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tags/tag17.xml" ContentType="application/vnd.openxmlformats-officedocument.presentationml.tags+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5" r:id="rId3"/>
  </p:sldMasterIdLst>
  <p:notesMasterIdLst>
    <p:notesMasterId r:id="rId129"/>
  </p:notesMasterIdLst>
  <p:sldIdLst>
    <p:sldId id="256" r:id="rId4"/>
    <p:sldId id="278" r:id="rId5"/>
    <p:sldId id="429" r:id="rId6"/>
    <p:sldId id="277" r:id="rId7"/>
    <p:sldId id="301" r:id="rId8"/>
    <p:sldId id="430" r:id="rId9"/>
    <p:sldId id="431" r:id="rId10"/>
    <p:sldId id="432" r:id="rId11"/>
    <p:sldId id="434" r:id="rId12"/>
    <p:sldId id="436" r:id="rId13"/>
    <p:sldId id="437" r:id="rId14"/>
    <p:sldId id="438" r:id="rId15"/>
    <p:sldId id="441" r:id="rId16"/>
    <p:sldId id="443" r:id="rId17"/>
    <p:sldId id="444" r:id="rId18"/>
    <p:sldId id="439" r:id="rId19"/>
    <p:sldId id="258" r:id="rId20"/>
    <p:sldId id="279" r:id="rId21"/>
    <p:sldId id="440" r:id="rId22"/>
    <p:sldId id="296" r:id="rId23"/>
    <p:sldId id="281" r:id="rId24"/>
    <p:sldId id="442" r:id="rId25"/>
    <p:sldId id="280" r:id="rId26"/>
    <p:sldId id="257" r:id="rId27"/>
    <p:sldId id="259" r:id="rId28"/>
    <p:sldId id="260" r:id="rId29"/>
    <p:sldId id="261" r:id="rId30"/>
    <p:sldId id="322" r:id="rId31"/>
    <p:sldId id="323" r:id="rId32"/>
    <p:sldId id="324" r:id="rId33"/>
    <p:sldId id="449" r:id="rId34"/>
    <p:sldId id="447" r:id="rId35"/>
    <p:sldId id="445" r:id="rId36"/>
    <p:sldId id="451" r:id="rId37"/>
    <p:sldId id="446" r:id="rId38"/>
    <p:sldId id="326" r:id="rId39"/>
    <p:sldId id="448" r:id="rId40"/>
    <p:sldId id="328" r:id="rId41"/>
    <p:sldId id="325" r:id="rId42"/>
    <p:sldId id="332" r:id="rId43"/>
    <p:sldId id="333" r:id="rId44"/>
    <p:sldId id="334" r:id="rId45"/>
    <p:sldId id="335" r:id="rId46"/>
    <p:sldId id="338" r:id="rId47"/>
    <p:sldId id="327" r:id="rId48"/>
    <p:sldId id="331" r:id="rId49"/>
    <p:sldId id="304" r:id="rId50"/>
    <p:sldId id="262" r:id="rId51"/>
    <p:sldId id="305" r:id="rId52"/>
    <p:sldId id="311" r:id="rId53"/>
    <p:sldId id="309" r:id="rId54"/>
    <p:sldId id="267" r:id="rId55"/>
    <p:sldId id="306" r:id="rId56"/>
    <p:sldId id="307" r:id="rId57"/>
    <p:sldId id="308" r:id="rId58"/>
    <p:sldId id="310" r:id="rId59"/>
    <p:sldId id="312" r:id="rId60"/>
    <p:sldId id="313" r:id="rId61"/>
    <p:sldId id="314" r:id="rId62"/>
    <p:sldId id="315" r:id="rId63"/>
    <p:sldId id="316" r:id="rId64"/>
    <p:sldId id="317" r:id="rId65"/>
    <p:sldId id="318" r:id="rId66"/>
    <p:sldId id="321" r:id="rId67"/>
    <p:sldId id="330" r:id="rId68"/>
    <p:sldId id="329" r:id="rId69"/>
    <p:sldId id="268" r:id="rId70"/>
    <p:sldId id="269" r:id="rId71"/>
    <p:sldId id="270" r:id="rId72"/>
    <p:sldId id="337" r:id="rId73"/>
    <p:sldId id="271" r:id="rId74"/>
    <p:sldId id="339" r:id="rId75"/>
    <p:sldId id="450" r:id="rId76"/>
    <p:sldId id="407" r:id="rId77"/>
    <p:sldId id="406" r:id="rId78"/>
    <p:sldId id="411" r:id="rId79"/>
    <p:sldId id="409" r:id="rId80"/>
    <p:sldId id="415" r:id="rId81"/>
    <p:sldId id="340" r:id="rId82"/>
    <p:sldId id="414" r:id="rId83"/>
    <p:sldId id="413" r:id="rId84"/>
    <p:sldId id="343" r:id="rId85"/>
    <p:sldId id="452" r:id="rId86"/>
    <p:sldId id="424" r:id="rId87"/>
    <p:sldId id="425" r:id="rId88"/>
    <p:sldId id="344" r:id="rId89"/>
    <p:sldId id="345" r:id="rId90"/>
    <p:sldId id="380" r:id="rId91"/>
    <p:sldId id="348" r:id="rId92"/>
    <p:sldId id="420" r:id="rId93"/>
    <p:sldId id="453" r:id="rId94"/>
    <p:sldId id="346" r:id="rId95"/>
    <p:sldId id="416" r:id="rId96"/>
    <p:sldId id="347" r:id="rId97"/>
    <p:sldId id="349" r:id="rId98"/>
    <p:sldId id="350" r:id="rId99"/>
    <p:sldId id="353" r:id="rId100"/>
    <p:sldId id="351" r:id="rId101"/>
    <p:sldId id="418" r:id="rId102"/>
    <p:sldId id="352" r:id="rId103"/>
    <p:sldId id="417" r:id="rId104"/>
    <p:sldId id="354" r:id="rId105"/>
    <p:sldId id="421" r:id="rId106"/>
    <p:sldId id="419" r:id="rId107"/>
    <p:sldId id="454" r:id="rId108"/>
    <p:sldId id="455" r:id="rId109"/>
    <p:sldId id="356" r:id="rId110"/>
    <p:sldId id="357" r:id="rId111"/>
    <p:sldId id="422" r:id="rId112"/>
    <p:sldId id="457" r:id="rId113"/>
    <p:sldId id="358" r:id="rId114"/>
    <p:sldId id="423" r:id="rId115"/>
    <p:sldId id="359" r:id="rId116"/>
    <p:sldId id="427" r:id="rId117"/>
    <p:sldId id="360" r:id="rId118"/>
    <p:sldId id="361" r:id="rId119"/>
    <p:sldId id="426" r:id="rId120"/>
    <p:sldId id="362" r:id="rId121"/>
    <p:sldId id="363" r:id="rId122"/>
    <p:sldId id="364" r:id="rId123"/>
    <p:sldId id="365" r:id="rId124"/>
    <p:sldId id="367" r:id="rId125"/>
    <p:sldId id="397" r:id="rId126"/>
    <p:sldId id="398" r:id="rId127"/>
    <p:sldId id="399"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97" autoAdjust="0"/>
  </p:normalViewPr>
  <p:slideViewPr>
    <p:cSldViewPr snapToGrid="0">
      <p:cViewPr varScale="1">
        <p:scale>
          <a:sx n="79" d="100"/>
          <a:sy n="79"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569CE-78B8-4818-BBC5-9B9500767AF0}"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8E1AC-C16D-4ADF-978B-06929C8C1B1A}" type="slidenum">
              <a:rPr lang="en-US" smtClean="0"/>
              <a:t>‹#›</a:t>
            </a:fld>
            <a:endParaRPr lang="en-US"/>
          </a:p>
        </p:txBody>
      </p:sp>
    </p:spTree>
    <p:extLst>
      <p:ext uri="{BB962C8B-B14F-4D97-AF65-F5344CB8AC3E}">
        <p14:creationId xmlns:p14="http://schemas.microsoft.com/office/powerpoint/2010/main" val="1138862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1.</a:t>
            </a:r>
            <a:r>
              <a:rPr lang="en-US" dirty="0"/>
              <a:t> The function resembles the probability density function of the standardized normal distribution such that the random variables are z-scores with solution equal to 1.</a:t>
            </a:r>
            <a:endParaRPr lang="en-US" altLang="en-US" dirty="0"/>
          </a:p>
          <a:p>
            <a:endParaRPr lang="en-US" dirty="0"/>
          </a:p>
          <a:p>
            <a:endParaRPr lang="en-US" dirty="0"/>
          </a:p>
          <a:p>
            <a:r>
              <a:rPr lang="en-US" dirty="0"/>
              <a:t>2. In statistics: The probability density function of the standardized normal distribution such that the random variables are z-scores. </a:t>
            </a:r>
          </a:p>
          <a:p>
            <a:endParaRPr lang="en-US" dirty="0"/>
          </a:p>
          <a:p>
            <a:endParaRPr lang="en-US" dirty="0"/>
          </a:p>
        </p:txBody>
      </p:sp>
    </p:spTree>
    <p:extLst>
      <p:ext uri="{BB962C8B-B14F-4D97-AF65-F5344CB8AC3E}">
        <p14:creationId xmlns:p14="http://schemas.microsoft.com/office/powerpoint/2010/main" val="994423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talk about these before we talk about number representation</a:t>
            </a:r>
          </a:p>
        </p:txBody>
      </p:sp>
      <p:sp>
        <p:nvSpPr>
          <p:cNvPr id="4" name="Slide Number Placeholder 3"/>
          <p:cNvSpPr>
            <a:spLocks noGrp="1"/>
          </p:cNvSpPr>
          <p:nvPr>
            <p:ph type="sldNum" sz="quarter" idx="10"/>
          </p:nvPr>
        </p:nvSpPr>
        <p:spPr/>
        <p:txBody>
          <a:bodyPr/>
          <a:lstStyle/>
          <a:p>
            <a:fld id="{1D78E1AC-C16D-4ADF-978B-06929C8C1B1A}" type="slidenum">
              <a:rPr lang="en-US" smtClean="0"/>
              <a:t>28</a:t>
            </a:fld>
            <a:endParaRPr lang="en-US"/>
          </a:p>
        </p:txBody>
      </p:sp>
    </p:spTree>
    <p:extLst>
      <p:ext uri="{BB962C8B-B14F-4D97-AF65-F5344CB8AC3E}">
        <p14:creationId xmlns:p14="http://schemas.microsoft.com/office/powerpoint/2010/main" val="2120836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notation</a:t>
            </a:r>
          </a:p>
          <a:p>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39</a:t>
            </a:fld>
            <a:endParaRPr lang="en-US"/>
          </a:p>
        </p:txBody>
      </p:sp>
    </p:spTree>
    <p:extLst>
      <p:ext uri="{BB962C8B-B14F-4D97-AF65-F5344CB8AC3E}">
        <p14:creationId xmlns:p14="http://schemas.microsoft.com/office/powerpoint/2010/main" val="65914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40</a:t>
            </a:fld>
            <a:endParaRPr lang="en-US"/>
          </a:p>
        </p:txBody>
      </p:sp>
    </p:spTree>
    <p:extLst>
      <p:ext uri="{BB962C8B-B14F-4D97-AF65-F5344CB8AC3E}">
        <p14:creationId xmlns:p14="http://schemas.microsoft.com/office/powerpoint/2010/main" val="554847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add more numbers</a:t>
            </a:r>
            <a:r>
              <a:rPr lang="en-US" baseline="0" dirty="0"/>
              <a:t> in between to increase the values</a:t>
            </a:r>
          </a:p>
          <a:p>
            <a:r>
              <a:rPr lang="en-US" baseline="0" dirty="0"/>
              <a:t>Flexibility in precision 8 bits or 16 bots</a:t>
            </a:r>
          </a:p>
          <a:p>
            <a:r>
              <a:rPr lang="en-US" baseline="0" dirty="0"/>
              <a:t>Range is less than floating point</a:t>
            </a:r>
          </a:p>
          <a:p>
            <a:r>
              <a:rPr lang="en-US" baseline="0" dirty="0"/>
              <a:t>Coding is confusing</a:t>
            </a:r>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41</a:t>
            </a:fld>
            <a:endParaRPr lang="en-US"/>
          </a:p>
        </p:txBody>
      </p:sp>
    </p:spTree>
    <p:extLst>
      <p:ext uri="{BB962C8B-B14F-4D97-AF65-F5344CB8AC3E}">
        <p14:creationId xmlns:p14="http://schemas.microsoft.com/office/powerpoint/2010/main" val="218153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floating point the value of the number can change but with fixed point if you choose a particular scaling factor the value is fixed</a:t>
            </a:r>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45</a:t>
            </a:fld>
            <a:endParaRPr lang="en-US"/>
          </a:p>
        </p:txBody>
      </p:sp>
    </p:spTree>
    <p:extLst>
      <p:ext uri="{BB962C8B-B14F-4D97-AF65-F5344CB8AC3E}">
        <p14:creationId xmlns:p14="http://schemas.microsoft.com/office/powerpoint/2010/main" val="2198549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64167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59095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9648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68197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Appriximate</a:t>
            </a:r>
            <a:r>
              <a:rPr lang="en-US" dirty="0"/>
              <a:t> error=we do this because</a:t>
            </a:r>
          </a:p>
          <a:p>
            <a:r>
              <a:rPr lang="en-US" dirty="0"/>
              <a:t>We seldom know what the true</a:t>
            </a:r>
            <a:r>
              <a:rPr lang="en-US" baseline="0" dirty="0"/>
              <a:t> value is that why we use an approximate error.</a:t>
            </a:r>
          </a:p>
          <a:p>
            <a:r>
              <a:rPr lang="en-US" baseline="0" dirty="0"/>
              <a:t>Note: we are talking about true value according to our mathematical modelling,</a:t>
            </a:r>
          </a:p>
          <a:p>
            <a:r>
              <a:rPr lang="en-US" baseline="0" dirty="0"/>
              <a:t>So our definitions are talking about numerical error – lends itself to numerical analysis</a:t>
            </a:r>
          </a:p>
          <a:p>
            <a:r>
              <a:rPr lang="en-US" baseline="0" dirty="0"/>
              <a:t>Only quantifying numerical errors.</a:t>
            </a:r>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52</a:t>
            </a:fld>
            <a:endParaRPr lang="en-US"/>
          </a:p>
        </p:txBody>
      </p:sp>
    </p:spTree>
    <p:extLst>
      <p:ext uri="{BB962C8B-B14F-4D97-AF65-F5344CB8AC3E}">
        <p14:creationId xmlns:p14="http://schemas.microsoft.com/office/powerpoint/2010/main" val="2512285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4</a:t>
            </a:fld>
            <a:endParaRPr lang="en-US"/>
          </a:p>
        </p:txBody>
      </p:sp>
    </p:spTree>
    <p:extLst>
      <p:ext uri="{BB962C8B-B14F-4D97-AF65-F5344CB8AC3E}">
        <p14:creationId xmlns:p14="http://schemas.microsoft.com/office/powerpoint/2010/main" val="2402033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2321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61097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74082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47102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5229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5352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70887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43771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8203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74448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geometrically the square root of two is equal to the length of the hypotenuse of a right triangle with the legs equal to one.</a:t>
            </a:r>
          </a:p>
          <a:p>
            <a:endParaRPr lang="en-US" dirty="0"/>
          </a:p>
          <a:p>
            <a:pPr marL="0" indent="0">
              <a:buNone/>
            </a:pPr>
            <a:r>
              <a:rPr lang="en-US" dirty="0"/>
              <a:t>but for practical and engineering  applications an approximation in the </a:t>
            </a:r>
          </a:p>
          <a:p>
            <a:pPr marL="0" indent="0">
              <a:buNone/>
            </a:pPr>
            <a:r>
              <a:rPr lang="en-US" dirty="0"/>
              <a:t>form of a rational number that is close enough is used instead.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find what this rational number is that's close enough to the irrational number square root of well for example we can use a method called the </a:t>
            </a:r>
            <a:r>
              <a:rPr lang="en-US" dirty="0" err="1"/>
              <a:t>babylonian</a:t>
            </a:r>
            <a:r>
              <a:rPr lang="en-US" dirty="0"/>
              <a:t> method so the </a:t>
            </a:r>
            <a:r>
              <a:rPr lang="en-US" dirty="0" err="1"/>
              <a:t>babylonian</a:t>
            </a:r>
            <a:r>
              <a:rPr lang="en-US" dirty="0"/>
              <a:t> method we formulate</a:t>
            </a:r>
          </a:p>
          <a:p>
            <a:pPr marL="0" indent="0">
              <a:buNone/>
            </a:pPr>
            <a:endParaRPr lang="en-US" dirty="0"/>
          </a:p>
          <a:p>
            <a:endParaRPr lang="en-GB" dirty="0"/>
          </a:p>
        </p:txBody>
      </p:sp>
      <p:sp>
        <p:nvSpPr>
          <p:cNvPr id="4" name="Slide Number Placeholder 3"/>
          <p:cNvSpPr>
            <a:spLocks noGrp="1"/>
          </p:cNvSpPr>
          <p:nvPr>
            <p:ph type="sldNum" sz="quarter" idx="5"/>
          </p:nvPr>
        </p:nvSpPr>
        <p:spPr/>
        <p:txBody>
          <a:bodyPr/>
          <a:lstStyle/>
          <a:p>
            <a:fld id="{1D78E1AC-C16D-4ADF-978B-06929C8C1B1A}" type="slidenum">
              <a:rPr lang="en-US" smtClean="0"/>
              <a:t>9</a:t>
            </a:fld>
            <a:endParaRPr lang="en-US"/>
          </a:p>
        </p:txBody>
      </p:sp>
    </p:spTree>
    <p:extLst>
      <p:ext uri="{BB962C8B-B14F-4D97-AF65-F5344CB8AC3E}">
        <p14:creationId xmlns:p14="http://schemas.microsoft.com/office/powerpoint/2010/main" val="2125559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5129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 concept of convergence.</a:t>
            </a:r>
          </a:p>
        </p:txBody>
      </p:sp>
    </p:spTree>
    <p:extLst>
      <p:ext uri="{BB962C8B-B14F-4D97-AF65-F5344CB8AC3E}">
        <p14:creationId xmlns:p14="http://schemas.microsoft.com/office/powerpoint/2010/main" val="679613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real world applications that involve</a:t>
            </a:r>
            <a:r>
              <a:rPr lang="en-US" baseline="0" dirty="0"/>
              <a:t> computation</a:t>
            </a:r>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70</a:t>
            </a:fld>
            <a:endParaRPr lang="en-US"/>
          </a:p>
        </p:txBody>
      </p:sp>
    </p:spTree>
    <p:extLst>
      <p:ext uri="{BB962C8B-B14F-4D97-AF65-F5344CB8AC3E}">
        <p14:creationId xmlns:p14="http://schemas.microsoft.com/office/powerpoint/2010/main" val="4270685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Errors inherent in numerical analysis</a:t>
            </a:r>
          </a:p>
        </p:txBody>
      </p:sp>
      <p:sp>
        <p:nvSpPr>
          <p:cNvPr id="4" name="Slide Number Placeholder 3"/>
          <p:cNvSpPr>
            <a:spLocks noGrp="1"/>
          </p:cNvSpPr>
          <p:nvPr>
            <p:ph type="sldNum" sz="quarter" idx="10"/>
          </p:nvPr>
        </p:nvSpPr>
        <p:spPr/>
        <p:txBody>
          <a:bodyPr/>
          <a:lstStyle/>
          <a:p>
            <a:fld id="{1D78E1AC-C16D-4ADF-978B-06929C8C1B1A}" type="slidenum">
              <a:rPr lang="en-US" smtClean="0"/>
              <a:t>71</a:t>
            </a:fld>
            <a:endParaRPr lang="en-US"/>
          </a:p>
        </p:txBody>
      </p:sp>
    </p:spTree>
    <p:extLst>
      <p:ext uri="{BB962C8B-B14F-4D97-AF65-F5344CB8AC3E}">
        <p14:creationId xmlns:p14="http://schemas.microsoft.com/office/powerpoint/2010/main" val="1068275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is, truncation error is related to the error which is created by approximating, not numbers, but a mathematical procedure.</a:t>
            </a:r>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75</a:t>
            </a:fld>
            <a:endParaRPr lang="en-US"/>
          </a:p>
        </p:txBody>
      </p:sp>
    </p:spTree>
    <p:extLst>
      <p:ext uri="{BB962C8B-B14F-4D97-AF65-F5344CB8AC3E}">
        <p14:creationId xmlns:p14="http://schemas.microsoft.com/office/powerpoint/2010/main" val="3322697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integr</a:t>
            </a:r>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76</a:t>
            </a:fld>
            <a:endParaRPr lang="en-US"/>
          </a:p>
        </p:txBody>
      </p:sp>
    </p:spTree>
    <p:extLst>
      <p:ext uri="{BB962C8B-B14F-4D97-AF65-F5344CB8AC3E}">
        <p14:creationId xmlns:p14="http://schemas.microsoft.com/office/powerpoint/2010/main" val="3687050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an</a:t>
            </a:r>
            <a:r>
              <a:rPr lang="en-US" baseline="0" dirty="0"/>
              <a:t> example</a:t>
            </a:r>
          </a:p>
          <a:p>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85</a:t>
            </a:fld>
            <a:endParaRPr lang="en-US"/>
          </a:p>
        </p:txBody>
      </p:sp>
    </p:spTree>
    <p:extLst>
      <p:ext uri="{BB962C8B-B14F-4D97-AF65-F5344CB8AC3E}">
        <p14:creationId xmlns:p14="http://schemas.microsoft.com/office/powerpoint/2010/main" val="1603445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D311A9-0D48-4F6D-98F9-6D064C5456F1}" type="slidenum">
              <a:rPr lang="en-US" altLang="en-US"/>
              <a:pPr/>
              <a:t>88</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66924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78E1AC-C16D-4ADF-978B-06929C8C1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470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19681D-9F59-4885-9D61-8AA7713DAA6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3621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49155" name="Rectangle 3"/>
          <p:cNvSpPr>
            <a:spLocks noGrp="1" noChangeArrowheads="1"/>
          </p:cNvSpPr>
          <p:nvPr>
            <p:ph type="body" idx="1"/>
          </p:nvPr>
        </p:nvSpPr>
        <p:spPr bwMode="auto">
          <a:xfrm>
            <a:off x="731838" y="4560888"/>
            <a:ext cx="5851525" cy="4319587"/>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340730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498DD0-8ED8-44DF-A858-F24B07B61B2E}" type="slidenum">
              <a:rPr lang="en-US" altLang="en-US"/>
              <a:pPr/>
              <a:t>93</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5306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D7C1D0-6766-486F-AF88-4172D6E51FA4}" type="slidenum">
              <a:rPr lang="en-US" altLang="en-US"/>
              <a:pPr/>
              <a:t>99</a:t>
            </a:fld>
            <a:endParaRPr lang="en-US" alt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99004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4C4563C6-D766-4B4C-A397-C0F158CAD53D}" type="slidenum">
              <a:rPr lang="en-GB" altLang="en-US">
                <a:latin typeface="Arial" panose="020B0604020202020204" pitchFamily="34" charset="0"/>
              </a:rPr>
              <a:pPr eaLnBrk="1" hangingPunct="1"/>
              <a:t>100</a:t>
            </a:fld>
            <a:endParaRPr lang="en-GB" altLang="en-US">
              <a:latin typeface="Arial" panose="020B0604020202020204" pitchFamily="34" charset="0"/>
            </a:endParaRPr>
          </a:p>
        </p:txBody>
      </p:sp>
    </p:spTree>
    <p:extLst>
      <p:ext uri="{BB962C8B-B14F-4D97-AF65-F5344CB8AC3E}">
        <p14:creationId xmlns:p14="http://schemas.microsoft.com/office/powerpoint/2010/main" val="1678415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D5661A-191D-4F39-B6F6-A574C5005F8B}" type="slidenum">
              <a:rPr lang="en-US" altLang="en-US"/>
              <a:pPr/>
              <a:t>101</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75034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3739B8-CE52-4DD6-A430-360274BBB066}" type="slidenum">
              <a:rPr lang="en-US" altLang="en-US"/>
              <a:pPr/>
              <a:t>103</a:t>
            </a:fld>
            <a:endParaRPr lang="en-US" alt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12982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6F1348-39ED-4290-B39F-2B1025292E29}" type="slidenum">
              <a:rPr lang="en-US" altLang="en-US"/>
              <a:pPr/>
              <a:t>109</a:t>
            </a:fld>
            <a:endParaRPr lang="en-US" alt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82010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B4ED4B-11C6-40A7-B0B9-90FDBC8B7BC0}" type="slidenum">
              <a:rPr lang="en-US" altLang="en-US"/>
              <a:pPr/>
              <a:t>112</a:t>
            </a:fld>
            <a:endParaRPr lang="en-US" alt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933107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6169231-A5F7-4DF9-BE22-B088A6AEA2B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104584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a:t>
            </a:r>
            <a:r>
              <a:rPr lang="en-US" baseline="0" dirty="0"/>
              <a:t> areas in data science do we use </a:t>
            </a:r>
            <a:r>
              <a:rPr lang="en-US" baseline="0" dirty="0" err="1"/>
              <a:t>matr</a:t>
            </a:r>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122</a:t>
            </a:fld>
            <a:endParaRPr lang="en-US"/>
          </a:p>
        </p:txBody>
      </p:sp>
    </p:spTree>
    <p:extLst>
      <p:ext uri="{BB962C8B-B14F-4D97-AF65-F5344CB8AC3E}">
        <p14:creationId xmlns:p14="http://schemas.microsoft.com/office/powerpoint/2010/main" val="26380742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8195F99-401D-4459-AB2F-97DF2A34E39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90410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6C5406E3-D702-7780-B950-B87AB9F683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98254560-21E0-4588-B31C-5B86E063AC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Agriculture-computer vision, correcting images-precision agriculture(computer tech to improve agriculture),</a:t>
            </a:r>
          </a:p>
          <a:p>
            <a:r>
              <a:rPr lang="en-US" altLang="en-US"/>
              <a:t>Self driving car, anyahywhere removal of aritifact is required</a:t>
            </a:r>
          </a:p>
          <a:p>
            <a:r>
              <a:rPr lang="en-US" altLang="en-US"/>
              <a:t>Plants affected with can be isolated n treated with pesticides or taken care instead applying  the pesticidesto the whole field</a:t>
            </a:r>
          </a:p>
          <a:p>
            <a:r>
              <a:rPr lang="en-US" altLang="en-US"/>
              <a:t>How artifact occur an the need to remove it.</a:t>
            </a:r>
          </a:p>
          <a:p>
            <a:pPr eaLnBrk="1" hangingPunct="1">
              <a:spcBef>
                <a:spcPct val="0"/>
              </a:spcBef>
            </a:pPr>
            <a:r>
              <a:rPr lang="en-US" altLang="en-US"/>
              <a:t>Agriculture for improving image quality</a:t>
            </a:r>
          </a:p>
          <a:p>
            <a:pPr eaLnBrk="1" hangingPunct="1">
              <a:spcBef>
                <a:spcPct val="0"/>
              </a:spcBef>
            </a:pPr>
            <a:r>
              <a:rPr lang="en-US" altLang="en-US"/>
              <a:t>Diagnosis of diseases in situations where equipment malfunctions or not up to standard</a:t>
            </a:r>
          </a:p>
          <a:p>
            <a:pPr eaLnBrk="1" hangingPunct="1">
              <a:spcBef>
                <a:spcPct val="0"/>
              </a:spcBef>
            </a:pPr>
            <a:endParaRPr lang="en-US" altLang="en-US"/>
          </a:p>
          <a:p>
            <a:endParaRPr lang="en-US" altLang="en-US"/>
          </a:p>
        </p:txBody>
      </p:sp>
      <p:sp>
        <p:nvSpPr>
          <p:cNvPr id="24580" name="Slide Number Placeholder 3">
            <a:extLst>
              <a:ext uri="{FF2B5EF4-FFF2-40B4-BE49-F238E27FC236}">
                <a16:creationId xmlns:a16="http://schemas.microsoft.com/office/drawing/2014/main" id="{B8609B53-D4DE-3F4D-9EF2-1F2F780BA6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DF27E9-2233-492F-9F87-CA8420303D4A}"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145AAA2-05BD-41E1-ACED-9809A57940B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63412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6CD25CD5-CE01-D5AC-C9C4-65A048E886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37931725" indent="-37474525">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1C91B2-E663-4745-9482-8E78C09380F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3795" name="Rectangle 2">
            <a:extLst>
              <a:ext uri="{FF2B5EF4-FFF2-40B4-BE49-F238E27FC236}">
                <a16:creationId xmlns:a16="http://schemas.microsoft.com/office/drawing/2014/main" id="{9448A42D-7B66-E3E7-562A-2D87C084B3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CCB4671B-DB6E-2420-6B9B-678C4F54E1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them</a:t>
            </a:r>
            <a:r>
              <a:rPr lang="en-US" baseline="0" dirty="0"/>
              <a:t> simulations in codes.</a:t>
            </a:r>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23</a:t>
            </a:fld>
            <a:endParaRPr lang="en-US"/>
          </a:p>
        </p:txBody>
      </p:sp>
    </p:spTree>
    <p:extLst>
      <p:ext uri="{BB962C8B-B14F-4D97-AF65-F5344CB8AC3E}">
        <p14:creationId xmlns:p14="http://schemas.microsoft.com/office/powerpoint/2010/main" val="881359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use the analytical methods in solving our numerical problems</a:t>
            </a:r>
            <a:endParaRPr lang="en-US" dirty="0"/>
          </a:p>
        </p:txBody>
      </p:sp>
      <p:sp>
        <p:nvSpPr>
          <p:cNvPr id="4" name="Slide Number Placeholder 3"/>
          <p:cNvSpPr>
            <a:spLocks noGrp="1"/>
          </p:cNvSpPr>
          <p:nvPr>
            <p:ph type="sldNum" sz="quarter" idx="10"/>
          </p:nvPr>
        </p:nvSpPr>
        <p:spPr/>
        <p:txBody>
          <a:bodyPr/>
          <a:lstStyle/>
          <a:p>
            <a:fld id="{1D78E1AC-C16D-4ADF-978B-06929C8C1B1A}" type="slidenum">
              <a:rPr lang="en-US" smtClean="0"/>
              <a:t>24</a:t>
            </a:fld>
            <a:endParaRPr lang="en-US"/>
          </a:p>
        </p:txBody>
      </p:sp>
    </p:spTree>
    <p:extLst>
      <p:ext uri="{BB962C8B-B14F-4D97-AF65-F5344CB8AC3E}">
        <p14:creationId xmlns:p14="http://schemas.microsoft.com/office/powerpoint/2010/main" val="312606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image processing demo</a:t>
            </a:r>
          </a:p>
        </p:txBody>
      </p:sp>
      <p:sp>
        <p:nvSpPr>
          <p:cNvPr id="4" name="Slide Number Placeholder 3"/>
          <p:cNvSpPr>
            <a:spLocks noGrp="1"/>
          </p:cNvSpPr>
          <p:nvPr>
            <p:ph type="sldNum" sz="quarter" idx="10"/>
          </p:nvPr>
        </p:nvSpPr>
        <p:spPr/>
        <p:txBody>
          <a:bodyPr/>
          <a:lstStyle/>
          <a:p>
            <a:fld id="{1D78E1AC-C16D-4ADF-978B-06929C8C1B1A}" type="slidenum">
              <a:rPr lang="en-US" smtClean="0"/>
              <a:t>27</a:t>
            </a:fld>
            <a:endParaRPr lang="en-US"/>
          </a:p>
        </p:txBody>
      </p:sp>
    </p:spTree>
    <p:extLst>
      <p:ext uri="{BB962C8B-B14F-4D97-AF65-F5344CB8AC3E}">
        <p14:creationId xmlns:p14="http://schemas.microsoft.com/office/powerpoint/2010/main" val="1753778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908ECE-415E-4801-B7BA-F4BF2F88C7F5}"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8BD02-07D1-4BF4-8329-7487C1F1FBBE}" type="slidenum">
              <a:rPr lang="en-US" smtClean="0"/>
              <a:t>‹#›</a:t>
            </a:fld>
            <a:endParaRPr lang="en-US"/>
          </a:p>
        </p:txBody>
      </p:sp>
    </p:spTree>
    <p:extLst>
      <p:ext uri="{BB962C8B-B14F-4D97-AF65-F5344CB8AC3E}">
        <p14:creationId xmlns:p14="http://schemas.microsoft.com/office/powerpoint/2010/main" val="1486911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908ECE-415E-4801-B7BA-F4BF2F88C7F5}"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8BD02-07D1-4BF4-8329-7487C1F1FBBE}" type="slidenum">
              <a:rPr lang="en-US" smtClean="0"/>
              <a:t>‹#›</a:t>
            </a:fld>
            <a:endParaRPr lang="en-US"/>
          </a:p>
        </p:txBody>
      </p:sp>
    </p:spTree>
    <p:extLst>
      <p:ext uri="{BB962C8B-B14F-4D97-AF65-F5344CB8AC3E}">
        <p14:creationId xmlns:p14="http://schemas.microsoft.com/office/powerpoint/2010/main" val="17310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908ECE-415E-4801-B7BA-F4BF2F88C7F5}"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8BD02-07D1-4BF4-8329-7487C1F1FBBE}" type="slidenum">
              <a:rPr lang="en-US" smtClean="0"/>
              <a:t>‹#›</a:t>
            </a:fld>
            <a:endParaRPr lang="en-US"/>
          </a:p>
        </p:txBody>
      </p:sp>
    </p:spTree>
    <p:extLst>
      <p:ext uri="{BB962C8B-B14F-4D97-AF65-F5344CB8AC3E}">
        <p14:creationId xmlns:p14="http://schemas.microsoft.com/office/powerpoint/2010/main" val="707830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20876CB-73DE-42DE-951B-8E29DBE5988B}" type="datetime1">
              <a:rPr lang="en-US"/>
              <a:pPr>
                <a:defRPr/>
              </a:pPr>
              <a:t>5/29/2024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http://numericalmethods.eng.usf.edu</a:t>
            </a:r>
          </a:p>
        </p:txBody>
      </p:sp>
      <p:sp>
        <p:nvSpPr>
          <p:cNvPr id="7" name="Rectangle 6"/>
          <p:cNvSpPr>
            <a:spLocks noGrp="1" noChangeArrowheads="1"/>
          </p:cNvSpPr>
          <p:nvPr>
            <p:ph type="sldNum" sz="quarter" idx="12"/>
          </p:nvPr>
        </p:nvSpPr>
        <p:spPr>
          <a:ln/>
        </p:spPr>
        <p:txBody>
          <a:bodyPr/>
          <a:lstStyle>
            <a:lvl1pPr>
              <a:defRPr/>
            </a:lvl1pPr>
          </a:lstStyle>
          <a:p>
            <a:fld id="{572C2DEA-7480-48D6-81CE-37B61B2A2814}" type="slidenum">
              <a:rPr lang="en-US" altLang="en-US"/>
              <a:pPr/>
              <a:t>‹#›</a:t>
            </a:fld>
            <a:endParaRPr lang="en-US" altLang="en-US"/>
          </a:p>
        </p:txBody>
      </p:sp>
    </p:spTree>
    <p:extLst>
      <p:ext uri="{BB962C8B-B14F-4D97-AF65-F5344CB8AC3E}">
        <p14:creationId xmlns:p14="http://schemas.microsoft.com/office/powerpoint/2010/main" val="367108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400" y="304801"/>
            <a:ext cx="10058400" cy="1431925"/>
          </a:xfrm>
        </p:spPr>
        <p:txBody>
          <a:bodyPr/>
          <a:lstStyle/>
          <a:p>
            <a:r>
              <a:rPr lang="it-IT"/>
              <a:t>Click to edit Master title style</a:t>
            </a:r>
            <a:endParaRPr lang="en-US"/>
          </a:p>
        </p:txBody>
      </p:sp>
      <p:sp>
        <p:nvSpPr>
          <p:cNvPr id="3" name="Text Placeholder 2"/>
          <p:cNvSpPr>
            <a:spLocks noGrp="1"/>
          </p:cNvSpPr>
          <p:nvPr>
            <p:ph type="body" sz="half" idx="1"/>
          </p:nvPr>
        </p:nvSpPr>
        <p:spPr>
          <a:xfrm>
            <a:off x="1422400" y="1981200"/>
            <a:ext cx="4927600" cy="4114800"/>
          </a:xfrm>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Content Placeholder 3"/>
          <p:cNvSpPr>
            <a:spLocks noGrp="1"/>
          </p:cNvSpPr>
          <p:nvPr>
            <p:ph sz="quarter" idx="2"/>
          </p:nvPr>
        </p:nvSpPr>
        <p:spPr>
          <a:xfrm>
            <a:off x="6553200" y="1981200"/>
            <a:ext cx="4927600" cy="1981200"/>
          </a:xfrm>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5" name="Content Placeholder 4"/>
          <p:cNvSpPr>
            <a:spLocks noGrp="1"/>
          </p:cNvSpPr>
          <p:nvPr>
            <p:ph sz="quarter" idx="3"/>
          </p:nvPr>
        </p:nvSpPr>
        <p:spPr>
          <a:xfrm>
            <a:off x="6553200" y="4114800"/>
            <a:ext cx="4927600" cy="1981200"/>
          </a:xfrm>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6" name="Date Placeholder 3"/>
          <p:cNvSpPr>
            <a:spLocks noGrp="1"/>
          </p:cNvSpPr>
          <p:nvPr>
            <p:ph type="dt" sz="half" idx="10"/>
          </p:nvPr>
        </p:nvSpPr>
        <p:spPr/>
        <p:txBody>
          <a:bodyPr/>
          <a:lstStyle>
            <a:lvl1pPr>
              <a:defRPr/>
            </a:lvl1pPr>
          </a:lstStyle>
          <a:p>
            <a:endParaRPr lang="en-US" altLang="en-US"/>
          </a:p>
        </p:txBody>
      </p:sp>
      <p:sp>
        <p:nvSpPr>
          <p:cNvPr id="7" name="Footer Placeholder 4"/>
          <p:cNvSpPr>
            <a:spLocks noGrp="1"/>
          </p:cNvSpPr>
          <p:nvPr>
            <p:ph type="ftr" sz="quarter" idx="11"/>
          </p:nvPr>
        </p:nvSpPr>
        <p:spPr/>
        <p:txBody>
          <a:bodyPr/>
          <a:lstStyle>
            <a:lvl1pPr>
              <a:defRPr/>
            </a:lvl1pPr>
          </a:lstStyle>
          <a:p>
            <a:endParaRPr lang="en-US" altLang="en-US"/>
          </a:p>
        </p:txBody>
      </p:sp>
      <p:sp>
        <p:nvSpPr>
          <p:cNvPr id="8" name="Slide Number Placeholder 5"/>
          <p:cNvSpPr>
            <a:spLocks noGrp="1"/>
          </p:cNvSpPr>
          <p:nvPr>
            <p:ph type="sldNum" sz="quarter" idx="12"/>
          </p:nvPr>
        </p:nvSpPr>
        <p:spPr/>
        <p:txBody>
          <a:bodyPr/>
          <a:lstStyle>
            <a:lvl1pPr>
              <a:defRPr/>
            </a:lvl1pPr>
          </a:lstStyle>
          <a:p>
            <a:fld id="{4519BD4A-AA1C-4CB0-AE48-52DF19338E17}" type="slidenum">
              <a:rPr lang="en-GB" altLang="en-US"/>
              <a:pPr/>
              <a:t>‹#›</a:t>
            </a:fld>
            <a:endParaRPr lang="en-GB" altLang="en-US"/>
          </a:p>
        </p:txBody>
      </p:sp>
    </p:spTree>
    <p:extLst>
      <p:ext uri="{BB962C8B-B14F-4D97-AF65-F5344CB8AC3E}">
        <p14:creationId xmlns:p14="http://schemas.microsoft.com/office/powerpoint/2010/main" val="860869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02167" y="228601"/>
            <a:ext cx="11347451" cy="1325563"/>
          </a:xfrm>
        </p:spPr>
        <p:txBody>
          <a:bodyPr/>
          <a:lstStyle/>
          <a:p>
            <a:r>
              <a:rPr lang="en-US"/>
              <a:t>Click to edit Master title style</a:t>
            </a:r>
          </a:p>
        </p:txBody>
      </p:sp>
      <p:sp>
        <p:nvSpPr>
          <p:cNvPr id="3" name="Content Placeholder 2"/>
          <p:cNvSpPr>
            <a:spLocks noGrp="1"/>
          </p:cNvSpPr>
          <p:nvPr>
            <p:ph sz="quarter" idx="1"/>
          </p:nvPr>
        </p:nvSpPr>
        <p:spPr>
          <a:xfrm>
            <a:off x="402168" y="1676400"/>
            <a:ext cx="5592233" cy="2135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1" y="1676400"/>
            <a:ext cx="5592233" cy="2135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2168" y="3963989"/>
            <a:ext cx="5592233" cy="2135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1" y="3963989"/>
            <a:ext cx="5592233" cy="2135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06400" y="6245225"/>
            <a:ext cx="3048000" cy="476250"/>
          </a:xfrm>
        </p:spPr>
        <p:txBody>
          <a:bodyPr/>
          <a:lstStyle>
            <a:lvl1pPr>
              <a:defRPr/>
            </a:lvl1pPr>
          </a:lstStyle>
          <a:p>
            <a:endParaRPr lang="en-US" altLang="en-US"/>
          </a:p>
        </p:txBody>
      </p:sp>
      <p:sp>
        <p:nvSpPr>
          <p:cNvPr id="8" name="Footer Placeholder 7"/>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9" name="Slide Number Placeholder 8"/>
          <p:cNvSpPr>
            <a:spLocks noGrp="1"/>
          </p:cNvSpPr>
          <p:nvPr>
            <p:ph type="sldNum" sz="quarter" idx="12"/>
          </p:nvPr>
        </p:nvSpPr>
        <p:spPr>
          <a:xfrm>
            <a:off x="8737600" y="6245225"/>
            <a:ext cx="3048000" cy="476250"/>
          </a:xfrm>
        </p:spPr>
        <p:txBody>
          <a:bodyPr/>
          <a:lstStyle>
            <a:lvl1pPr>
              <a:defRPr/>
            </a:lvl1pPr>
          </a:lstStyle>
          <a:p>
            <a:fld id="{4B31324C-3AFE-4206-B366-C22110FF4525}" type="slidenum">
              <a:rPr lang="en-GB" altLang="en-US"/>
              <a:pPr/>
              <a:t>‹#›</a:t>
            </a:fld>
            <a:endParaRPr lang="en-GB" altLang="en-US"/>
          </a:p>
        </p:txBody>
      </p:sp>
    </p:spTree>
    <p:extLst>
      <p:ext uri="{BB962C8B-B14F-4D97-AF65-F5344CB8AC3E}">
        <p14:creationId xmlns:p14="http://schemas.microsoft.com/office/powerpoint/2010/main" val="788273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9"/>
            <a:ext cx="11343217" cy="706437"/>
          </a:xfrm>
        </p:spPr>
        <p:txBody>
          <a:bodyPr/>
          <a:lstStyle/>
          <a:p>
            <a:r>
              <a:rPr lang="en-US"/>
              <a:t>Click to edit Master title style</a:t>
            </a:r>
          </a:p>
        </p:txBody>
      </p:sp>
      <p:sp>
        <p:nvSpPr>
          <p:cNvPr id="3" name="Content Placeholder 2"/>
          <p:cNvSpPr>
            <a:spLocks noGrp="1"/>
          </p:cNvSpPr>
          <p:nvPr>
            <p:ph sz="quarter" idx="1"/>
          </p:nvPr>
        </p:nvSpPr>
        <p:spPr>
          <a:xfrm>
            <a:off x="609601" y="1125538"/>
            <a:ext cx="5568951" cy="2424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381751" y="1125538"/>
            <a:ext cx="5571067" cy="2424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09601" y="3702051"/>
            <a:ext cx="11343217" cy="2424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fld id="{56D366D3-C7DA-4626-B6BD-F6E25512FA87}" type="slidenum">
              <a:rPr lang="en-US" altLang="en-US"/>
              <a:pPr/>
              <a:t>‹#›</a:t>
            </a:fld>
            <a:endParaRPr lang="en-US" altLang="en-US"/>
          </a:p>
        </p:txBody>
      </p:sp>
    </p:spTree>
    <p:extLst>
      <p:ext uri="{BB962C8B-B14F-4D97-AF65-F5344CB8AC3E}">
        <p14:creationId xmlns:p14="http://schemas.microsoft.com/office/powerpoint/2010/main" val="465044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Century Schoolbook" pitchFamily="18" charset="0"/>
              </a:defRPr>
            </a:lvl1pPr>
            <a:lvl2pPr>
              <a:defRPr>
                <a:latin typeface="Century Schoolbook" pitchFamily="18" charset="0"/>
              </a:defRPr>
            </a:lvl2pPr>
            <a:lvl3pPr>
              <a:defRPr>
                <a:latin typeface="Century Schoolbook" pitchFamily="18" charset="0"/>
              </a:defRPr>
            </a:lvl3pPr>
            <a:lvl4pPr>
              <a:defRPr>
                <a:latin typeface="Century Schoolbook" pitchFamily="18" charset="0"/>
              </a:defRPr>
            </a:lvl4pPr>
            <a:lvl5pPr>
              <a:defRPr>
                <a:latin typeface="Century Schoolbook" pitchFamily="18"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Rectangle 6"/>
          <p:cNvSpPr>
            <a:spLocks noGrp="1" noChangeArrowheads="1"/>
          </p:cNvSpPr>
          <p:nvPr>
            <p:ph type="sldNum" sz="quarter" idx="10"/>
          </p:nvPr>
        </p:nvSpPr>
        <p:spPr>
          <a:xfrm>
            <a:off x="10668000" y="0"/>
            <a:ext cx="1524000" cy="476250"/>
          </a:xfrm>
        </p:spPr>
        <p:txBody>
          <a:bodyPr/>
          <a:lstStyle>
            <a:lvl1pPr>
              <a:defRPr sz="2400" b="1" smtClean="0">
                <a:solidFill>
                  <a:schemeClr val="bg1"/>
                </a:solidFill>
                <a:latin typeface="Century Schoolbook" pitchFamily="18" charset="0"/>
              </a:defRPr>
            </a:lvl1pPr>
          </a:lstStyle>
          <a:p>
            <a:pPr>
              <a:defRPr/>
            </a:pPr>
            <a:fld id="{C42C6E33-A046-4DBC-8AA7-787323EDB2CD}" type="slidenum">
              <a:rPr lang="en-US" altLang="ja-JP" smtClean="0"/>
              <a:pPr>
                <a:defRPr/>
              </a:pPr>
              <a:t>‹#›</a:t>
            </a:fld>
            <a:endParaRPr lang="en-US" altLang="ja-JP" dirty="0"/>
          </a:p>
        </p:txBody>
      </p:sp>
      <p:sp>
        <p:nvSpPr>
          <p:cNvPr id="5" name="日付プレースホルダー 2"/>
          <p:cNvSpPr>
            <a:spLocks noGrp="1"/>
          </p:cNvSpPr>
          <p:nvPr>
            <p:ph type="dt" sz="half" idx="2"/>
          </p:nvPr>
        </p:nvSpPr>
        <p:spPr>
          <a:xfrm>
            <a:off x="0" y="6492876"/>
            <a:ext cx="2844800" cy="365125"/>
          </a:xfrm>
          <a:prstGeom prst="rect">
            <a:avLst/>
          </a:prstGeom>
        </p:spPr>
        <p:txBody>
          <a:bodyPr vert="horz" lIns="91440" tIns="45720" rIns="91440" bIns="45720" rtlCol="0" anchor="ctr"/>
          <a:lstStyle>
            <a:lvl1pPr algn="l">
              <a:defRPr sz="1400" b="0">
                <a:solidFill>
                  <a:schemeClr val="tx1"/>
                </a:solidFill>
                <a:latin typeface="Century Schoolbook" pitchFamily="18" charset="0"/>
              </a:defRPr>
            </a:lvl1pPr>
          </a:lstStyle>
          <a:p>
            <a:endParaRPr lang="ja-JP" altLang="en-US" dirty="0"/>
          </a:p>
        </p:txBody>
      </p:sp>
      <p:sp>
        <p:nvSpPr>
          <p:cNvPr id="6" name="タイトル 5"/>
          <p:cNvSpPr>
            <a:spLocks noGrp="1"/>
          </p:cNvSpPr>
          <p:nvPr>
            <p:ph type="title"/>
          </p:nvPr>
        </p:nvSpPr>
        <p:spPr/>
        <p:txBody>
          <a:bodyPr/>
          <a:lstStyle>
            <a:lvl1pPr>
              <a:defRPr>
                <a:latin typeface="Century Schoolbook" pitchFamily="18" charset="0"/>
              </a:defRPr>
            </a:lvl1pPr>
          </a:lstStyle>
          <a:p>
            <a:r>
              <a:rPr kumimoji="1" lang="ja-JP" altLang="en-US"/>
              <a:t>マスター タイトルの書式設定</a:t>
            </a:r>
          </a:p>
        </p:txBody>
      </p:sp>
    </p:spTree>
    <p:extLst>
      <p:ext uri="{BB962C8B-B14F-4D97-AF65-F5344CB8AC3E}">
        <p14:creationId xmlns:p14="http://schemas.microsoft.com/office/powerpoint/2010/main" val="3968476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7C50A50A-3EA3-476E-84AE-0B17FE728D38}" type="slidenum">
              <a:rPr lang="en-US" altLang="en-US"/>
              <a:pPr/>
              <a:t>‹#›</a:t>
            </a:fld>
            <a:endParaRPr lang="en-US" altLang="en-US"/>
          </a:p>
        </p:txBody>
      </p:sp>
    </p:spTree>
    <p:extLst>
      <p:ext uri="{BB962C8B-B14F-4D97-AF65-F5344CB8AC3E}">
        <p14:creationId xmlns:p14="http://schemas.microsoft.com/office/powerpoint/2010/main" val="60754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F8B2A299-6662-4672-B57C-0E5414B0C54A}" type="slidenum">
              <a:rPr lang="en-US" altLang="en-US"/>
              <a:pPr/>
              <a:t>‹#›</a:t>
            </a:fld>
            <a:endParaRPr lang="en-US" altLang="en-US"/>
          </a:p>
        </p:txBody>
      </p:sp>
    </p:spTree>
    <p:extLst>
      <p:ext uri="{BB962C8B-B14F-4D97-AF65-F5344CB8AC3E}">
        <p14:creationId xmlns:p14="http://schemas.microsoft.com/office/powerpoint/2010/main" val="7607576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1463AFA-884E-4BBA-BBA7-0CC2809B990E}" type="slidenum">
              <a:rPr lang="en-US" altLang="en-US"/>
              <a:pPr/>
              <a:t>‹#›</a:t>
            </a:fld>
            <a:endParaRPr lang="en-US" altLang="en-US"/>
          </a:p>
        </p:txBody>
      </p:sp>
    </p:spTree>
    <p:extLst>
      <p:ext uri="{BB962C8B-B14F-4D97-AF65-F5344CB8AC3E}">
        <p14:creationId xmlns:p14="http://schemas.microsoft.com/office/powerpoint/2010/main" val="408013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908ECE-415E-4801-B7BA-F4BF2F88C7F5}"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8BD02-07D1-4BF4-8329-7487C1F1FBBE}" type="slidenum">
              <a:rPr lang="en-US" smtClean="0"/>
              <a:t>‹#›</a:t>
            </a:fld>
            <a:endParaRPr lang="en-US"/>
          </a:p>
        </p:txBody>
      </p:sp>
    </p:spTree>
    <p:extLst>
      <p:ext uri="{BB962C8B-B14F-4D97-AF65-F5344CB8AC3E}">
        <p14:creationId xmlns:p14="http://schemas.microsoft.com/office/powerpoint/2010/main" val="3067417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125538"/>
            <a:ext cx="5568951" cy="5000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1751" y="1125538"/>
            <a:ext cx="5571067" cy="5000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60FA4279-D70F-4133-955C-D367C5DEF4DB}" type="slidenum">
              <a:rPr lang="en-US" altLang="en-US"/>
              <a:pPr/>
              <a:t>‹#›</a:t>
            </a:fld>
            <a:endParaRPr lang="en-US" altLang="en-US"/>
          </a:p>
        </p:txBody>
      </p:sp>
    </p:spTree>
    <p:extLst>
      <p:ext uri="{BB962C8B-B14F-4D97-AF65-F5344CB8AC3E}">
        <p14:creationId xmlns:p14="http://schemas.microsoft.com/office/powerpoint/2010/main" val="27895602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850511A0-5818-4398-9CBD-ECD951C68227}" type="slidenum">
              <a:rPr lang="en-US" altLang="en-US"/>
              <a:pPr/>
              <a:t>‹#›</a:t>
            </a:fld>
            <a:endParaRPr lang="en-US" altLang="en-US"/>
          </a:p>
        </p:txBody>
      </p:sp>
    </p:spTree>
    <p:extLst>
      <p:ext uri="{BB962C8B-B14F-4D97-AF65-F5344CB8AC3E}">
        <p14:creationId xmlns:p14="http://schemas.microsoft.com/office/powerpoint/2010/main" val="350208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FEB4A6FD-1FBE-472E-893E-0FA9C9B96E31}" type="slidenum">
              <a:rPr lang="en-US" altLang="en-US"/>
              <a:pPr/>
              <a:t>‹#›</a:t>
            </a:fld>
            <a:endParaRPr lang="en-US" altLang="en-US"/>
          </a:p>
        </p:txBody>
      </p:sp>
    </p:spTree>
    <p:extLst>
      <p:ext uri="{BB962C8B-B14F-4D97-AF65-F5344CB8AC3E}">
        <p14:creationId xmlns:p14="http://schemas.microsoft.com/office/powerpoint/2010/main" val="4252845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4D199BF8-52A8-4D20-AB10-4F368CC88D4D}" type="slidenum">
              <a:rPr lang="en-US" altLang="en-US"/>
              <a:pPr/>
              <a:t>‹#›</a:t>
            </a:fld>
            <a:endParaRPr lang="en-US" altLang="en-US"/>
          </a:p>
        </p:txBody>
      </p:sp>
    </p:spTree>
    <p:extLst>
      <p:ext uri="{BB962C8B-B14F-4D97-AF65-F5344CB8AC3E}">
        <p14:creationId xmlns:p14="http://schemas.microsoft.com/office/powerpoint/2010/main" val="5056096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C9625D69-1D79-47FE-8EE1-4C3F2AC8FD00}" type="slidenum">
              <a:rPr lang="en-US" altLang="en-US"/>
              <a:pPr/>
              <a:t>‹#›</a:t>
            </a:fld>
            <a:endParaRPr lang="en-US" altLang="en-US"/>
          </a:p>
        </p:txBody>
      </p:sp>
    </p:spTree>
    <p:extLst>
      <p:ext uri="{BB962C8B-B14F-4D97-AF65-F5344CB8AC3E}">
        <p14:creationId xmlns:p14="http://schemas.microsoft.com/office/powerpoint/2010/main" val="622068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C3066064-5F0E-4D72-9A98-7F8E1BD580D4}" type="slidenum">
              <a:rPr lang="en-US" altLang="en-US"/>
              <a:pPr/>
              <a:t>‹#›</a:t>
            </a:fld>
            <a:endParaRPr lang="en-US" altLang="en-US"/>
          </a:p>
        </p:txBody>
      </p:sp>
    </p:spTree>
    <p:extLst>
      <p:ext uri="{BB962C8B-B14F-4D97-AF65-F5344CB8AC3E}">
        <p14:creationId xmlns:p14="http://schemas.microsoft.com/office/powerpoint/2010/main" val="203289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69664BCB-7B02-494F-8B26-3F1B7733862D}" type="slidenum">
              <a:rPr lang="en-US" altLang="en-US"/>
              <a:pPr/>
              <a:t>‹#›</a:t>
            </a:fld>
            <a:endParaRPr lang="en-US" altLang="en-US"/>
          </a:p>
        </p:txBody>
      </p:sp>
    </p:spTree>
    <p:extLst>
      <p:ext uri="{BB962C8B-B14F-4D97-AF65-F5344CB8AC3E}">
        <p14:creationId xmlns:p14="http://schemas.microsoft.com/office/powerpoint/2010/main" val="22598548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1" y="274639"/>
            <a:ext cx="2834217"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305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7D8716AE-2885-4467-945B-D8994FB07B4C}" type="slidenum">
              <a:rPr lang="en-US" altLang="en-US"/>
              <a:pPr/>
              <a:t>‹#›</a:t>
            </a:fld>
            <a:endParaRPr lang="en-US" altLang="en-US"/>
          </a:p>
        </p:txBody>
      </p:sp>
    </p:spTree>
    <p:extLst>
      <p:ext uri="{BB962C8B-B14F-4D97-AF65-F5344CB8AC3E}">
        <p14:creationId xmlns:p14="http://schemas.microsoft.com/office/powerpoint/2010/main" val="26476442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9"/>
            <a:ext cx="11343217" cy="706437"/>
          </a:xfrm>
        </p:spPr>
        <p:txBody>
          <a:bodyPr/>
          <a:lstStyle/>
          <a:p>
            <a:r>
              <a:rPr lang="en-US"/>
              <a:t>Click to edit Master title style</a:t>
            </a:r>
          </a:p>
        </p:txBody>
      </p:sp>
      <p:sp>
        <p:nvSpPr>
          <p:cNvPr id="3" name="Text Placeholder 2"/>
          <p:cNvSpPr>
            <a:spLocks noGrp="1"/>
          </p:cNvSpPr>
          <p:nvPr>
            <p:ph type="body" sz="half" idx="1"/>
          </p:nvPr>
        </p:nvSpPr>
        <p:spPr>
          <a:xfrm>
            <a:off x="609601" y="1125538"/>
            <a:ext cx="5568951" cy="5000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381751" y="1125538"/>
            <a:ext cx="5571067" cy="2424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381751" y="3702051"/>
            <a:ext cx="5571067" cy="2424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fld id="{F0DAC5D2-DE94-489D-9175-2B252CE69F7F}" type="slidenum">
              <a:rPr lang="en-US" altLang="en-US"/>
              <a:pPr/>
              <a:t>‹#›</a:t>
            </a:fld>
            <a:endParaRPr lang="en-US" altLang="en-US"/>
          </a:p>
        </p:txBody>
      </p:sp>
    </p:spTree>
    <p:extLst>
      <p:ext uri="{BB962C8B-B14F-4D97-AF65-F5344CB8AC3E}">
        <p14:creationId xmlns:p14="http://schemas.microsoft.com/office/powerpoint/2010/main" val="123209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9"/>
            <a:ext cx="11343217" cy="706437"/>
          </a:xfrm>
        </p:spPr>
        <p:txBody>
          <a:bodyPr/>
          <a:lstStyle/>
          <a:p>
            <a:r>
              <a:rPr lang="en-US"/>
              <a:t>Click to edit Master title style</a:t>
            </a:r>
          </a:p>
        </p:txBody>
      </p:sp>
      <p:sp>
        <p:nvSpPr>
          <p:cNvPr id="3" name="Text Placeholder 2"/>
          <p:cNvSpPr>
            <a:spLocks noGrp="1"/>
          </p:cNvSpPr>
          <p:nvPr>
            <p:ph type="body" sz="half" idx="1"/>
          </p:nvPr>
        </p:nvSpPr>
        <p:spPr>
          <a:xfrm>
            <a:off x="609601" y="1125538"/>
            <a:ext cx="5568951" cy="5000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1751" y="1125538"/>
            <a:ext cx="5571067" cy="5000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5225"/>
            <a:ext cx="2844800" cy="476250"/>
          </a:xfrm>
        </p:spPr>
        <p:txBody>
          <a:bodyPr/>
          <a:lstStyle>
            <a:lvl1pPr>
              <a:defRPr/>
            </a:lvl1pPr>
          </a:lstStyle>
          <a:p>
            <a:fld id="{F037B58E-9500-4906-93B1-B7E3E3556363}" type="slidenum">
              <a:rPr lang="en-US" altLang="en-US"/>
              <a:pPr/>
              <a:t>‹#›</a:t>
            </a:fld>
            <a:endParaRPr lang="en-US" altLang="en-US"/>
          </a:p>
        </p:txBody>
      </p:sp>
    </p:spTree>
    <p:extLst>
      <p:ext uri="{BB962C8B-B14F-4D97-AF65-F5344CB8AC3E}">
        <p14:creationId xmlns:p14="http://schemas.microsoft.com/office/powerpoint/2010/main" val="224461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908ECE-415E-4801-B7BA-F4BF2F88C7F5}"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8BD02-07D1-4BF4-8329-7487C1F1FBBE}" type="slidenum">
              <a:rPr lang="en-US" smtClean="0"/>
              <a:t>‹#›</a:t>
            </a:fld>
            <a:endParaRPr lang="en-US"/>
          </a:p>
        </p:txBody>
      </p:sp>
    </p:spTree>
    <p:extLst>
      <p:ext uri="{BB962C8B-B14F-4D97-AF65-F5344CB8AC3E}">
        <p14:creationId xmlns:p14="http://schemas.microsoft.com/office/powerpoint/2010/main" val="24853534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9"/>
            <a:ext cx="11343217" cy="706437"/>
          </a:xfrm>
        </p:spPr>
        <p:txBody>
          <a:bodyPr/>
          <a:lstStyle/>
          <a:p>
            <a:r>
              <a:rPr lang="en-US"/>
              <a:t>Click to edit Master title style</a:t>
            </a:r>
          </a:p>
        </p:txBody>
      </p:sp>
      <p:sp>
        <p:nvSpPr>
          <p:cNvPr id="3" name="Content Placeholder 2"/>
          <p:cNvSpPr>
            <a:spLocks noGrp="1"/>
          </p:cNvSpPr>
          <p:nvPr>
            <p:ph sz="quarter" idx="1"/>
          </p:nvPr>
        </p:nvSpPr>
        <p:spPr>
          <a:xfrm>
            <a:off x="609601" y="1125538"/>
            <a:ext cx="5568951" cy="2424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381751" y="1125538"/>
            <a:ext cx="5571067" cy="2424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09601" y="3702051"/>
            <a:ext cx="11343217" cy="2424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fld id="{56D366D3-C7DA-4626-B6BD-F6E25512FA87}" type="slidenum">
              <a:rPr lang="en-US" altLang="en-US"/>
              <a:pPr/>
              <a:t>‹#›</a:t>
            </a:fld>
            <a:endParaRPr lang="en-US" altLang="en-US"/>
          </a:p>
        </p:txBody>
      </p:sp>
    </p:spTree>
    <p:extLst>
      <p:ext uri="{BB962C8B-B14F-4D97-AF65-F5344CB8AC3E}">
        <p14:creationId xmlns:p14="http://schemas.microsoft.com/office/powerpoint/2010/main" val="4186829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1" y="274639"/>
            <a:ext cx="11343217" cy="706437"/>
          </a:xfrm>
        </p:spPr>
        <p:txBody>
          <a:bodyPr/>
          <a:lstStyle/>
          <a:p>
            <a:r>
              <a:rPr lang="en-US"/>
              <a:t>Click to edit Master title style</a:t>
            </a:r>
          </a:p>
        </p:txBody>
      </p:sp>
      <p:sp>
        <p:nvSpPr>
          <p:cNvPr id="3" name="Content Placeholder 2"/>
          <p:cNvSpPr>
            <a:spLocks noGrp="1"/>
          </p:cNvSpPr>
          <p:nvPr>
            <p:ph sz="quarter" idx="1"/>
          </p:nvPr>
        </p:nvSpPr>
        <p:spPr>
          <a:xfrm>
            <a:off x="609601" y="1125538"/>
            <a:ext cx="5568951" cy="2424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381751" y="1125538"/>
            <a:ext cx="5571067" cy="2424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1" y="3702051"/>
            <a:ext cx="5568951" cy="2424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81751" y="3702051"/>
            <a:ext cx="5571067" cy="2424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8" name="Footer Placeholder 7"/>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9" name="Slide Number Placeholder 8"/>
          <p:cNvSpPr>
            <a:spLocks noGrp="1"/>
          </p:cNvSpPr>
          <p:nvPr>
            <p:ph type="sldNum" sz="quarter" idx="12"/>
          </p:nvPr>
        </p:nvSpPr>
        <p:spPr>
          <a:xfrm>
            <a:off x="8737600" y="6245225"/>
            <a:ext cx="2844800" cy="476250"/>
          </a:xfrm>
        </p:spPr>
        <p:txBody>
          <a:bodyPr/>
          <a:lstStyle>
            <a:lvl1pPr>
              <a:defRPr/>
            </a:lvl1pPr>
          </a:lstStyle>
          <a:p>
            <a:fld id="{E5F2EE19-67A9-4F9B-915E-450E54CA4C40}" type="slidenum">
              <a:rPr lang="en-US" altLang="en-US"/>
              <a:pPr/>
              <a:t>‹#›</a:t>
            </a:fld>
            <a:endParaRPr lang="en-US" altLang="en-US"/>
          </a:p>
        </p:txBody>
      </p:sp>
    </p:spTree>
    <p:extLst>
      <p:ext uri="{BB962C8B-B14F-4D97-AF65-F5344CB8AC3E}">
        <p14:creationId xmlns:p14="http://schemas.microsoft.com/office/powerpoint/2010/main" val="1036864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9"/>
            <a:ext cx="11343217" cy="706437"/>
          </a:xfrm>
        </p:spPr>
        <p:txBody>
          <a:bodyPr/>
          <a:lstStyle/>
          <a:p>
            <a:r>
              <a:rPr lang="en-US"/>
              <a:t>Click to edit Master title style</a:t>
            </a:r>
          </a:p>
        </p:txBody>
      </p:sp>
      <p:sp>
        <p:nvSpPr>
          <p:cNvPr id="3" name="Content Placeholder 2"/>
          <p:cNvSpPr>
            <a:spLocks noGrp="1"/>
          </p:cNvSpPr>
          <p:nvPr>
            <p:ph sz="half" idx="1"/>
          </p:nvPr>
        </p:nvSpPr>
        <p:spPr>
          <a:xfrm>
            <a:off x="609601" y="1125538"/>
            <a:ext cx="5568951" cy="5000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381751" y="1125538"/>
            <a:ext cx="5571067" cy="2424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381751" y="3702051"/>
            <a:ext cx="5571067" cy="2424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fld id="{65E80D38-1A13-429B-AA74-7C727D02E773}" type="slidenum">
              <a:rPr lang="en-US" altLang="en-US"/>
              <a:pPr/>
              <a:t>‹#›</a:t>
            </a:fld>
            <a:endParaRPr lang="en-US" altLang="en-US"/>
          </a:p>
        </p:txBody>
      </p:sp>
    </p:spTree>
    <p:extLst>
      <p:ext uri="{BB962C8B-B14F-4D97-AF65-F5344CB8AC3E}">
        <p14:creationId xmlns:p14="http://schemas.microsoft.com/office/powerpoint/2010/main" val="39190092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9B6F519-ED79-467C-7499-27FCDB0D6510}"/>
              </a:ext>
            </a:extLst>
          </p:cNvPr>
          <p:cNvSpPr>
            <a:spLocks noGrp="1"/>
          </p:cNvSpPr>
          <p:nvPr>
            <p:ph type="dt" sz="half" idx="10"/>
          </p:nvPr>
        </p:nvSpPr>
        <p:spPr/>
        <p:txBody>
          <a:bodyPr/>
          <a:lstStyle>
            <a:lvl1pPr>
              <a:defRPr/>
            </a:lvl1pPr>
          </a:lstStyle>
          <a:p>
            <a:pPr>
              <a:defRPr/>
            </a:pPr>
            <a:r>
              <a:rPr lang="en-US"/>
              <a:t>15/11/2012</a:t>
            </a:r>
          </a:p>
        </p:txBody>
      </p:sp>
      <p:sp>
        <p:nvSpPr>
          <p:cNvPr id="5" name="Footer Placeholder 4">
            <a:extLst>
              <a:ext uri="{FF2B5EF4-FFF2-40B4-BE49-F238E27FC236}">
                <a16:creationId xmlns:a16="http://schemas.microsoft.com/office/drawing/2014/main" id="{A1A0ED92-6139-E593-FF1E-437F97BA02D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8322BAD-76A7-0FAA-FA42-CCB795BA2F33}"/>
              </a:ext>
            </a:extLst>
          </p:cNvPr>
          <p:cNvSpPr>
            <a:spLocks noGrp="1"/>
          </p:cNvSpPr>
          <p:nvPr>
            <p:ph type="sldNum" sz="quarter" idx="12"/>
          </p:nvPr>
        </p:nvSpPr>
        <p:spPr/>
        <p:txBody>
          <a:bodyPr/>
          <a:lstStyle>
            <a:lvl1pPr>
              <a:defRPr/>
            </a:lvl1pPr>
          </a:lstStyle>
          <a:p>
            <a:pPr>
              <a:defRPr/>
            </a:pPr>
            <a:fld id="{80E346F5-65CE-4110-8945-AD2E0CE00D9E}" type="slidenum">
              <a:rPr lang="en-US" altLang="en-US"/>
              <a:pPr>
                <a:defRPr/>
              </a:pPr>
              <a:t>‹#›</a:t>
            </a:fld>
            <a:endParaRPr lang="en-US" altLang="en-US"/>
          </a:p>
        </p:txBody>
      </p:sp>
    </p:spTree>
    <p:extLst>
      <p:ext uri="{BB962C8B-B14F-4D97-AF65-F5344CB8AC3E}">
        <p14:creationId xmlns:p14="http://schemas.microsoft.com/office/powerpoint/2010/main" val="21217438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402F1-E0B5-62D0-077C-431372A946AE}"/>
              </a:ext>
            </a:extLst>
          </p:cNvPr>
          <p:cNvSpPr>
            <a:spLocks noGrp="1"/>
          </p:cNvSpPr>
          <p:nvPr>
            <p:ph type="dt" sz="half" idx="10"/>
          </p:nvPr>
        </p:nvSpPr>
        <p:spPr/>
        <p:txBody>
          <a:bodyPr/>
          <a:lstStyle>
            <a:lvl1pPr>
              <a:defRPr/>
            </a:lvl1pPr>
          </a:lstStyle>
          <a:p>
            <a:pPr>
              <a:defRPr/>
            </a:pPr>
            <a:r>
              <a:rPr lang="en-US"/>
              <a:t>15/11/2012</a:t>
            </a:r>
          </a:p>
        </p:txBody>
      </p:sp>
      <p:sp>
        <p:nvSpPr>
          <p:cNvPr id="5" name="Footer Placeholder 4">
            <a:extLst>
              <a:ext uri="{FF2B5EF4-FFF2-40B4-BE49-F238E27FC236}">
                <a16:creationId xmlns:a16="http://schemas.microsoft.com/office/drawing/2014/main" id="{2FE77A4E-7A62-C5BF-6F33-31E8B40B91D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CBFABF6-6AC4-8F3E-D515-2EAF0DE78BD6}"/>
              </a:ext>
            </a:extLst>
          </p:cNvPr>
          <p:cNvSpPr>
            <a:spLocks noGrp="1"/>
          </p:cNvSpPr>
          <p:nvPr>
            <p:ph type="sldNum" sz="quarter" idx="12"/>
          </p:nvPr>
        </p:nvSpPr>
        <p:spPr/>
        <p:txBody>
          <a:bodyPr/>
          <a:lstStyle>
            <a:lvl1pPr>
              <a:defRPr/>
            </a:lvl1pPr>
          </a:lstStyle>
          <a:p>
            <a:pPr>
              <a:defRPr/>
            </a:pPr>
            <a:fld id="{4A97A355-22D9-4904-9E09-70DECA173D2B}" type="slidenum">
              <a:rPr lang="en-US" altLang="en-US"/>
              <a:pPr>
                <a:defRPr/>
              </a:pPr>
              <a:t>‹#›</a:t>
            </a:fld>
            <a:endParaRPr lang="en-US" altLang="en-US"/>
          </a:p>
        </p:txBody>
      </p:sp>
    </p:spTree>
    <p:extLst>
      <p:ext uri="{BB962C8B-B14F-4D97-AF65-F5344CB8AC3E}">
        <p14:creationId xmlns:p14="http://schemas.microsoft.com/office/powerpoint/2010/main" val="3467244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ADE173-65D2-C6C4-54D4-7F467A6036A3}"/>
              </a:ext>
            </a:extLst>
          </p:cNvPr>
          <p:cNvSpPr>
            <a:spLocks noGrp="1"/>
          </p:cNvSpPr>
          <p:nvPr>
            <p:ph type="dt" sz="half" idx="10"/>
          </p:nvPr>
        </p:nvSpPr>
        <p:spPr/>
        <p:txBody>
          <a:bodyPr/>
          <a:lstStyle>
            <a:lvl1pPr>
              <a:defRPr/>
            </a:lvl1pPr>
          </a:lstStyle>
          <a:p>
            <a:pPr>
              <a:defRPr/>
            </a:pPr>
            <a:r>
              <a:rPr lang="en-US"/>
              <a:t>15/11/2012</a:t>
            </a:r>
          </a:p>
        </p:txBody>
      </p:sp>
      <p:sp>
        <p:nvSpPr>
          <p:cNvPr id="5" name="Footer Placeholder 4">
            <a:extLst>
              <a:ext uri="{FF2B5EF4-FFF2-40B4-BE49-F238E27FC236}">
                <a16:creationId xmlns:a16="http://schemas.microsoft.com/office/drawing/2014/main" id="{DF35C8AA-4D8B-9603-430E-B6FB4B29C01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D409252-4C4B-2AC2-A58A-75FAD1601FF5}"/>
              </a:ext>
            </a:extLst>
          </p:cNvPr>
          <p:cNvSpPr>
            <a:spLocks noGrp="1"/>
          </p:cNvSpPr>
          <p:nvPr>
            <p:ph type="sldNum" sz="quarter" idx="12"/>
          </p:nvPr>
        </p:nvSpPr>
        <p:spPr/>
        <p:txBody>
          <a:bodyPr/>
          <a:lstStyle>
            <a:lvl1pPr>
              <a:defRPr/>
            </a:lvl1pPr>
          </a:lstStyle>
          <a:p>
            <a:pPr>
              <a:defRPr/>
            </a:pPr>
            <a:fld id="{D8221A41-56B8-40C6-BC06-DC9886DDA3CF}" type="slidenum">
              <a:rPr lang="en-US" altLang="en-US"/>
              <a:pPr>
                <a:defRPr/>
              </a:pPr>
              <a:t>‹#›</a:t>
            </a:fld>
            <a:endParaRPr lang="en-US" altLang="en-US"/>
          </a:p>
        </p:txBody>
      </p:sp>
    </p:spTree>
    <p:extLst>
      <p:ext uri="{BB962C8B-B14F-4D97-AF65-F5344CB8AC3E}">
        <p14:creationId xmlns:p14="http://schemas.microsoft.com/office/powerpoint/2010/main" val="36310808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F5CE022-E322-BB76-AE87-B7E92E08C431}"/>
              </a:ext>
            </a:extLst>
          </p:cNvPr>
          <p:cNvSpPr>
            <a:spLocks noGrp="1"/>
          </p:cNvSpPr>
          <p:nvPr>
            <p:ph type="dt" sz="half" idx="10"/>
          </p:nvPr>
        </p:nvSpPr>
        <p:spPr/>
        <p:txBody>
          <a:bodyPr/>
          <a:lstStyle>
            <a:lvl1pPr>
              <a:defRPr/>
            </a:lvl1pPr>
          </a:lstStyle>
          <a:p>
            <a:pPr>
              <a:defRPr/>
            </a:pPr>
            <a:r>
              <a:rPr lang="en-US"/>
              <a:t>15/11/2012</a:t>
            </a:r>
          </a:p>
        </p:txBody>
      </p:sp>
      <p:sp>
        <p:nvSpPr>
          <p:cNvPr id="6" name="Footer Placeholder 4">
            <a:extLst>
              <a:ext uri="{FF2B5EF4-FFF2-40B4-BE49-F238E27FC236}">
                <a16:creationId xmlns:a16="http://schemas.microsoft.com/office/drawing/2014/main" id="{14372F3B-6A53-60C6-AB96-BF4C0191767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10F901B-987F-6B6D-321B-5D718B431B5C}"/>
              </a:ext>
            </a:extLst>
          </p:cNvPr>
          <p:cNvSpPr>
            <a:spLocks noGrp="1"/>
          </p:cNvSpPr>
          <p:nvPr>
            <p:ph type="sldNum" sz="quarter" idx="12"/>
          </p:nvPr>
        </p:nvSpPr>
        <p:spPr/>
        <p:txBody>
          <a:bodyPr/>
          <a:lstStyle>
            <a:lvl1pPr>
              <a:defRPr/>
            </a:lvl1pPr>
          </a:lstStyle>
          <a:p>
            <a:pPr>
              <a:defRPr/>
            </a:pPr>
            <a:fld id="{A45B3FB6-0E52-429E-B727-E5EC02F8E8CD}" type="slidenum">
              <a:rPr lang="en-US" altLang="en-US"/>
              <a:pPr>
                <a:defRPr/>
              </a:pPr>
              <a:t>‹#›</a:t>
            </a:fld>
            <a:endParaRPr lang="en-US" altLang="en-US"/>
          </a:p>
        </p:txBody>
      </p:sp>
    </p:spTree>
    <p:extLst>
      <p:ext uri="{BB962C8B-B14F-4D97-AF65-F5344CB8AC3E}">
        <p14:creationId xmlns:p14="http://schemas.microsoft.com/office/powerpoint/2010/main" val="27761860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CC26B63-440D-36EF-EF83-A6EEF32B7565}"/>
              </a:ext>
            </a:extLst>
          </p:cNvPr>
          <p:cNvSpPr>
            <a:spLocks noGrp="1"/>
          </p:cNvSpPr>
          <p:nvPr>
            <p:ph type="dt" sz="half" idx="10"/>
          </p:nvPr>
        </p:nvSpPr>
        <p:spPr/>
        <p:txBody>
          <a:bodyPr/>
          <a:lstStyle>
            <a:lvl1pPr>
              <a:defRPr/>
            </a:lvl1pPr>
          </a:lstStyle>
          <a:p>
            <a:pPr>
              <a:defRPr/>
            </a:pPr>
            <a:r>
              <a:rPr lang="en-US"/>
              <a:t>15/11/2012</a:t>
            </a:r>
          </a:p>
        </p:txBody>
      </p:sp>
      <p:sp>
        <p:nvSpPr>
          <p:cNvPr id="8" name="Footer Placeholder 4">
            <a:extLst>
              <a:ext uri="{FF2B5EF4-FFF2-40B4-BE49-F238E27FC236}">
                <a16:creationId xmlns:a16="http://schemas.microsoft.com/office/drawing/2014/main" id="{6373FFF6-4AD6-5FF5-28CD-4A076F57308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5055250-F7A8-EDC8-FEB7-710C639E6396}"/>
              </a:ext>
            </a:extLst>
          </p:cNvPr>
          <p:cNvSpPr>
            <a:spLocks noGrp="1"/>
          </p:cNvSpPr>
          <p:nvPr>
            <p:ph type="sldNum" sz="quarter" idx="12"/>
          </p:nvPr>
        </p:nvSpPr>
        <p:spPr/>
        <p:txBody>
          <a:bodyPr/>
          <a:lstStyle>
            <a:lvl1pPr>
              <a:defRPr/>
            </a:lvl1pPr>
          </a:lstStyle>
          <a:p>
            <a:pPr>
              <a:defRPr/>
            </a:pPr>
            <a:fld id="{57A16F24-075A-4E16-B1E9-F1AC2785C56A}" type="slidenum">
              <a:rPr lang="en-US" altLang="en-US"/>
              <a:pPr>
                <a:defRPr/>
              </a:pPr>
              <a:t>‹#›</a:t>
            </a:fld>
            <a:endParaRPr lang="en-US" altLang="en-US"/>
          </a:p>
        </p:txBody>
      </p:sp>
    </p:spTree>
    <p:extLst>
      <p:ext uri="{BB962C8B-B14F-4D97-AF65-F5344CB8AC3E}">
        <p14:creationId xmlns:p14="http://schemas.microsoft.com/office/powerpoint/2010/main" val="2692795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A64EB31-CB42-A5BA-E033-B66C816EA195}"/>
              </a:ext>
            </a:extLst>
          </p:cNvPr>
          <p:cNvSpPr>
            <a:spLocks noGrp="1"/>
          </p:cNvSpPr>
          <p:nvPr>
            <p:ph type="dt" sz="half" idx="10"/>
          </p:nvPr>
        </p:nvSpPr>
        <p:spPr/>
        <p:txBody>
          <a:bodyPr/>
          <a:lstStyle>
            <a:lvl1pPr>
              <a:defRPr/>
            </a:lvl1pPr>
          </a:lstStyle>
          <a:p>
            <a:pPr>
              <a:defRPr/>
            </a:pPr>
            <a:r>
              <a:rPr lang="en-US"/>
              <a:t>15/11/2012</a:t>
            </a:r>
          </a:p>
        </p:txBody>
      </p:sp>
      <p:sp>
        <p:nvSpPr>
          <p:cNvPr id="4" name="Footer Placeholder 4">
            <a:extLst>
              <a:ext uri="{FF2B5EF4-FFF2-40B4-BE49-F238E27FC236}">
                <a16:creationId xmlns:a16="http://schemas.microsoft.com/office/drawing/2014/main" id="{6C938527-E8FC-ECF8-7854-739A3F3E5D0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7C36953-76BA-7D99-56E1-325EAE642509}"/>
              </a:ext>
            </a:extLst>
          </p:cNvPr>
          <p:cNvSpPr>
            <a:spLocks noGrp="1"/>
          </p:cNvSpPr>
          <p:nvPr>
            <p:ph type="sldNum" sz="quarter" idx="12"/>
          </p:nvPr>
        </p:nvSpPr>
        <p:spPr/>
        <p:txBody>
          <a:bodyPr/>
          <a:lstStyle>
            <a:lvl1pPr>
              <a:defRPr/>
            </a:lvl1pPr>
          </a:lstStyle>
          <a:p>
            <a:pPr>
              <a:defRPr/>
            </a:pPr>
            <a:fld id="{D1B21F6B-EDD2-4C7F-B209-1EA6A716E468}" type="slidenum">
              <a:rPr lang="en-US" altLang="en-US"/>
              <a:pPr>
                <a:defRPr/>
              </a:pPr>
              <a:t>‹#›</a:t>
            </a:fld>
            <a:endParaRPr lang="en-US" altLang="en-US"/>
          </a:p>
        </p:txBody>
      </p:sp>
    </p:spTree>
    <p:extLst>
      <p:ext uri="{BB962C8B-B14F-4D97-AF65-F5344CB8AC3E}">
        <p14:creationId xmlns:p14="http://schemas.microsoft.com/office/powerpoint/2010/main" val="23002176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17D3DA6-97F1-C20F-899C-1866212D5A8B}"/>
              </a:ext>
            </a:extLst>
          </p:cNvPr>
          <p:cNvSpPr>
            <a:spLocks noGrp="1"/>
          </p:cNvSpPr>
          <p:nvPr>
            <p:ph type="dt" sz="half" idx="10"/>
          </p:nvPr>
        </p:nvSpPr>
        <p:spPr/>
        <p:txBody>
          <a:bodyPr/>
          <a:lstStyle>
            <a:lvl1pPr>
              <a:defRPr/>
            </a:lvl1pPr>
          </a:lstStyle>
          <a:p>
            <a:pPr>
              <a:defRPr/>
            </a:pPr>
            <a:r>
              <a:rPr lang="en-US"/>
              <a:t>15/11/2012</a:t>
            </a:r>
          </a:p>
        </p:txBody>
      </p:sp>
      <p:sp>
        <p:nvSpPr>
          <p:cNvPr id="3" name="Footer Placeholder 4">
            <a:extLst>
              <a:ext uri="{FF2B5EF4-FFF2-40B4-BE49-F238E27FC236}">
                <a16:creationId xmlns:a16="http://schemas.microsoft.com/office/drawing/2014/main" id="{EB595CB5-CB3D-FD60-49D3-0DA8479BCFD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4680F724-DCF5-9808-AA46-08147169D846}"/>
              </a:ext>
            </a:extLst>
          </p:cNvPr>
          <p:cNvSpPr>
            <a:spLocks noGrp="1"/>
          </p:cNvSpPr>
          <p:nvPr>
            <p:ph type="sldNum" sz="quarter" idx="12"/>
          </p:nvPr>
        </p:nvSpPr>
        <p:spPr/>
        <p:txBody>
          <a:bodyPr/>
          <a:lstStyle>
            <a:lvl1pPr>
              <a:defRPr/>
            </a:lvl1pPr>
          </a:lstStyle>
          <a:p>
            <a:pPr>
              <a:defRPr/>
            </a:pPr>
            <a:fld id="{1E2CF9D4-6769-4390-9D6C-37DA2D52099B}" type="slidenum">
              <a:rPr lang="en-US" altLang="en-US"/>
              <a:pPr>
                <a:defRPr/>
              </a:pPr>
              <a:t>‹#›</a:t>
            </a:fld>
            <a:endParaRPr lang="en-US" altLang="en-US"/>
          </a:p>
        </p:txBody>
      </p:sp>
    </p:spTree>
    <p:extLst>
      <p:ext uri="{BB962C8B-B14F-4D97-AF65-F5344CB8AC3E}">
        <p14:creationId xmlns:p14="http://schemas.microsoft.com/office/powerpoint/2010/main" val="3464579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908ECE-415E-4801-B7BA-F4BF2F88C7F5}"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8BD02-07D1-4BF4-8329-7487C1F1FBBE}" type="slidenum">
              <a:rPr lang="en-US" smtClean="0"/>
              <a:t>‹#›</a:t>
            </a:fld>
            <a:endParaRPr lang="en-US"/>
          </a:p>
        </p:txBody>
      </p:sp>
    </p:spTree>
    <p:extLst>
      <p:ext uri="{BB962C8B-B14F-4D97-AF65-F5344CB8AC3E}">
        <p14:creationId xmlns:p14="http://schemas.microsoft.com/office/powerpoint/2010/main" val="16435573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8A5E2D43-F761-588D-276D-EC2C361FD921}"/>
              </a:ext>
            </a:extLst>
          </p:cNvPr>
          <p:cNvSpPr>
            <a:spLocks noGrp="1"/>
          </p:cNvSpPr>
          <p:nvPr>
            <p:ph type="dt" sz="half" idx="10"/>
          </p:nvPr>
        </p:nvSpPr>
        <p:spPr/>
        <p:txBody>
          <a:bodyPr/>
          <a:lstStyle>
            <a:lvl1pPr>
              <a:defRPr/>
            </a:lvl1pPr>
          </a:lstStyle>
          <a:p>
            <a:pPr>
              <a:defRPr/>
            </a:pPr>
            <a:r>
              <a:rPr lang="en-US"/>
              <a:t>15/11/2012</a:t>
            </a:r>
          </a:p>
        </p:txBody>
      </p:sp>
      <p:sp>
        <p:nvSpPr>
          <p:cNvPr id="6" name="Footer Placeholder 4">
            <a:extLst>
              <a:ext uri="{FF2B5EF4-FFF2-40B4-BE49-F238E27FC236}">
                <a16:creationId xmlns:a16="http://schemas.microsoft.com/office/drawing/2014/main" id="{09D79A29-13A7-9FEE-DA94-1C728A43C12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3B7CF23-F661-64C3-1C8D-6ED635967D8A}"/>
              </a:ext>
            </a:extLst>
          </p:cNvPr>
          <p:cNvSpPr>
            <a:spLocks noGrp="1"/>
          </p:cNvSpPr>
          <p:nvPr>
            <p:ph type="sldNum" sz="quarter" idx="12"/>
          </p:nvPr>
        </p:nvSpPr>
        <p:spPr/>
        <p:txBody>
          <a:bodyPr/>
          <a:lstStyle>
            <a:lvl1pPr>
              <a:defRPr/>
            </a:lvl1pPr>
          </a:lstStyle>
          <a:p>
            <a:pPr>
              <a:defRPr/>
            </a:pPr>
            <a:fld id="{F69BDD2B-2E51-422F-AB3D-2795B880A736}" type="slidenum">
              <a:rPr lang="en-US" altLang="en-US"/>
              <a:pPr>
                <a:defRPr/>
              </a:pPr>
              <a:t>‹#›</a:t>
            </a:fld>
            <a:endParaRPr lang="en-US" altLang="en-US"/>
          </a:p>
        </p:txBody>
      </p:sp>
    </p:spTree>
    <p:extLst>
      <p:ext uri="{BB962C8B-B14F-4D97-AF65-F5344CB8AC3E}">
        <p14:creationId xmlns:p14="http://schemas.microsoft.com/office/powerpoint/2010/main" val="9382418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1F9E61A1-2D1C-ED5E-98A7-2E58A0882B57}"/>
              </a:ext>
            </a:extLst>
          </p:cNvPr>
          <p:cNvSpPr>
            <a:spLocks noGrp="1"/>
          </p:cNvSpPr>
          <p:nvPr>
            <p:ph type="dt" sz="half" idx="10"/>
          </p:nvPr>
        </p:nvSpPr>
        <p:spPr/>
        <p:txBody>
          <a:bodyPr/>
          <a:lstStyle>
            <a:lvl1pPr>
              <a:defRPr/>
            </a:lvl1pPr>
          </a:lstStyle>
          <a:p>
            <a:pPr>
              <a:defRPr/>
            </a:pPr>
            <a:r>
              <a:rPr lang="en-US"/>
              <a:t>15/11/2012</a:t>
            </a:r>
          </a:p>
        </p:txBody>
      </p:sp>
      <p:sp>
        <p:nvSpPr>
          <p:cNvPr id="6" name="Footer Placeholder 4">
            <a:extLst>
              <a:ext uri="{FF2B5EF4-FFF2-40B4-BE49-F238E27FC236}">
                <a16:creationId xmlns:a16="http://schemas.microsoft.com/office/drawing/2014/main" id="{EE8A847D-D1D9-9783-6B44-CC5072A3A48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34FC1FE-30BE-D32C-6DBF-C023D1ED77FD}"/>
              </a:ext>
            </a:extLst>
          </p:cNvPr>
          <p:cNvSpPr>
            <a:spLocks noGrp="1"/>
          </p:cNvSpPr>
          <p:nvPr>
            <p:ph type="sldNum" sz="quarter" idx="12"/>
          </p:nvPr>
        </p:nvSpPr>
        <p:spPr/>
        <p:txBody>
          <a:bodyPr/>
          <a:lstStyle>
            <a:lvl1pPr>
              <a:defRPr/>
            </a:lvl1pPr>
          </a:lstStyle>
          <a:p>
            <a:pPr>
              <a:defRPr/>
            </a:pPr>
            <a:fld id="{654148AB-2F9D-4982-9758-35AE6F25570C}" type="slidenum">
              <a:rPr lang="en-US" altLang="en-US"/>
              <a:pPr>
                <a:defRPr/>
              </a:pPr>
              <a:t>‹#›</a:t>
            </a:fld>
            <a:endParaRPr lang="en-US" altLang="en-US"/>
          </a:p>
        </p:txBody>
      </p:sp>
    </p:spTree>
    <p:extLst>
      <p:ext uri="{BB962C8B-B14F-4D97-AF65-F5344CB8AC3E}">
        <p14:creationId xmlns:p14="http://schemas.microsoft.com/office/powerpoint/2010/main" val="5742234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A4FAA1-68F3-5586-B21B-8F7CAB1B67E8}"/>
              </a:ext>
            </a:extLst>
          </p:cNvPr>
          <p:cNvSpPr>
            <a:spLocks noGrp="1"/>
          </p:cNvSpPr>
          <p:nvPr>
            <p:ph type="dt" sz="half" idx="10"/>
          </p:nvPr>
        </p:nvSpPr>
        <p:spPr/>
        <p:txBody>
          <a:bodyPr/>
          <a:lstStyle>
            <a:lvl1pPr>
              <a:defRPr/>
            </a:lvl1pPr>
          </a:lstStyle>
          <a:p>
            <a:pPr>
              <a:defRPr/>
            </a:pPr>
            <a:r>
              <a:rPr lang="en-US"/>
              <a:t>15/11/2012</a:t>
            </a:r>
          </a:p>
        </p:txBody>
      </p:sp>
      <p:sp>
        <p:nvSpPr>
          <p:cNvPr id="5" name="Footer Placeholder 4">
            <a:extLst>
              <a:ext uri="{FF2B5EF4-FFF2-40B4-BE49-F238E27FC236}">
                <a16:creationId xmlns:a16="http://schemas.microsoft.com/office/drawing/2014/main" id="{4D3DFA9A-8D96-4DCD-1BD4-B8A3CE87A76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0C4BC49-EDC2-96B0-7CAE-09A290A37731}"/>
              </a:ext>
            </a:extLst>
          </p:cNvPr>
          <p:cNvSpPr>
            <a:spLocks noGrp="1"/>
          </p:cNvSpPr>
          <p:nvPr>
            <p:ph type="sldNum" sz="quarter" idx="12"/>
          </p:nvPr>
        </p:nvSpPr>
        <p:spPr/>
        <p:txBody>
          <a:bodyPr/>
          <a:lstStyle>
            <a:lvl1pPr>
              <a:defRPr/>
            </a:lvl1pPr>
          </a:lstStyle>
          <a:p>
            <a:pPr>
              <a:defRPr/>
            </a:pPr>
            <a:fld id="{2E748A9B-1386-4149-BB1B-94EDB2AEEE76}" type="slidenum">
              <a:rPr lang="en-US" altLang="en-US"/>
              <a:pPr>
                <a:defRPr/>
              </a:pPr>
              <a:t>‹#›</a:t>
            </a:fld>
            <a:endParaRPr lang="en-US" altLang="en-US"/>
          </a:p>
        </p:txBody>
      </p:sp>
    </p:spTree>
    <p:extLst>
      <p:ext uri="{BB962C8B-B14F-4D97-AF65-F5344CB8AC3E}">
        <p14:creationId xmlns:p14="http://schemas.microsoft.com/office/powerpoint/2010/main" val="3631506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E4470-B0BB-E9F7-F52A-6F2220BEA7F3}"/>
              </a:ext>
            </a:extLst>
          </p:cNvPr>
          <p:cNvSpPr>
            <a:spLocks noGrp="1"/>
          </p:cNvSpPr>
          <p:nvPr>
            <p:ph type="dt" sz="half" idx="10"/>
          </p:nvPr>
        </p:nvSpPr>
        <p:spPr/>
        <p:txBody>
          <a:bodyPr/>
          <a:lstStyle>
            <a:lvl1pPr>
              <a:defRPr/>
            </a:lvl1pPr>
          </a:lstStyle>
          <a:p>
            <a:pPr>
              <a:defRPr/>
            </a:pPr>
            <a:r>
              <a:rPr lang="en-US"/>
              <a:t>15/11/2012</a:t>
            </a:r>
          </a:p>
        </p:txBody>
      </p:sp>
      <p:sp>
        <p:nvSpPr>
          <p:cNvPr id="5" name="Footer Placeholder 4">
            <a:extLst>
              <a:ext uri="{FF2B5EF4-FFF2-40B4-BE49-F238E27FC236}">
                <a16:creationId xmlns:a16="http://schemas.microsoft.com/office/drawing/2014/main" id="{4BA3CE19-F376-76F2-EB8A-368B30A0F0C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9F4970A-D78D-03B8-ED74-C6A99724DBCA}"/>
              </a:ext>
            </a:extLst>
          </p:cNvPr>
          <p:cNvSpPr>
            <a:spLocks noGrp="1"/>
          </p:cNvSpPr>
          <p:nvPr>
            <p:ph type="sldNum" sz="quarter" idx="12"/>
          </p:nvPr>
        </p:nvSpPr>
        <p:spPr/>
        <p:txBody>
          <a:bodyPr/>
          <a:lstStyle>
            <a:lvl1pPr>
              <a:defRPr/>
            </a:lvl1pPr>
          </a:lstStyle>
          <a:p>
            <a:pPr>
              <a:defRPr/>
            </a:pPr>
            <a:fld id="{DE593AC0-9413-49AA-9025-5812BB5C371D}" type="slidenum">
              <a:rPr lang="en-US" altLang="en-US"/>
              <a:pPr>
                <a:defRPr/>
              </a:pPr>
              <a:t>‹#›</a:t>
            </a:fld>
            <a:endParaRPr lang="en-US" altLang="en-US"/>
          </a:p>
        </p:txBody>
      </p:sp>
    </p:spTree>
    <p:extLst>
      <p:ext uri="{BB962C8B-B14F-4D97-AF65-F5344CB8AC3E}">
        <p14:creationId xmlns:p14="http://schemas.microsoft.com/office/powerpoint/2010/main" val="27260216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quarter" idx="1"/>
          </p:nvPr>
        </p:nvSpPr>
        <p:spPr>
          <a:xfrm>
            <a:off x="609600" y="1600200"/>
            <a:ext cx="53848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3938591"/>
            <a:ext cx="53848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938591"/>
            <a:ext cx="53848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4A1B67-47C6-1862-AFED-EB138987426C}"/>
              </a:ext>
            </a:extLst>
          </p:cNvPr>
          <p:cNvSpPr>
            <a:spLocks noGrp="1"/>
          </p:cNvSpPr>
          <p:nvPr>
            <p:ph type="dt" sz="half" idx="10"/>
          </p:nvPr>
        </p:nvSpPr>
        <p:spPr>
          <a:xfrm>
            <a:off x="609600" y="6245225"/>
            <a:ext cx="2844800" cy="476250"/>
          </a:xfrm>
        </p:spPr>
        <p:txBody>
          <a:bodyPr/>
          <a:lstStyle>
            <a:lvl1pPr>
              <a:defRPr/>
            </a:lvl1pPr>
          </a:lstStyle>
          <a:p>
            <a:pPr>
              <a:defRPr/>
            </a:pPr>
            <a:fld id="{9EADC2CC-265F-4DF6-BACD-9CE7AE45ACF2}" type="datetime1">
              <a:rPr lang="en-US" altLang="zh-TW"/>
              <a:pPr>
                <a:defRPr/>
              </a:pPr>
              <a:t>5/29/2024</a:t>
            </a:fld>
            <a:endParaRPr lang="en-US" altLang="zh-TW"/>
          </a:p>
        </p:txBody>
      </p:sp>
      <p:sp>
        <p:nvSpPr>
          <p:cNvPr id="8" name="Footer Placeholder 7">
            <a:extLst>
              <a:ext uri="{FF2B5EF4-FFF2-40B4-BE49-F238E27FC236}">
                <a16:creationId xmlns:a16="http://schemas.microsoft.com/office/drawing/2014/main" id="{F5D270C9-B897-8069-A853-C0F180C94488}"/>
              </a:ext>
            </a:extLst>
          </p:cNvPr>
          <p:cNvSpPr>
            <a:spLocks noGrp="1"/>
          </p:cNvSpPr>
          <p:nvPr>
            <p:ph type="ftr" sz="quarter" idx="11"/>
          </p:nvPr>
        </p:nvSpPr>
        <p:spPr>
          <a:xfrm>
            <a:off x="4165600" y="6245225"/>
            <a:ext cx="3860800" cy="476250"/>
          </a:xfrm>
        </p:spPr>
        <p:txBody>
          <a:bodyPr/>
          <a:lstStyle>
            <a:lvl1pPr>
              <a:defRPr/>
            </a:lvl1pPr>
          </a:lstStyle>
          <a:p>
            <a:pPr>
              <a:defRPr/>
            </a:pPr>
            <a:endParaRPr lang="en-US" altLang="zh-TW"/>
          </a:p>
        </p:txBody>
      </p:sp>
      <p:sp>
        <p:nvSpPr>
          <p:cNvPr id="9" name="Slide Number Placeholder 8">
            <a:extLst>
              <a:ext uri="{FF2B5EF4-FFF2-40B4-BE49-F238E27FC236}">
                <a16:creationId xmlns:a16="http://schemas.microsoft.com/office/drawing/2014/main" id="{D8BE000D-7A0E-DB70-EA07-911D38967FF7}"/>
              </a:ext>
            </a:extLst>
          </p:cNvPr>
          <p:cNvSpPr>
            <a:spLocks noGrp="1"/>
          </p:cNvSpPr>
          <p:nvPr>
            <p:ph type="sldNum" sz="quarter" idx="12"/>
          </p:nvPr>
        </p:nvSpPr>
        <p:spPr>
          <a:xfrm>
            <a:off x="8737600" y="6245225"/>
            <a:ext cx="2844800" cy="476250"/>
          </a:xfrm>
        </p:spPr>
        <p:txBody>
          <a:bodyPr/>
          <a:lstStyle>
            <a:lvl1pPr>
              <a:defRPr/>
            </a:lvl1pPr>
          </a:lstStyle>
          <a:p>
            <a:pPr>
              <a:defRPr/>
            </a:pPr>
            <a:fld id="{DEE6051F-9CE6-4577-B0F4-0FF70FC6B14D}" type="slidenum">
              <a:rPr lang="en-US" altLang="zh-TW"/>
              <a:pPr>
                <a:defRPr/>
              </a:pPr>
              <a:t>‹#›</a:t>
            </a:fld>
            <a:endParaRPr lang="en-US" altLang="zh-TW"/>
          </a:p>
        </p:txBody>
      </p:sp>
    </p:spTree>
    <p:extLst>
      <p:ext uri="{BB962C8B-B14F-4D97-AF65-F5344CB8AC3E}">
        <p14:creationId xmlns:p14="http://schemas.microsoft.com/office/powerpoint/2010/main" val="1682303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908ECE-415E-4801-B7BA-F4BF2F88C7F5}" type="datetimeFigureOut">
              <a:rPr lang="en-US" smtClean="0"/>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88BD02-07D1-4BF4-8329-7487C1F1FBBE}" type="slidenum">
              <a:rPr lang="en-US" smtClean="0"/>
              <a:t>‹#›</a:t>
            </a:fld>
            <a:endParaRPr lang="en-US"/>
          </a:p>
        </p:txBody>
      </p:sp>
    </p:spTree>
    <p:extLst>
      <p:ext uri="{BB962C8B-B14F-4D97-AF65-F5344CB8AC3E}">
        <p14:creationId xmlns:p14="http://schemas.microsoft.com/office/powerpoint/2010/main" val="3245669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908ECE-415E-4801-B7BA-F4BF2F88C7F5}" type="datetimeFigureOut">
              <a:rPr lang="en-US" smtClean="0"/>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88BD02-07D1-4BF4-8329-7487C1F1FBBE}" type="slidenum">
              <a:rPr lang="en-US" smtClean="0"/>
              <a:t>‹#›</a:t>
            </a:fld>
            <a:endParaRPr lang="en-US"/>
          </a:p>
        </p:txBody>
      </p:sp>
    </p:spTree>
    <p:extLst>
      <p:ext uri="{BB962C8B-B14F-4D97-AF65-F5344CB8AC3E}">
        <p14:creationId xmlns:p14="http://schemas.microsoft.com/office/powerpoint/2010/main" val="384764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08ECE-415E-4801-B7BA-F4BF2F88C7F5}" type="datetimeFigureOut">
              <a:rPr lang="en-US" smtClean="0"/>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88BD02-07D1-4BF4-8329-7487C1F1FBBE}" type="slidenum">
              <a:rPr lang="en-US" smtClean="0"/>
              <a:t>‹#›</a:t>
            </a:fld>
            <a:endParaRPr lang="en-US"/>
          </a:p>
        </p:txBody>
      </p:sp>
    </p:spTree>
    <p:extLst>
      <p:ext uri="{BB962C8B-B14F-4D97-AF65-F5344CB8AC3E}">
        <p14:creationId xmlns:p14="http://schemas.microsoft.com/office/powerpoint/2010/main" val="182881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908ECE-415E-4801-B7BA-F4BF2F88C7F5}"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8BD02-07D1-4BF4-8329-7487C1F1FBBE}" type="slidenum">
              <a:rPr lang="en-US" smtClean="0"/>
              <a:t>‹#›</a:t>
            </a:fld>
            <a:endParaRPr lang="en-US"/>
          </a:p>
        </p:txBody>
      </p:sp>
    </p:spTree>
    <p:extLst>
      <p:ext uri="{BB962C8B-B14F-4D97-AF65-F5344CB8AC3E}">
        <p14:creationId xmlns:p14="http://schemas.microsoft.com/office/powerpoint/2010/main" val="1167465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908ECE-415E-4801-B7BA-F4BF2F88C7F5}"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8BD02-07D1-4BF4-8329-7487C1F1FBBE}" type="slidenum">
              <a:rPr lang="en-US" smtClean="0"/>
              <a:t>‹#›</a:t>
            </a:fld>
            <a:endParaRPr lang="en-US"/>
          </a:p>
        </p:txBody>
      </p:sp>
    </p:spTree>
    <p:extLst>
      <p:ext uri="{BB962C8B-B14F-4D97-AF65-F5344CB8AC3E}">
        <p14:creationId xmlns:p14="http://schemas.microsoft.com/office/powerpoint/2010/main" val="1473674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08ECE-415E-4801-B7BA-F4BF2F88C7F5}" type="datetimeFigureOut">
              <a:rPr lang="en-US" smtClean="0"/>
              <a:t>5/29/2024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88BD02-07D1-4BF4-8329-7487C1F1FBBE}" type="slidenum">
              <a:rPr lang="en-US" smtClean="0"/>
              <a:t>‹#›</a:t>
            </a:fld>
            <a:endParaRPr lang="en-US"/>
          </a:p>
        </p:txBody>
      </p:sp>
    </p:spTree>
    <p:extLst>
      <p:ext uri="{BB962C8B-B14F-4D97-AF65-F5344CB8AC3E}">
        <p14:creationId xmlns:p14="http://schemas.microsoft.com/office/powerpoint/2010/main" val="687579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5858FE"/>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1" y="274639"/>
            <a:ext cx="11343217"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1" y="1125538"/>
            <a:ext cx="11343217"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7289BC0-0F4B-4579-9C9B-E27719EB16D4}" type="slidenum">
              <a:rPr lang="en-US" altLang="en-US"/>
              <a:pPr/>
              <a:t>‹#›</a:t>
            </a:fld>
            <a:endParaRPr lang="en-US" altLang="en-US"/>
          </a:p>
        </p:txBody>
      </p:sp>
    </p:spTree>
    <p:extLst>
      <p:ext uri="{BB962C8B-B14F-4D97-AF65-F5344CB8AC3E}">
        <p14:creationId xmlns:p14="http://schemas.microsoft.com/office/powerpoint/2010/main" val="145673677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552ED7A-C0FA-A442-B29F-76BD87FDAD16}"/>
              </a:ext>
            </a:extLst>
          </p:cNvPr>
          <p:cNvSpPr>
            <a:spLocks noGrp="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8A5A0F7-A5E4-7014-1A0F-462BEF15EEDF}"/>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5FACE40-3409-47AE-022B-65BC6F5E196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r>
              <a:rPr lang="en-US"/>
              <a:t>15/11/2012</a:t>
            </a:r>
          </a:p>
        </p:txBody>
      </p:sp>
      <p:sp>
        <p:nvSpPr>
          <p:cNvPr id="5" name="Footer Placeholder 4">
            <a:extLst>
              <a:ext uri="{FF2B5EF4-FFF2-40B4-BE49-F238E27FC236}">
                <a16:creationId xmlns:a16="http://schemas.microsoft.com/office/drawing/2014/main" id="{B30C03A3-F2B9-2D32-49B5-82ABB55A193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320CB102-7189-FC93-9FAE-3CAE1347E6E1}"/>
              </a:ext>
            </a:extLst>
          </p:cNvPr>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C991DBB2-5703-4ACC-8E68-5F9EB92BCFDA}" type="slidenum">
              <a:rPr lang="en-US" altLang="en-US"/>
              <a:pPr>
                <a:defRPr/>
              </a:pPr>
              <a:t>‹#›</a:t>
            </a:fld>
            <a:endParaRPr lang="en-US" altLang="en-US"/>
          </a:p>
        </p:txBody>
      </p:sp>
    </p:spTree>
    <p:extLst>
      <p:ext uri="{BB962C8B-B14F-4D97-AF65-F5344CB8AC3E}">
        <p14:creationId xmlns:p14="http://schemas.microsoft.com/office/powerpoint/2010/main" val="164278114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oleObject" Target="../embeddings/oleObject123.bin"/><Relationship Id="rId7" Type="http://schemas.openxmlformats.org/officeDocument/2006/relationships/oleObject" Target="../embeddings/oleObject125.bin"/><Relationship Id="rId12" Type="http://schemas.openxmlformats.org/officeDocument/2006/relationships/image" Target="../media/image187.w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84.wmf"/><Relationship Id="rId11" Type="http://schemas.openxmlformats.org/officeDocument/2006/relationships/oleObject" Target="../embeddings/oleObject127.bin"/><Relationship Id="rId5" Type="http://schemas.openxmlformats.org/officeDocument/2006/relationships/oleObject" Target="../embeddings/oleObject124.bin"/><Relationship Id="rId10" Type="http://schemas.openxmlformats.org/officeDocument/2006/relationships/image" Target="../media/image186.wmf"/><Relationship Id="rId4" Type="http://schemas.openxmlformats.org/officeDocument/2006/relationships/image" Target="../media/image183.wmf"/><Relationship Id="rId9" Type="http://schemas.openxmlformats.org/officeDocument/2006/relationships/oleObject" Target="../embeddings/oleObject126.bin"/></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89.emf"/><Relationship Id="rId5" Type="http://schemas.openxmlformats.org/officeDocument/2006/relationships/oleObject" Target="../embeddings/oleObject129.bin"/><Relationship Id="rId4" Type="http://schemas.openxmlformats.org/officeDocument/2006/relationships/image" Target="../media/image188.e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image" Target="../media/image190.wmf"/><Relationship Id="rId7" Type="http://schemas.openxmlformats.org/officeDocument/2006/relationships/image" Target="../media/image192.emf"/><Relationship Id="rId2" Type="http://schemas.openxmlformats.org/officeDocument/2006/relationships/oleObject" Target="../embeddings/oleObject130.bin"/><Relationship Id="rId1" Type="http://schemas.openxmlformats.org/officeDocument/2006/relationships/slideLayout" Target="../slideLayouts/slideLayout2.xml"/><Relationship Id="rId6" Type="http://schemas.openxmlformats.org/officeDocument/2006/relationships/oleObject" Target="../embeddings/oleObject132.bin"/><Relationship Id="rId5" Type="http://schemas.openxmlformats.org/officeDocument/2006/relationships/image" Target="../media/image191.emf"/><Relationship Id="rId4" Type="http://schemas.openxmlformats.org/officeDocument/2006/relationships/oleObject" Target="../embeddings/oleObject131.bin"/><Relationship Id="rId9" Type="http://schemas.openxmlformats.org/officeDocument/2006/relationships/image" Target="../media/image193.emf"/></Relationships>
</file>

<file path=ppt/slides/_rels/slide103.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95.emf"/><Relationship Id="rId5" Type="http://schemas.openxmlformats.org/officeDocument/2006/relationships/oleObject" Target="../embeddings/oleObject135.bin"/><Relationship Id="rId10" Type="http://schemas.openxmlformats.org/officeDocument/2006/relationships/image" Target="../media/image197.emf"/><Relationship Id="rId4" Type="http://schemas.openxmlformats.org/officeDocument/2006/relationships/image" Target="../media/image194.emf"/><Relationship Id="rId9" Type="http://schemas.openxmlformats.org/officeDocument/2006/relationships/oleObject" Target="../embeddings/oleObject137.bin"/></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204.png"/><Relationship Id="rId4" Type="http://schemas.openxmlformats.org/officeDocument/2006/relationships/image" Target="../media/image203.png"/></Relationships>
</file>

<file path=ppt/slides/_rels/slide11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 Id="rId5" Type="http://schemas.openxmlformats.org/officeDocument/2006/relationships/image" Target="../media/image208.png"/><Relationship Id="rId4" Type="http://schemas.openxmlformats.org/officeDocument/2006/relationships/image" Target="../media/image207.png"/></Relationships>
</file>

<file path=ppt/slides/_rels/slide114.xml.rels><?xml version="1.0" encoding="UTF-8" standalone="yes"?>
<Relationships xmlns="http://schemas.openxmlformats.org/package/2006/relationships"><Relationship Id="rId8" Type="http://schemas.openxmlformats.org/officeDocument/2006/relationships/image" Target="../media/image211.emf"/><Relationship Id="rId13" Type="http://schemas.openxmlformats.org/officeDocument/2006/relationships/oleObject" Target="../embeddings/oleObject143.bin"/><Relationship Id="rId3" Type="http://schemas.openxmlformats.org/officeDocument/2006/relationships/oleObject" Target="../embeddings/oleObject138.bin"/><Relationship Id="rId7" Type="http://schemas.openxmlformats.org/officeDocument/2006/relationships/oleObject" Target="../embeddings/oleObject140.bin"/><Relationship Id="rId12" Type="http://schemas.openxmlformats.org/officeDocument/2006/relationships/image" Target="../media/image213.emf"/><Relationship Id="rId2" Type="http://schemas.openxmlformats.org/officeDocument/2006/relationships/notesSlide" Target="../notesSlides/notesSlide47.xml"/><Relationship Id="rId16" Type="http://schemas.openxmlformats.org/officeDocument/2006/relationships/image" Target="../media/image215.emf"/><Relationship Id="rId1" Type="http://schemas.openxmlformats.org/officeDocument/2006/relationships/slideLayout" Target="../slideLayouts/slideLayout31.xml"/><Relationship Id="rId6" Type="http://schemas.openxmlformats.org/officeDocument/2006/relationships/image" Target="../media/image210.emf"/><Relationship Id="rId11" Type="http://schemas.openxmlformats.org/officeDocument/2006/relationships/oleObject" Target="../embeddings/oleObject142.bin"/><Relationship Id="rId5" Type="http://schemas.openxmlformats.org/officeDocument/2006/relationships/oleObject" Target="../embeddings/oleObject139.bin"/><Relationship Id="rId15" Type="http://schemas.openxmlformats.org/officeDocument/2006/relationships/oleObject" Target="../embeddings/oleObject144.bin"/><Relationship Id="rId10" Type="http://schemas.openxmlformats.org/officeDocument/2006/relationships/image" Target="../media/image212.emf"/><Relationship Id="rId4" Type="http://schemas.openxmlformats.org/officeDocument/2006/relationships/image" Target="../media/image209.emf"/><Relationship Id="rId9" Type="http://schemas.openxmlformats.org/officeDocument/2006/relationships/oleObject" Target="../embeddings/oleObject141.bin"/><Relationship Id="rId14" Type="http://schemas.openxmlformats.org/officeDocument/2006/relationships/image" Target="../media/image214.emf"/></Relationships>
</file>

<file path=ppt/slides/_rels/slide115.xml.rels><?xml version="1.0" encoding="UTF-8" standalone="yes"?>
<Relationships xmlns="http://schemas.openxmlformats.org/package/2006/relationships"><Relationship Id="rId3" Type="http://schemas.openxmlformats.org/officeDocument/2006/relationships/hyperlink" Target="http://en.wikipedia.org/wiki/Function_(mathematics)" TargetMode="External"/><Relationship Id="rId7" Type="http://schemas.openxmlformats.org/officeDocument/2006/relationships/image" Target="../media/image216.emf"/><Relationship Id="rId2" Type="http://schemas.openxmlformats.org/officeDocument/2006/relationships/hyperlink" Target="http://mathworld.wolfram.com/SystemofEquations.html" TargetMode="External"/><Relationship Id="rId1" Type="http://schemas.openxmlformats.org/officeDocument/2006/relationships/slideLayout" Target="../slideLayouts/slideLayout2.xml"/><Relationship Id="rId6" Type="http://schemas.openxmlformats.org/officeDocument/2006/relationships/oleObject" Target="../embeddings/oleObject145.bin"/><Relationship Id="rId5" Type="http://schemas.openxmlformats.org/officeDocument/2006/relationships/hyperlink" Target="http://en.wikipedia.org/wiki/Square_matrix" TargetMode="External"/><Relationship Id="rId4" Type="http://schemas.openxmlformats.org/officeDocument/2006/relationships/hyperlink" Target="http://en.wikipedia.org/wiki/Scalar" TargetMode="External"/></Relationships>
</file>

<file path=ppt/slides/_rels/slide11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18.emf"/><Relationship Id="rId7" Type="http://schemas.openxmlformats.org/officeDocument/2006/relationships/image" Target="../media/image220.emf"/><Relationship Id="rId2" Type="http://schemas.openxmlformats.org/officeDocument/2006/relationships/oleObject" Target="../embeddings/oleObject146.bin"/><Relationship Id="rId1" Type="http://schemas.openxmlformats.org/officeDocument/2006/relationships/slideLayout" Target="../slideLayouts/slideLayout28.xml"/><Relationship Id="rId6" Type="http://schemas.openxmlformats.org/officeDocument/2006/relationships/oleObject" Target="../embeddings/oleObject148.bin"/><Relationship Id="rId5" Type="http://schemas.openxmlformats.org/officeDocument/2006/relationships/image" Target="../media/image219.emf"/><Relationship Id="rId4" Type="http://schemas.openxmlformats.org/officeDocument/2006/relationships/oleObject" Target="../embeddings/oleObject147.bin"/></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12.xml"/><Relationship Id="rId1" Type="http://schemas.openxmlformats.org/officeDocument/2006/relationships/tags" Target="../tags/tag19.xml"/><Relationship Id="rId4" Type="http://schemas.openxmlformats.org/officeDocument/2006/relationships/image" Target="../media/image221.emf"/></Relationships>
</file>

<file path=ppt/slides/_rels/slide119.xml.rels><?xml version="1.0" encoding="UTF-8" standalone="yes"?>
<Relationships xmlns="http://schemas.openxmlformats.org/package/2006/relationships"><Relationship Id="rId8" Type="http://schemas.openxmlformats.org/officeDocument/2006/relationships/image" Target="../media/image224.wmf"/><Relationship Id="rId3" Type="http://schemas.openxmlformats.org/officeDocument/2006/relationships/oleObject" Target="../embeddings/oleObject150.bin"/><Relationship Id="rId7" Type="http://schemas.openxmlformats.org/officeDocument/2006/relationships/oleObject" Target="../embeddings/oleObject152.bin"/><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223.wmf"/><Relationship Id="rId5" Type="http://schemas.openxmlformats.org/officeDocument/2006/relationships/oleObject" Target="../embeddings/oleObject151.bin"/><Relationship Id="rId10" Type="http://schemas.openxmlformats.org/officeDocument/2006/relationships/image" Target="../media/image225.emf"/><Relationship Id="rId4" Type="http://schemas.openxmlformats.org/officeDocument/2006/relationships/image" Target="../media/image222.wmf"/><Relationship Id="rId9" Type="http://schemas.openxmlformats.org/officeDocument/2006/relationships/oleObject" Target="../embeddings/oleObject153.bin"/></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228.emf"/><Relationship Id="rId3" Type="http://schemas.openxmlformats.org/officeDocument/2006/relationships/oleObject" Target="../embeddings/oleObject154.bin"/><Relationship Id="rId7" Type="http://schemas.openxmlformats.org/officeDocument/2006/relationships/oleObject" Target="../embeddings/oleObject156.bin"/><Relationship Id="rId2" Type="http://schemas.openxmlformats.org/officeDocument/2006/relationships/slideLayout" Target="../slideLayouts/slideLayout13.xml"/><Relationship Id="rId1" Type="http://schemas.openxmlformats.org/officeDocument/2006/relationships/tags" Target="../tags/tag21.xml"/><Relationship Id="rId6" Type="http://schemas.openxmlformats.org/officeDocument/2006/relationships/image" Target="../media/image227.wmf"/><Relationship Id="rId5" Type="http://schemas.openxmlformats.org/officeDocument/2006/relationships/oleObject" Target="../embeddings/oleObject155.bin"/><Relationship Id="rId4" Type="http://schemas.openxmlformats.org/officeDocument/2006/relationships/image" Target="../media/image226.wmf"/></Relationships>
</file>

<file path=ppt/slides/_rels/slide121.xml.rels><?xml version="1.0" encoding="UTF-8" standalone="yes"?>
<Relationships xmlns="http://schemas.openxmlformats.org/package/2006/relationships"><Relationship Id="rId8" Type="http://schemas.openxmlformats.org/officeDocument/2006/relationships/image" Target="../media/image231.emf"/><Relationship Id="rId3" Type="http://schemas.openxmlformats.org/officeDocument/2006/relationships/oleObject" Target="../embeddings/oleObject157.bin"/><Relationship Id="rId7" Type="http://schemas.openxmlformats.org/officeDocument/2006/relationships/oleObject" Target="../embeddings/oleObject159.bin"/><Relationship Id="rId12" Type="http://schemas.openxmlformats.org/officeDocument/2006/relationships/image" Target="../media/image222.wmf"/><Relationship Id="rId2" Type="http://schemas.openxmlformats.org/officeDocument/2006/relationships/slideLayout" Target="../slideLayouts/slideLayout14.xml"/><Relationship Id="rId1" Type="http://schemas.openxmlformats.org/officeDocument/2006/relationships/tags" Target="../tags/tag22.xml"/><Relationship Id="rId6" Type="http://schemas.openxmlformats.org/officeDocument/2006/relationships/image" Target="../media/image230.emf"/><Relationship Id="rId11" Type="http://schemas.openxmlformats.org/officeDocument/2006/relationships/oleObject" Target="../embeddings/oleObject161.bin"/><Relationship Id="rId5" Type="http://schemas.openxmlformats.org/officeDocument/2006/relationships/oleObject" Target="../embeddings/oleObject158.bin"/><Relationship Id="rId10" Type="http://schemas.openxmlformats.org/officeDocument/2006/relationships/image" Target="../media/image232.emf"/><Relationship Id="rId4" Type="http://schemas.openxmlformats.org/officeDocument/2006/relationships/image" Target="../media/image229.emf"/><Relationship Id="rId9" Type="http://schemas.openxmlformats.org/officeDocument/2006/relationships/oleObject" Target="../embeddings/oleObject160.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8" Type="http://schemas.openxmlformats.org/officeDocument/2006/relationships/image" Target="../media/image235.emf"/><Relationship Id="rId3" Type="http://schemas.openxmlformats.org/officeDocument/2006/relationships/oleObject" Target="../embeddings/oleObject162.bin"/><Relationship Id="rId7" Type="http://schemas.openxmlformats.org/officeDocument/2006/relationships/oleObject" Target="../embeddings/oleObject164.bin"/><Relationship Id="rId2" Type="http://schemas.openxmlformats.org/officeDocument/2006/relationships/notesSlide" Target="../notesSlides/notesSlide50.xml"/><Relationship Id="rId1" Type="http://schemas.openxmlformats.org/officeDocument/2006/relationships/slideLayout" Target="../slideLayouts/slideLayout32.xml"/><Relationship Id="rId6" Type="http://schemas.openxmlformats.org/officeDocument/2006/relationships/image" Target="../media/image234.emf"/><Relationship Id="rId5" Type="http://schemas.openxmlformats.org/officeDocument/2006/relationships/oleObject" Target="../embeddings/oleObject163.bin"/><Relationship Id="rId4" Type="http://schemas.openxmlformats.org/officeDocument/2006/relationships/image" Target="../media/image233.emf"/></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image" Target="../media/image1.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4.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1.wmf"/></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47.wmf"/><Relationship Id="rId4"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48.wmf"/><Relationship Id="rId4" Type="http://schemas.openxmlformats.org/officeDocument/2006/relationships/oleObject" Target="../embeddings/oleObject4.bin"/></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54.wmf"/><Relationship Id="rId3" Type="http://schemas.openxmlformats.org/officeDocument/2006/relationships/notesSlide" Target="../notesSlides/notesSlide20.xml"/><Relationship Id="rId7" Type="http://schemas.openxmlformats.org/officeDocument/2006/relationships/image" Target="../media/image51.wmf"/><Relationship Id="rId12"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oleObject" Target="../embeddings/oleObject11.bin"/><Relationship Id="rId1" Type="http://schemas.openxmlformats.org/officeDocument/2006/relationships/tags" Target="../tags/tag7.xml"/><Relationship Id="rId6" Type="http://schemas.openxmlformats.org/officeDocument/2006/relationships/oleObject" Target="../embeddings/oleObject6.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image" Target="../media/image55.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52.wmf"/><Relationship Id="rId14" Type="http://schemas.openxmlformats.org/officeDocument/2006/relationships/oleObject" Target="../embeddings/oleObject10.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60.wmf"/><Relationship Id="rId3" Type="http://schemas.openxmlformats.org/officeDocument/2006/relationships/notesSlide" Target="../notesSlides/notesSlide21.xml"/><Relationship Id="rId7" Type="http://schemas.openxmlformats.org/officeDocument/2006/relationships/image" Target="../media/image57.wmf"/><Relationship Id="rId12" Type="http://schemas.openxmlformats.org/officeDocument/2006/relationships/oleObject" Target="../embeddings/oleObject16.bin"/><Relationship Id="rId17" Type="http://schemas.openxmlformats.org/officeDocument/2006/relationships/image" Target="../media/image62.wmf"/><Relationship Id="rId2" Type="http://schemas.openxmlformats.org/officeDocument/2006/relationships/slideLayout" Target="../slideLayouts/slideLayout2.xml"/><Relationship Id="rId16" Type="http://schemas.openxmlformats.org/officeDocument/2006/relationships/oleObject" Target="../embeddings/oleObject18.bin"/><Relationship Id="rId1" Type="http://schemas.openxmlformats.org/officeDocument/2006/relationships/tags" Target="../tags/tag8.xml"/><Relationship Id="rId6" Type="http://schemas.openxmlformats.org/officeDocument/2006/relationships/oleObject" Target="../embeddings/oleObject13.bin"/><Relationship Id="rId11" Type="http://schemas.openxmlformats.org/officeDocument/2006/relationships/image" Target="../media/image59.wmf"/><Relationship Id="rId5" Type="http://schemas.openxmlformats.org/officeDocument/2006/relationships/image" Target="../media/image56.wmf"/><Relationship Id="rId15" Type="http://schemas.openxmlformats.org/officeDocument/2006/relationships/image" Target="../media/image61.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58.wmf"/><Relationship Id="rId14" Type="http://schemas.openxmlformats.org/officeDocument/2006/relationships/oleObject" Target="../embeddings/oleObject17.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66.wmf"/><Relationship Id="rId18" Type="http://schemas.openxmlformats.org/officeDocument/2006/relationships/oleObject" Target="../embeddings/oleObject26.bin"/><Relationship Id="rId3" Type="http://schemas.openxmlformats.org/officeDocument/2006/relationships/notesSlide" Target="../notesSlides/notesSlide22.xml"/><Relationship Id="rId21" Type="http://schemas.openxmlformats.org/officeDocument/2006/relationships/image" Target="../media/image70.wmf"/><Relationship Id="rId7" Type="http://schemas.openxmlformats.org/officeDocument/2006/relationships/image" Target="../media/image63.wmf"/><Relationship Id="rId12" Type="http://schemas.openxmlformats.org/officeDocument/2006/relationships/oleObject" Target="../embeddings/oleObject23.bin"/><Relationship Id="rId17" Type="http://schemas.openxmlformats.org/officeDocument/2006/relationships/image" Target="../media/image68.wmf"/><Relationship Id="rId2" Type="http://schemas.openxmlformats.org/officeDocument/2006/relationships/slideLayout" Target="../slideLayouts/slideLayout2.xml"/><Relationship Id="rId16" Type="http://schemas.openxmlformats.org/officeDocument/2006/relationships/oleObject" Target="../embeddings/oleObject25.bin"/><Relationship Id="rId20" Type="http://schemas.openxmlformats.org/officeDocument/2006/relationships/oleObject" Target="../embeddings/oleObject27.bin"/><Relationship Id="rId1" Type="http://schemas.openxmlformats.org/officeDocument/2006/relationships/tags" Target="../tags/tag9.xml"/><Relationship Id="rId6" Type="http://schemas.openxmlformats.org/officeDocument/2006/relationships/oleObject" Target="../embeddings/oleObject20.bin"/><Relationship Id="rId11" Type="http://schemas.openxmlformats.org/officeDocument/2006/relationships/image" Target="../media/image65.wmf"/><Relationship Id="rId5" Type="http://schemas.openxmlformats.org/officeDocument/2006/relationships/image" Target="../media/image55.wmf"/><Relationship Id="rId15" Type="http://schemas.openxmlformats.org/officeDocument/2006/relationships/image" Target="../media/image67.wmf"/><Relationship Id="rId10" Type="http://schemas.openxmlformats.org/officeDocument/2006/relationships/oleObject" Target="../embeddings/oleObject22.bin"/><Relationship Id="rId19" Type="http://schemas.openxmlformats.org/officeDocument/2006/relationships/image" Target="../media/image69.wmf"/><Relationship Id="rId4" Type="http://schemas.openxmlformats.org/officeDocument/2006/relationships/oleObject" Target="../embeddings/oleObject19.bin"/><Relationship Id="rId9" Type="http://schemas.openxmlformats.org/officeDocument/2006/relationships/image" Target="../media/image64.wmf"/><Relationship Id="rId1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73.wmf"/><Relationship Id="rId18" Type="http://schemas.openxmlformats.org/officeDocument/2006/relationships/oleObject" Target="../embeddings/oleObject35.bin"/><Relationship Id="rId3" Type="http://schemas.openxmlformats.org/officeDocument/2006/relationships/notesSlide" Target="../notesSlides/notesSlide23.xml"/><Relationship Id="rId21" Type="http://schemas.openxmlformats.org/officeDocument/2006/relationships/image" Target="../media/image77.wmf"/><Relationship Id="rId7" Type="http://schemas.openxmlformats.org/officeDocument/2006/relationships/image" Target="../media/image71.wmf"/><Relationship Id="rId12" Type="http://schemas.openxmlformats.org/officeDocument/2006/relationships/oleObject" Target="../embeddings/oleObject32.bin"/><Relationship Id="rId17" Type="http://schemas.openxmlformats.org/officeDocument/2006/relationships/image" Target="../media/image75.wmf"/><Relationship Id="rId2" Type="http://schemas.openxmlformats.org/officeDocument/2006/relationships/slideLayout" Target="../slideLayouts/slideLayout2.xml"/><Relationship Id="rId16" Type="http://schemas.openxmlformats.org/officeDocument/2006/relationships/oleObject" Target="../embeddings/oleObject34.bin"/><Relationship Id="rId20" Type="http://schemas.openxmlformats.org/officeDocument/2006/relationships/oleObject" Target="../embeddings/oleObject36.bin"/><Relationship Id="rId1" Type="http://schemas.openxmlformats.org/officeDocument/2006/relationships/tags" Target="../tags/tag10.xml"/><Relationship Id="rId6" Type="http://schemas.openxmlformats.org/officeDocument/2006/relationships/oleObject" Target="../embeddings/oleObject29.bin"/><Relationship Id="rId11" Type="http://schemas.openxmlformats.org/officeDocument/2006/relationships/image" Target="../media/image72.wmf"/><Relationship Id="rId5" Type="http://schemas.openxmlformats.org/officeDocument/2006/relationships/image" Target="../media/image63.wmf"/><Relationship Id="rId15" Type="http://schemas.openxmlformats.org/officeDocument/2006/relationships/image" Target="../media/image74.wmf"/><Relationship Id="rId10" Type="http://schemas.openxmlformats.org/officeDocument/2006/relationships/oleObject" Target="../embeddings/oleObject31.bin"/><Relationship Id="rId19" Type="http://schemas.openxmlformats.org/officeDocument/2006/relationships/image" Target="../media/image76.wmf"/><Relationship Id="rId4" Type="http://schemas.openxmlformats.org/officeDocument/2006/relationships/oleObject" Target="../embeddings/oleObject28.bin"/><Relationship Id="rId9" Type="http://schemas.openxmlformats.org/officeDocument/2006/relationships/image" Target="../media/image54.wmf"/><Relationship Id="rId14" Type="http://schemas.openxmlformats.org/officeDocument/2006/relationships/oleObject" Target="../embeddings/oleObject33.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oleObject" Target="../embeddings/oleObject42.bin"/><Relationship Id="rId18" Type="http://schemas.openxmlformats.org/officeDocument/2006/relationships/oleObject" Target="../embeddings/oleObject45.bin"/><Relationship Id="rId3" Type="http://schemas.openxmlformats.org/officeDocument/2006/relationships/notesSlide" Target="../notesSlides/notesSlide24.xml"/><Relationship Id="rId21" Type="http://schemas.openxmlformats.org/officeDocument/2006/relationships/oleObject" Target="../embeddings/oleObject47.bin"/><Relationship Id="rId7" Type="http://schemas.openxmlformats.org/officeDocument/2006/relationships/image" Target="../media/image79.wmf"/><Relationship Id="rId12" Type="http://schemas.openxmlformats.org/officeDocument/2006/relationships/oleObject" Target="../embeddings/oleObject41.bin"/><Relationship Id="rId17" Type="http://schemas.openxmlformats.org/officeDocument/2006/relationships/image" Target="../media/image83.wmf"/><Relationship Id="rId2" Type="http://schemas.openxmlformats.org/officeDocument/2006/relationships/slideLayout" Target="../slideLayouts/slideLayout2.xml"/><Relationship Id="rId16" Type="http://schemas.openxmlformats.org/officeDocument/2006/relationships/oleObject" Target="../embeddings/oleObject44.bin"/><Relationship Id="rId20" Type="http://schemas.openxmlformats.org/officeDocument/2006/relationships/oleObject" Target="../embeddings/oleObject46.bin"/><Relationship Id="rId1" Type="http://schemas.openxmlformats.org/officeDocument/2006/relationships/tags" Target="../tags/tag11.xml"/><Relationship Id="rId6" Type="http://schemas.openxmlformats.org/officeDocument/2006/relationships/oleObject" Target="../embeddings/oleObject38.bin"/><Relationship Id="rId11" Type="http://schemas.openxmlformats.org/officeDocument/2006/relationships/image" Target="../media/image81.wmf"/><Relationship Id="rId5" Type="http://schemas.openxmlformats.org/officeDocument/2006/relationships/image" Target="../media/image78.wmf"/><Relationship Id="rId15" Type="http://schemas.openxmlformats.org/officeDocument/2006/relationships/oleObject" Target="../embeddings/oleObject43.bin"/><Relationship Id="rId10" Type="http://schemas.openxmlformats.org/officeDocument/2006/relationships/oleObject" Target="../embeddings/oleObject40.bin"/><Relationship Id="rId19" Type="http://schemas.openxmlformats.org/officeDocument/2006/relationships/image" Target="../media/image84.wmf"/><Relationship Id="rId4" Type="http://schemas.openxmlformats.org/officeDocument/2006/relationships/oleObject" Target="../embeddings/oleObject37.bin"/><Relationship Id="rId9" Type="http://schemas.openxmlformats.org/officeDocument/2006/relationships/image" Target="../media/image80.wmf"/><Relationship Id="rId14" Type="http://schemas.openxmlformats.org/officeDocument/2006/relationships/image" Target="../media/image82.wmf"/><Relationship Id="rId22" Type="http://schemas.openxmlformats.org/officeDocument/2006/relationships/image" Target="../media/image58.w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84.wmf"/><Relationship Id="rId18" Type="http://schemas.openxmlformats.org/officeDocument/2006/relationships/oleObject" Target="../embeddings/oleObject55.bin"/><Relationship Id="rId3" Type="http://schemas.openxmlformats.org/officeDocument/2006/relationships/notesSlide" Target="../notesSlides/notesSlide25.xml"/><Relationship Id="rId7" Type="http://schemas.openxmlformats.org/officeDocument/2006/relationships/image" Target="../media/image60.wmf"/><Relationship Id="rId12" Type="http://schemas.openxmlformats.org/officeDocument/2006/relationships/oleObject" Target="../embeddings/oleObject52.bin"/><Relationship Id="rId17" Type="http://schemas.openxmlformats.org/officeDocument/2006/relationships/image" Target="../media/image85.wmf"/><Relationship Id="rId2" Type="http://schemas.openxmlformats.org/officeDocument/2006/relationships/slideLayout" Target="../slideLayouts/slideLayout2.xml"/><Relationship Id="rId16" Type="http://schemas.openxmlformats.org/officeDocument/2006/relationships/oleObject" Target="../embeddings/oleObject54.bin"/><Relationship Id="rId1" Type="http://schemas.openxmlformats.org/officeDocument/2006/relationships/tags" Target="../tags/tag12.xml"/><Relationship Id="rId6" Type="http://schemas.openxmlformats.org/officeDocument/2006/relationships/oleObject" Target="../embeddings/oleObject49.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82.wmf"/><Relationship Id="rId10" Type="http://schemas.openxmlformats.org/officeDocument/2006/relationships/oleObject" Target="../embeddings/oleObject51.bin"/><Relationship Id="rId19" Type="http://schemas.openxmlformats.org/officeDocument/2006/relationships/image" Target="../media/image86.wmf"/><Relationship Id="rId4" Type="http://schemas.openxmlformats.org/officeDocument/2006/relationships/oleObject" Target="../embeddings/oleObject48.bin"/><Relationship Id="rId9" Type="http://schemas.openxmlformats.org/officeDocument/2006/relationships/image" Target="../media/image61.wmf"/><Relationship Id="rId14" Type="http://schemas.openxmlformats.org/officeDocument/2006/relationships/oleObject" Target="../embeddings/oleObject53.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90.wmf"/><Relationship Id="rId3" Type="http://schemas.openxmlformats.org/officeDocument/2006/relationships/notesSlide" Target="../notesSlides/notesSlide26.xml"/><Relationship Id="rId7" Type="http://schemas.openxmlformats.org/officeDocument/2006/relationships/image" Target="../media/image88.wmf"/><Relationship Id="rId12" Type="http://schemas.openxmlformats.org/officeDocument/2006/relationships/oleObject" Target="../embeddings/oleObject60.bin"/><Relationship Id="rId17" Type="http://schemas.openxmlformats.org/officeDocument/2006/relationships/image" Target="../media/image92.wmf"/><Relationship Id="rId2" Type="http://schemas.openxmlformats.org/officeDocument/2006/relationships/slideLayout" Target="../slideLayouts/slideLayout2.xml"/><Relationship Id="rId16" Type="http://schemas.openxmlformats.org/officeDocument/2006/relationships/oleObject" Target="../embeddings/oleObject62.bin"/><Relationship Id="rId1" Type="http://schemas.openxmlformats.org/officeDocument/2006/relationships/tags" Target="../tags/tag13.xml"/><Relationship Id="rId6" Type="http://schemas.openxmlformats.org/officeDocument/2006/relationships/oleObject" Target="../embeddings/oleObject57.bin"/><Relationship Id="rId11" Type="http://schemas.openxmlformats.org/officeDocument/2006/relationships/image" Target="../media/image47.wmf"/><Relationship Id="rId5" Type="http://schemas.openxmlformats.org/officeDocument/2006/relationships/image" Target="../media/image87.wmf"/><Relationship Id="rId15" Type="http://schemas.openxmlformats.org/officeDocument/2006/relationships/image" Target="../media/image91.w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89.wmf"/><Relationship Id="rId14" Type="http://schemas.openxmlformats.org/officeDocument/2006/relationships/oleObject" Target="../embeddings/oleObject61.bin"/></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93.wmf"/><Relationship Id="rId4" Type="http://schemas.openxmlformats.org/officeDocument/2006/relationships/oleObject" Target="../embeddings/oleObject63.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95.wmf"/><Relationship Id="rId18" Type="http://schemas.openxmlformats.org/officeDocument/2006/relationships/oleObject" Target="../embeddings/oleObject72.bin"/><Relationship Id="rId3" Type="http://schemas.openxmlformats.org/officeDocument/2006/relationships/notesSlide" Target="../notesSlides/notesSlide28.xml"/><Relationship Id="rId21" Type="http://schemas.openxmlformats.org/officeDocument/2006/relationships/image" Target="../media/image91.wmf"/><Relationship Id="rId7" Type="http://schemas.openxmlformats.org/officeDocument/2006/relationships/image" Target="../media/image79.wmf"/><Relationship Id="rId12" Type="http://schemas.openxmlformats.org/officeDocument/2006/relationships/oleObject" Target="../embeddings/oleObject68.bin"/><Relationship Id="rId17" Type="http://schemas.openxmlformats.org/officeDocument/2006/relationships/oleObject" Target="../embeddings/oleObject71.bin"/><Relationship Id="rId2" Type="http://schemas.openxmlformats.org/officeDocument/2006/relationships/slideLayout" Target="../slideLayouts/slideLayout2.xml"/><Relationship Id="rId16" Type="http://schemas.openxmlformats.org/officeDocument/2006/relationships/image" Target="../media/image96.wmf"/><Relationship Id="rId20" Type="http://schemas.openxmlformats.org/officeDocument/2006/relationships/oleObject" Target="../embeddings/oleObject73.bin"/><Relationship Id="rId1" Type="http://schemas.openxmlformats.org/officeDocument/2006/relationships/tags" Target="../tags/tag15.xml"/><Relationship Id="rId6" Type="http://schemas.openxmlformats.org/officeDocument/2006/relationships/oleObject" Target="../embeddings/oleObject65.bin"/><Relationship Id="rId11" Type="http://schemas.openxmlformats.org/officeDocument/2006/relationships/image" Target="../media/image94.wmf"/><Relationship Id="rId5" Type="http://schemas.openxmlformats.org/officeDocument/2006/relationships/image" Target="../media/image78.wmf"/><Relationship Id="rId15" Type="http://schemas.openxmlformats.org/officeDocument/2006/relationships/oleObject" Target="../embeddings/oleObject70.bin"/><Relationship Id="rId23" Type="http://schemas.openxmlformats.org/officeDocument/2006/relationships/image" Target="../media/image92.wmf"/><Relationship Id="rId10" Type="http://schemas.openxmlformats.org/officeDocument/2006/relationships/oleObject" Target="../embeddings/oleObject67.bin"/><Relationship Id="rId19" Type="http://schemas.openxmlformats.org/officeDocument/2006/relationships/image" Target="../media/image90.wmf"/><Relationship Id="rId4" Type="http://schemas.openxmlformats.org/officeDocument/2006/relationships/oleObject" Target="../embeddings/oleObject64.bin"/><Relationship Id="rId9" Type="http://schemas.openxmlformats.org/officeDocument/2006/relationships/image" Target="../media/image81.wmf"/><Relationship Id="rId14" Type="http://schemas.openxmlformats.org/officeDocument/2006/relationships/oleObject" Target="../embeddings/oleObject69.bin"/><Relationship Id="rId22" Type="http://schemas.openxmlformats.org/officeDocument/2006/relationships/oleObject" Target="../embeddings/oleObject74.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101.wmf"/><Relationship Id="rId3" Type="http://schemas.openxmlformats.org/officeDocument/2006/relationships/notesSlide" Target="../notesSlides/notesSlide29.xml"/><Relationship Id="rId7" Type="http://schemas.openxmlformats.org/officeDocument/2006/relationships/image" Target="../media/image98.wmf"/><Relationship Id="rId12"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oleObject" Target="../embeddings/oleObject76.bin"/><Relationship Id="rId11" Type="http://schemas.openxmlformats.org/officeDocument/2006/relationships/image" Target="../media/image100.wmf"/><Relationship Id="rId5" Type="http://schemas.openxmlformats.org/officeDocument/2006/relationships/image" Target="../media/image97.wmf"/><Relationship Id="rId15" Type="http://schemas.openxmlformats.org/officeDocument/2006/relationships/image" Target="../media/image102.wmf"/><Relationship Id="rId10" Type="http://schemas.openxmlformats.org/officeDocument/2006/relationships/oleObject" Target="../embeddings/oleObject78.bin"/><Relationship Id="rId4" Type="http://schemas.openxmlformats.org/officeDocument/2006/relationships/oleObject" Target="../embeddings/oleObject75.bin"/><Relationship Id="rId9" Type="http://schemas.openxmlformats.org/officeDocument/2006/relationships/image" Target="../media/image99.wmf"/><Relationship Id="rId14" Type="http://schemas.openxmlformats.org/officeDocument/2006/relationships/oleObject" Target="../embeddings/oleObject80.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notesSlide" Target="../notesSlides/notesSlide30.xml"/><Relationship Id="rId7"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oleObject" Target="../embeddings/oleObject82.bin"/><Relationship Id="rId5" Type="http://schemas.openxmlformats.org/officeDocument/2006/relationships/image" Target="../media/image103.wmf"/><Relationship Id="rId4" Type="http://schemas.openxmlformats.org/officeDocument/2006/relationships/oleObject" Target="../embeddings/oleObject81.bin"/><Relationship Id="rId9" Type="http://schemas.openxmlformats.org/officeDocument/2006/relationships/image" Target="../media/image105.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oleObject" Target="../embeddings/oleObject89.bin"/><Relationship Id="rId3" Type="http://schemas.openxmlformats.org/officeDocument/2006/relationships/notesSlide" Target="../notesSlides/notesSlide31.xml"/><Relationship Id="rId7" Type="http://schemas.openxmlformats.org/officeDocument/2006/relationships/image" Target="../media/image79.wmf"/><Relationship Id="rId12" Type="http://schemas.openxmlformats.org/officeDocument/2006/relationships/image" Target="../media/image80.wmf"/><Relationship Id="rId2" Type="http://schemas.openxmlformats.org/officeDocument/2006/relationships/slideLayout" Target="../slideLayouts/slideLayout2.xml"/><Relationship Id="rId16" Type="http://schemas.openxmlformats.org/officeDocument/2006/relationships/image" Target="../media/image108.wmf"/><Relationship Id="rId1" Type="http://schemas.openxmlformats.org/officeDocument/2006/relationships/tags" Target="../tags/tag18.xml"/><Relationship Id="rId6" Type="http://schemas.openxmlformats.org/officeDocument/2006/relationships/oleObject" Target="../embeddings/oleObject85.bin"/><Relationship Id="rId11" Type="http://schemas.openxmlformats.org/officeDocument/2006/relationships/oleObject" Target="../embeddings/oleObject88.bin"/><Relationship Id="rId5" Type="http://schemas.openxmlformats.org/officeDocument/2006/relationships/image" Target="../media/image78.wmf"/><Relationship Id="rId15" Type="http://schemas.openxmlformats.org/officeDocument/2006/relationships/oleObject" Target="../embeddings/oleObject90.bin"/><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106.wmf"/><Relationship Id="rId14" Type="http://schemas.openxmlformats.org/officeDocument/2006/relationships/image" Target="../media/image107.wmf"/></Relationships>
</file>

<file path=ppt/slides/_rels/slide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 Type="http://schemas.openxmlformats.org/officeDocument/2006/relationships/slideLayout" Target="../slideLayouts/slideLayout16.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85.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41.jpeg"/><Relationship Id="rId4" Type="http://schemas.openxmlformats.org/officeDocument/2006/relationships/image" Target="../media/image140.jpeg"/></Relationships>
</file>

<file path=ppt/slides/_rels/slide8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oleObject" Target="../embeddings/oleObject91.bin"/><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94.bin"/><Relationship Id="rId13" Type="http://schemas.openxmlformats.org/officeDocument/2006/relationships/oleObject" Target="../embeddings/oleObject96.bin"/><Relationship Id="rId18" Type="http://schemas.openxmlformats.org/officeDocument/2006/relationships/oleObject" Target="../embeddings/oleObject98.bin"/><Relationship Id="rId3" Type="http://schemas.openxmlformats.org/officeDocument/2006/relationships/image" Target="../media/image144.png"/><Relationship Id="rId7" Type="http://schemas.openxmlformats.org/officeDocument/2006/relationships/image" Target="../media/image146.emf"/><Relationship Id="rId12" Type="http://schemas.openxmlformats.org/officeDocument/2006/relationships/image" Target="../media/image149.jpeg"/><Relationship Id="rId17" Type="http://schemas.openxmlformats.org/officeDocument/2006/relationships/image" Target="../media/image152.emf"/><Relationship Id="rId2" Type="http://schemas.openxmlformats.org/officeDocument/2006/relationships/notesSlide" Target="../notesSlides/notesSlide37.xml"/><Relationship Id="rId16" Type="http://schemas.openxmlformats.org/officeDocument/2006/relationships/oleObject" Target="../embeddings/oleObject97.bin"/><Relationship Id="rId1" Type="http://schemas.openxmlformats.org/officeDocument/2006/relationships/slideLayout" Target="../slideLayouts/slideLayout13.xml"/><Relationship Id="rId6" Type="http://schemas.openxmlformats.org/officeDocument/2006/relationships/oleObject" Target="../embeddings/oleObject93.bin"/><Relationship Id="rId11" Type="http://schemas.openxmlformats.org/officeDocument/2006/relationships/image" Target="../media/image148.emf"/><Relationship Id="rId5" Type="http://schemas.openxmlformats.org/officeDocument/2006/relationships/image" Target="../media/image145.emf"/><Relationship Id="rId15" Type="http://schemas.openxmlformats.org/officeDocument/2006/relationships/image" Target="../media/image151.png"/><Relationship Id="rId10" Type="http://schemas.openxmlformats.org/officeDocument/2006/relationships/oleObject" Target="../embeddings/oleObject95.bin"/><Relationship Id="rId19" Type="http://schemas.openxmlformats.org/officeDocument/2006/relationships/image" Target="../media/image153.emf"/><Relationship Id="rId4" Type="http://schemas.openxmlformats.org/officeDocument/2006/relationships/oleObject" Target="../embeddings/oleObject92.bin"/><Relationship Id="rId9" Type="http://schemas.openxmlformats.org/officeDocument/2006/relationships/image" Target="../media/image147.wmf"/><Relationship Id="rId14" Type="http://schemas.openxmlformats.org/officeDocument/2006/relationships/image" Target="../media/image150.emf"/></Relationships>
</file>

<file path=ppt/slides/_rels/slide89.xml.rels><?xml version="1.0" encoding="UTF-8" standalone="yes"?>
<Relationships xmlns="http://schemas.openxmlformats.org/package/2006/relationships"><Relationship Id="rId8" Type="http://schemas.openxmlformats.org/officeDocument/2006/relationships/image" Target="../media/image156.emf"/><Relationship Id="rId13" Type="http://schemas.openxmlformats.org/officeDocument/2006/relationships/oleObject" Target="../embeddings/oleObject104.bin"/><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158.emf"/><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155.emf"/><Relationship Id="rId11" Type="http://schemas.openxmlformats.org/officeDocument/2006/relationships/oleObject" Target="../embeddings/oleObject103.bin"/><Relationship Id="rId5" Type="http://schemas.openxmlformats.org/officeDocument/2006/relationships/oleObject" Target="../embeddings/oleObject100.bin"/><Relationship Id="rId10" Type="http://schemas.openxmlformats.org/officeDocument/2006/relationships/image" Target="../media/image157.emf"/><Relationship Id="rId4" Type="http://schemas.openxmlformats.org/officeDocument/2006/relationships/image" Target="../media/image154.emf"/><Relationship Id="rId9" Type="http://schemas.openxmlformats.org/officeDocument/2006/relationships/oleObject" Target="../embeddings/oleObject102.bin"/><Relationship Id="rId14" Type="http://schemas.openxmlformats.org/officeDocument/2006/relationships/image" Target="../media/image159.e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oleObject" Target="../embeddings/oleObject110.bin"/><Relationship Id="rId3" Type="http://schemas.openxmlformats.org/officeDocument/2006/relationships/oleObject" Target="../embeddings/oleObject105.bin"/><Relationship Id="rId7" Type="http://schemas.openxmlformats.org/officeDocument/2006/relationships/oleObject" Target="../embeddings/oleObject107.bin"/><Relationship Id="rId12" Type="http://schemas.openxmlformats.org/officeDocument/2006/relationships/image" Target="../media/image164.emf"/><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image" Target="../media/image161.emf"/><Relationship Id="rId11" Type="http://schemas.openxmlformats.org/officeDocument/2006/relationships/oleObject" Target="../embeddings/oleObject109.bin"/><Relationship Id="rId5" Type="http://schemas.openxmlformats.org/officeDocument/2006/relationships/oleObject" Target="../embeddings/oleObject106.bin"/><Relationship Id="rId10" Type="http://schemas.openxmlformats.org/officeDocument/2006/relationships/image" Target="../media/image163.emf"/><Relationship Id="rId4" Type="http://schemas.openxmlformats.org/officeDocument/2006/relationships/image" Target="../media/image160.emf"/><Relationship Id="rId9" Type="http://schemas.openxmlformats.org/officeDocument/2006/relationships/oleObject" Target="../embeddings/oleObject108.bin"/><Relationship Id="rId14" Type="http://schemas.openxmlformats.org/officeDocument/2006/relationships/image" Target="../media/image165.emf"/></Relationships>
</file>

<file path=ppt/slides/_rels/slide9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7.emf"/><Relationship Id="rId7" Type="http://schemas.openxmlformats.org/officeDocument/2006/relationships/image" Target="../media/image169.emf"/><Relationship Id="rId2" Type="http://schemas.openxmlformats.org/officeDocument/2006/relationships/oleObject" Target="../embeddings/oleObject111.bin"/><Relationship Id="rId1" Type="http://schemas.openxmlformats.org/officeDocument/2006/relationships/slideLayout" Target="../slideLayouts/slideLayout2.xml"/><Relationship Id="rId6" Type="http://schemas.openxmlformats.org/officeDocument/2006/relationships/oleObject" Target="../embeddings/oleObject113.bin"/><Relationship Id="rId5" Type="http://schemas.openxmlformats.org/officeDocument/2006/relationships/image" Target="../media/image168.emf"/><Relationship Id="rId4" Type="http://schemas.openxmlformats.org/officeDocument/2006/relationships/oleObject" Target="../embeddings/oleObject112.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175.wmf"/><Relationship Id="rId3" Type="http://schemas.openxmlformats.org/officeDocument/2006/relationships/image" Target="../media/image170.wmf"/><Relationship Id="rId7" Type="http://schemas.openxmlformats.org/officeDocument/2006/relationships/image" Target="../media/image172.wmf"/><Relationship Id="rId12" Type="http://schemas.openxmlformats.org/officeDocument/2006/relationships/oleObject" Target="../embeddings/oleObject119.bin"/><Relationship Id="rId2" Type="http://schemas.openxmlformats.org/officeDocument/2006/relationships/oleObject" Target="../embeddings/oleObject114.bin"/><Relationship Id="rId1" Type="http://schemas.openxmlformats.org/officeDocument/2006/relationships/slideLayout" Target="../slideLayouts/slideLayout2.xml"/><Relationship Id="rId6" Type="http://schemas.openxmlformats.org/officeDocument/2006/relationships/oleObject" Target="../embeddings/oleObject116.bin"/><Relationship Id="rId11" Type="http://schemas.openxmlformats.org/officeDocument/2006/relationships/image" Target="../media/image174.wmf"/><Relationship Id="rId5" Type="http://schemas.openxmlformats.org/officeDocument/2006/relationships/image" Target="../media/image171.wmf"/><Relationship Id="rId10" Type="http://schemas.openxmlformats.org/officeDocument/2006/relationships/oleObject" Target="../embeddings/oleObject118.bin"/><Relationship Id="rId4" Type="http://schemas.openxmlformats.org/officeDocument/2006/relationships/oleObject" Target="../embeddings/oleObject115.bin"/><Relationship Id="rId9" Type="http://schemas.openxmlformats.org/officeDocument/2006/relationships/image" Target="../media/image173.wmf"/></Relationships>
</file>

<file path=ppt/slides/_rels/slide95.xml.rels><?xml version="1.0" encoding="UTF-8" standalone="yes"?>
<Relationships xmlns="http://schemas.openxmlformats.org/package/2006/relationships"><Relationship Id="rId3" Type="http://schemas.openxmlformats.org/officeDocument/2006/relationships/image" Target="../media/image176.emf"/><Relationship Id="rId7" Type="http://schemas.openxmlformats.org/officeDocument/2006/relationships/image" Target="../media/image178.emf"/><Relationship Id="rId2" Type="http://schemas.openxmlformats.org/officeDocument/2006/relationships/oleObject" Target="../embeddings/oleObject120.bin"/><Relationship Id="rId1" Type="http://schemas.openxmlformats.org/officeDocument/2006/relationships/slideLayout" Target="../slideLayouts/slideLayout10.xml"/><Relationship Id="rId6" Type="http://schemas.openxmlformats.org/officeDocument/2006/relationships/oleObject" Target="../embeddings/oleObject122.bin"/><Relationship Id="rId5" Type="http://schemas.openxmlformats.org/officeDocument/2006/relationships/image" Target="../media/image177.emf"/><Relationship Id="rId4" Type="http://schemas.openxmlformats.org/officeDocument/2006/relationships/oleObject" Target="../embeddings/oleObject121.bin"/></Relationships>
</file>

<file path=ppt/slides/_rels/slide9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image" Target="../media/image179.png"/><Relationship Id="rId5" Type="http://schemas.openxmlformats.org/officeDocument/2006/relationships/image" Target="../media/image182.png"/><Relationship Id="rId4" Type="http://schemas.openxmlformats.org/officeDocument/2006/relationships/image" Target="../media/image1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CSC 402: Numerical Analysis</a:t>
            </a:r>
          </a:p>
        </p:txBody>
      </p:sp>
      <p:sp>
        <p:nvSpPr>
          <p:cNvPr id="3" name="Subtitle 2"/>
          <p:cNvSpPr>
            <a:spLocks noGrp="1"/>
          </p:cNvSpPr>
          <p:nvPr>
            <p:ph type="subTitle" idx="1"/>
          </p:nvPr>
        </p:nvSpPr>
        <p:spPr>
          <a:xfrm>
            <a:off x="1524000" y="3602038"/>
            <a:ext cx="9144000" cy="1285648"/>
          </a:xfrm>
        </p:spPr>
        <p:txBody>
          <a:bodyPr/>
          <a:lstStyle/>
          <a:p>
            <a:r>
              <a:rPr lang="en-US" dirty="0"/>
              <a:t> Mathematical modelling, Trade offs, Error analysis, Fixed point, floating point.</a:t>
            </a:r>
          </a:p>
        </p:txBody>
      </p:sp>
    </p:spTree>
    <p:extLst>
      <p:ext uri="{BB962C8B-B14F-4D97-AF65-F5344CB8AC3E}">
        <p14:creationId xmlns:p14="http://schemas.microsoft.com/office/powerpoint/2010/main" val="386389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DA72-BFBB-DC7A-C4C4-A5CBB3581B13}"/>
              </a:ext>
            </a:extLst>
          </p:cNvPr>
          <p:cNvSpPr>
            <a:spLocks noGrp="1"/>
          </p:cNvSpPr>
          <p:nvPr>
            <p:ph type="title"/>
          </p:nvPr>
        </p:nvSpPr>
        <p:spPr/>
        <p:txBody>
          <a:bodyPr/>
          <a:lstStyle/>
          <a:p>
            <a:r>
              <a:rPr lang="en-US" dirty="0"/>
              <a:t>Our mathematical module</a:t>
            </a:r>
            <a:endParaRPr lang="en-GB" dirty="0"/>
          </a:p>
        </p:txBody>
      </p:sp>
      <p:sp>
        <p:nvSpPr>
          <p:cNvPr id="3" name="Content Placeholder 2">
            <a:extLst>
              <a:ext uri="{FF2B5EF4-FFF2-40B4-BE49-F238E27FC236}">
                <a16:creationId xmlns:a16="http://schemas.microsoft.com/office/drawing/2014/main" id="{61700D0E-9822-03C4-EA7E-A6DC5CEA9C48}"/>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1227243B-EB50-1EE4-61E9-A3DBD68B16DE}"/>
              </a:ext>
            </a:extLst>
          </p:cNvPr>
          <p:cNvPicPr>
            <a:picLocks noChangeAspect="1"/>
          </p:cNvPicPr>
          <p:nvPr/>
        </p:nvPicPr>
        <p:blipFill>
          <a:blip r:embed="rId2"/>
          <a:stretch>
            <a:fillRect/>
          </a:stretch>
        </p:blipFill>
        <p:spPr>
          <a:xfrm>
            <a:off x="1804086" y="1366102"/>
            <a:ext cx="10387914" cy="4992924"/>
          </a:xfrm>
          <a:prstGeom prst="rect">
            <a:avLst/>
          </a:prstGeom>
        </p:spPr>
      </p:pic>
    </p:spTree>
    <p:extLst>
      <p:ext uri="{BB962C8B-B14F-4D97-AF65-F5344CB8AC3E}">
        <p14:creationId xmlns:p14="http://schemas.microsoft.com/office/powerpoint/2010/main" val="41689164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a:spLocks noGrp="1"/>
          </p:cNvSpPr>
          <p:nvPr>
            <p:ph type="title"/>
          </p:nvPr>
        </p:nvSpPr>
        <p:spPr/>
        <p:txBody>
          <a:bodyPr/>
          <a:lstStyle/>
          <a:p>
            <a:pPr eaLnBrk="1" hangingPunct="1"/>
            <a:r>
              <a:rPr lang="en-US" altLang="en-US"/>
              <a:t>Matrix multiplication</a:t>
            </a:r>
          </a:p>
        </p:txBody>
      </p:sp>
      <p:sp>
        <p:nvSpPr>
          <p:cNvPr id="6152" name="Content Placeholder 2"/>
          <p:cNvSpPr>
            <a:spLocks noGrp="1"/>
          </p:cNvSpPr>
          <p:nvPr>
            <p:ph idx="1"/>
          </p:nvPr>
        </p:nvSpPr>
        <p:spPr/>
        <p:txBody>
          <a:bodyPr/>
          <a:lstStyle/>
          <a:p>
            <a:pPr eaLnBrk="1" hangingPunct="1"/>
            <a:r>
              <a:rPr lang="en-US" altLang="en-US"/>
              <a:t>Multiplication method:</a:t>
            </a:r>
          </a:p>
          <a:p>
            <a:pPr eaLnBrk="1" hangingPunct="1">
              <a:buFont typeface="Wingdings" panose="05000000000000000000" pitchFamily="2" charset="2"/>
              <a:buNone/>
            </a:pPr>
            <a:r>
              <a:rPr lang="en-GB" altLang="en-US" sz="2400"/>
              <a:t>Sum over product of respective </a:t>
            </a:r>
            <a:r>
              <a:rPr lang="en-GB" altLang="en-US" sz="2400" u="sng"/>
              <a:t>rows</a:t>
            </a:r>
            <a:r>
              <a:rPr lang="en-GB" altLang="en-US" sz="2400"/>
              <a:t> and </a:t>
            </a:r>
            <a:r>
              <a:rPr lang="en-GB" altLang="en-US" sz="2400" u="sng"/>
              <a:t>columns</a:t>
            </a:r>
            <a:endParaRPr lang="en-US" altLang="en-US" sz="2400"/>
          </a:p>
        </p:txBody>
      </p:sp>
      <p:graphicFrame>
        <p:nvGraphicFramePr>
          <p:cNvPr id="6146" name="Object 2"/>
          <p:cNvGraphicFramePr>
            <a:graphicFrameLocks noChangeAspect="1"/>
          </p:cNvGraphicFramePr>
          <p:nvPr/>
        </p:nvGraphicFramePr>
        <p:xfrm>
          <a:off x="3495676" y="2943226"/>
          <a:ext cx="765175" cy="765175"/>
        </p:xfrm>
        <a:graphic>
          <a:graphicData uri="http://schemas.openxmlformats.org/presentationml/2006/ole">
            <mc:AlternateContent xmlns:mc="http://schemas.openxmlformats.org/markup-compatibility/2006">
              <mc:Choice xmlns:v="urn:schemas-microsoft-com:vml" Requires="v">
                <p:oleObj name="Equation" r:id="rId3" imgW="431800" imgH="431800" progId="Equation.3">
                  <p:embed/>
                </p:oleObj>
              </mc:Choice>
              <mc:Fallback>
                <p:oleObj name="Equation" r:id="rId3" imgW="431800" imgH="431800" progId="Equation.3">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676" y="2943226"/>
                        <a:ext cx="76517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 name="Object 3"/>
          <p:cNvGraphicFramePr>
            <a:graphicFrameLocks noChangeAspect="1"/>
          </p:cNvGraphicFramePr>
          <p:nvPr/>
        </p:nvGraphicFramePr>
        <p:xfrm>
          <a:off x="4751389" y="2921001"/>
          <a:ext cx="936625" cy="803275"/>
        </p:xfrm>
        <a:graphic>
          <a:graphicData uri="http://schemas.openxmlformats.org/presentationml/2006/ole">
            <mc:AlternateContent xmlns:mc="http://schemas.openxmlformats.org/markup-compatibility/2006">
              <mc:Choice xmlns:v="urn:schemas-microsoft-com:vml" Requires="v">
                <p:oleObj name="Equation" r:id="rId5" imgW="533160" imgH="457200" progId="Equation.3">
                  <p:embed/>
                </p:oleObj>
              </mc:Choice>
              <mc:Fallback>
                <p:oleObj name="Equation" r:id="rId5" imgW="533160" imgH="457200" progId="Equation.3">
                  <p:embed/>
                  <p:pic>
                    <p:nvPicPr>
                      <p:cNvPr id="61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1389" y="2921001"/>
                        <a:ext cx="936625"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 name="Object 4"/>
          <p:cNvGraphicFramePr>
            <a:graphicFrameLocks noChangeAspect="1"/>
          </p:cNvGraphicFramePr>
          <p:nvPr/>
        </p:nvGraphicFramePr>
        <p:xfrm>
          <a:off x="6716713" y="2921001"/>
          <a:ext cx="1179512" cy="849313"/>
        </p:xfrm>
        <a:graphic>
          <a:graphicData uri="http://schemas.openxmlformats.org/presentationml/2006/ole">
            <mc:AlternateContent xmlns:mc="http://schemas.openxmlformats.org/markup-compatibility/2006">
              <mc:Choice xmlns:v="urn:schemas-microsoft-com:vml" Requires="v">
                <p:oleObj name="Equation" r:id="rId7" imgW="634680" imgH="457200" progId="Equation.3">
                  <p:embed/>
                </p:oleObj>
              </mc:Choice>
              <mc:Fallback>
                <p:oleObj name="Equation" r:id="rId7" imgW="634680" imgH="457200" progId="Equation.3">
                  <p:embed/>
                  <p:pic>
                    <p:nvPicPr>
                      <p:cNvPr id="61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6713" y="2921001"/>
                        <a:ext cx="1179512" cy="849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6716713" y="3929063"/>
          <a:ext cx="3592512" cy="806450"/>
        </p:xfrm>
        <a:graphic>
          <a:graphicData uri="http://schemas.openxmlformats.org/presentationml/2006/ole">
            <mc:AlternateContent xmlns:mc="http://schemas.openxmlformats.org/markup-compatibility/2006">
              <mc:Choice xmlns:v="urn:schemas-microsoft-com:vml" Requires="v">
                <p:oleObj name="Equation" r:id="rId9" imgW="2031840" imgH="457200" progId="Equation.3">
                  <p:embed/>
                </p:oleObj>
              </mc:Choice>
              <mc:Fallback>
                <p:oleObj name="Equation" r:id="rId9" imgW="2031840" imgH="457200" progId="Equation.3">
                  <p:embed/>
                  <p:pic>
                    <p:nvPicPr>
                      <p:cNvPr id="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6713" y="3929063"/>
                        <a:ext cx="3592512"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6686550" y="4792663"/>
          <a:ext cx="1098550" cy="919162"/>
        </p:xfrm>
        <a:graphic>
          <a:graphicData uri="http://schemas.openxmlformats.org/presentationml/2006/ole">
            <mc:AlternateContent xmlns:mc="http://schemas.openxmlformats.org/markup-compatibility/2006">
              <mc:Choice xmlns:v="urn:schemas-microsoft-com:vml" Requires="v">
                <p:oleObj name="Equation" r:id="rId11" imgW="545760" imgH="457200" progId="Equation.3">
                  <p:embed/>
                </p:oleObj>
              </mc:Choice>
              <mc:Fallback>
                <p:oleObj name="Equation" r:id="rId11" imgW="545760" imgH="457200" progId="Equation.3">
                  <p:embed/>
                  <p:pic>
                    <p:nvPicPr>
                      <p:cNvPr id="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86550" y="4792663"/>
                        <a:ext cx="109855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3" name="Text Box 27"/>
          <p:cNvSpPr txBox="1">
            <a:spLocks noChangeArrowheads="1"/>
          </p:cNvSpPr>
          <p:nvPr/>
        </p:nvSpPr>
        <p:spPr bwMode="auto">
          <a:xfrm>
            <a:off x="4391026" y="3136901"/>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a:solidFill>
                  <a:srgbClr val="000000"/>
                </a:solidFill>
              </a:rPr>
              <a:t>X</a:t>
            </a:r>
          </a:p>
        </p:txBody>
      </p:sp>
      <p:sp>
        <p:nvSpPr>
          <p:cNvPr id="6154" name="Text Box 28"/>
          <p:cNvSpPr txBox="1">
            <a:spLocks noChangeArrowheads="1"/>
          </p:cNvSpPr>
          <p:nvPr/>
        </p:nvSpPr>
        <p:spPr bwMode="auto">
          <a:xfrm>
            <a:off x="5975351" y="3136901"/>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a:solidFill>
                  <a:srgbClr val="000000"/>
                </a:solidFill>
              </a:rPr>
              <a:t>=</a:t>
            </a:r>
          </a:p>
        </p:txBody>
      </p:sp>
      <p:sp>
        <p:nvSpPr>
          <p:cNvPr id="6155" name="Text Box 29"/>
          <p:cNvSpPr txBox="1">
            <a:spLocks noChangeArrowheads="1"/>
          </p:cNvSpPr>
          <p:nvPr/>
        </p:nvSpPr>
        <p:spPr bwMode="auto">
          <a:xfrm>
            <a:off x="6046788" y="414496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a:solidFill>
                  <a:srgbClr val="000000"/>
                </a:solidFill>
              </a:rPr>
              <a:t>=</a:t>
            </a:r>
          </a:p>
        </p:txBody>
      </p:sp>
      <p:sp>
        <p:nvSpPr>
          <p:cNvPr id="6156" name="Text Box 30"/>
          <p:cNvSpPr txBox="1">
            <a:spLocks noChangeArrowheads="1"/>
          </p:cNvSpPr>
          <p:nvPr/>
        </p:nvSpPr>
        <p:spPr bwMode="auto">
          <a:xfrm>
            <a:off x="6119813" y="500856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a:solidFill>
                  <a:srgbClr val="000000"/>
                </a:solidFill>
              </a:rPr>
              <a:t>=</a:t>
            </a:r>
          </a:p>
        </p:txBody>
      </p:sp>
      <p:sp>
        <p:nvSpPr>
          <p:cNvPr id="6157" name="Text Box 33"/>
          <p:cNvSpPr txBox="1">
            <a:spLocks noChangeArrowheads="1"/>
          </p:cNvSpPr>
          <p:nvPr/>
        </p:nvSpPr>
        <p:spPr bwMode="auto">
          <a:xfrm>
            <a:off x="8027988" y="3084513"/>
            <a:ext cx="1725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a:t>Define output matrix</a:t>
            </a:r>
          </a:p>
        </p:txBody>
      </p:sp>
      <p:sp>
        <p:nvSpPr>
          <p:cNvPr id="6158" name="Text Box 37"/>
          <p:cNvSpPr txBox="1">
            <a:spLocks noChangeArrowheads="1"/>
          </p:cNvSpPr>
          <p:nvPr/>
        </p:nvSpPr>
        <p:spPr bwMode="auto">
          <a:xfrm>
            <a:off x="3670300" y="3717926"/>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sz="2000" b="1"/>
              <a:t>A</a:t>
            </a:r>
          </a:p>
        </p:txBody>
      </p:sp>
      <p:sp>
        <p:nvSpPr>
          <p:cNvPr id="6159" name="Text Box 38"/>
          <p:cNvSpPr txBox="1">
            <a:spLocks noChangeArrowheads="1"/>
          </p:cNvSpPr>
          <p:nvPr/>
        </p:nvSpPr>
        <p:spPr bwMode="auto">
          <a:xfrm>
            <a:off x="4967288" y="3717926"/>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sz="2000" b="1"/>
              <a:t>B</a:t>
            </a:r>
          </a:p>
        </p:txBody>
      </p:sp>
      <p:sp>
        <p:nvSpPr>
          <p:cNvPr id="6160" name="Oval 31"/>
          <p:cNvSpPr>
            <a:spLocks noChangeArrowheads="1"/>
          </p:cNvSpPr>
          <p:nvPr/>
        </p:nvSpPr>
        <p:spPr bwMode="auto">
          <a:xfrm>
            <a:off x="4819651" y="2819401"/>
            <a:ext cx="360363" cy="936625"/>
          </a:xfrm>
          <a:prstGeom prst="ellipse">
            <a:avLst/>
          </a:prstGeom>
          <a:noFill/>
          <a:ln w="25400">
            <a:solidFill>
              <a:srgbClr val="0099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6161" name="Oval 32"/>
          <p:cNvSpPr>
            <a:spLocks noChangeArrowheads="1"/>
          </p:cNvSpPr>
          <p:nvPr/>
        </p:nvSpPr>
        <p:spPr bwMode="auto">
          <a:xfrm>
            <a:off x="3379789" y="2892425"/>
            <a:ext cx="935037" cy="433388"/>
          </a:xfrm>
          <a:prstGeom prst="ellipse">
            <a:avLst/>
          </a:prstGeom>
          <a:noFill/>
          <a:ln w="25400">
            <a:solidFill>
              <a:srgbClr val="0099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solidFill>
                <a:srgbClr val="3366FF"/>
              </a:solidFill>
            </a:endParaRPr>
          </a:p>
        </p:txBody>
      </p:sp>
      <p:sp>
        <p:nvSpPr>
          <p:cNvPr id="19" name="Text Box 36"/>
          <p:cNvSpPr txBox="1">
            <a:spLocks noChangeArrowheads="1"/>
          </p:cNvSpPr>
          <p:nvPr/>
        </p:nvSpPr>
        <p:spPr bwMode="auto">
          <a:xfrm>
            <a:off x="1855788" y="4568826"/>
            <a:ext cx="4038600" cy="862013"/>
          </a:xfrm>
          <a:prstGeom prst="rect">
            <a:avLst/>
          </a:prstGeom>
          <a:noFill/>
          <a:ln w="9525">
            <a:solidFill>
              <a:schemeClr val="tx1"/>
            </a:solidFill>
            <a:miter lim="800000"/>
            <a:headEnd/>
            <a:tailEnd/>
          </a:ln>
          <a:effectLst/>
        </p:spPr>
        <p:txBody>
          <a:bodyPr>
            <a:spAutoFit/>
          </a:bodyPr>
          <a:lstStyle/>
          <a:p>
            <a:pPr>
              <a:spcBef>
                <a:spcPct val="50000"/>
              </a:spcBef>
              <a:buFontTx/>
              <a:buChar char="•"/>
              <a:defRPr/>
            </a:pPr>
            <a:r>
              <a:rPr lang="en-GB" sz="2000" dirty="0"/>
              <a:t> </a:t>
            </a:r>
            <a:r>
              <a:rPr lang="en-GB" sz="2000" dirty="0" err="1"/>
              <a:t>Matlab</a:t>
            </a:r>
            <a:r>
              <a:rPr lang="en-GB" sz="2000" dirty="0"/>
              <a:t> does all this for you!</a:t>
            </a:r>
          </a:p>
          <a:p>
            <a:pPr>
              <a:spcBef>
                <a:spcPct val="50000"/>
              </a:spcBef>
              <a:buFontTx/>
              <a:buChar char="•"/>
              <a:defRPr/>
            </a:pPr>
            <a:r>
              <a:rPr lang="en-GB" sz="2000" dirty="0"/>
              <a:t> Simply type: C = A </a:t>
            </a:r>
            <a:r>
              <a:rPr lang="en-GB" sz="2000" dirty="0">
                <a:solidFill>
                  <a:srgbClr val="FF0000"/>
                </a:solidFill>
              </a:rPr>
              <a:t>*</a:t>
            </a:r>
            <a:r>
              <a:rPr lang="en-GB" sz="2000" dirty="0"/>
              <a:t> B</a:t>
            </a:r>
          </a:p>
        </p:txBody>
      </p:sp>
      <p:sp>
        <p:nvSpPr>
          <p:cNvPr id="23" name="TextBox 22"/>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Tree>
    <p:extLst>
      <p:ext uri="{BB962C8B-B14F-4D97-AF65-F5344CB8AC3E}">
        <p14:creationId xmlns:p14="http://schemas.microsoft.com/office/powerpoint/2010/main" val="1816374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2495550" y="1570038"/>
            <a:ext cx="7632700" cy="42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buFontTx/>
              <a:buNone/>
            </a:pPr>
            <a:r>
              <a:rPr lang="en-GB" altLang="en-US" b="1" dirty="0"/>
              <a:t>Addition</a:t>
            </a:r>
            <a:r>
              <a:rPr lang="en-GB" altLang="en-US" dirty="0"/>
              <a:t> (matrix of same size)</a:t>
            </a:r>
          </a:p>
          <a:p>
            <a:pPr lvl="1"/>
            <a:r>
              <a:rPr lang="en-GB" altLang="en-US" dirty="0"/>
              <a:t>Commutative: </a:t>
            </a:r>
            <a:r>
              <a:rPr lang="en-GB" altLang="en-US" b="1" dirty="0"/>
              <a:t>A</a:t>
            </a:r>
            <a:r>
              <a:rPr lang="en-GB" altLang="en-US" dirty="0"/>
              <a:t>+</a:t>
            </a:r>
            <a:r>
              <a:rPr lang="en-GB" altLang="en-US" b="1" dirty="0"/>
              <a:t>B</a:t>
            </a:r>
            <a:r>
              <a:rPr lang="en-GB" altLang="en-US" dirty="0"/>
              <a:t>=</a:t>
            </a:r>
            <a:r>
              <a:rPr lang="en-GB" altLang="en-US" b="1" dirty="0"/>
              <a:t>B</a:t>
            </a:r>
            <a:r>
              <a:rPr lang="en-GB" altLang="en-US" dirty="0"/>
              <a:t>+</a:t>
            </a:r>
            <a:r>
              <a:rPr lang="en-GB" altLang="en-US" b="1" dirty="0"/>
              <a:t>A</a:t>
            </a:r>
          </a:p>
          <a:p>
            <a:pPr lvl="1"/>
            <a:r>
              <a:rPr lang="en-GB" altLang="en-US" dirty="0"/>
              <a:t>Associative:  (</a:t>
            </a:r>
            <a:r>
              <a:rPr lang="en-GB" altLang="en-US" b="1" dirty="0"/>
              <a:t>A</a:t>
            </a:r>
            <a:r>
              <a:rPr lang="en-GB" altLang="en-US" dirty="0"/>
              <a:t>+</a:t>
            </a:r>
            <a:r>
              <a:rPr lang="en-GB" altLang="en-US" b="1" dirty="0"/>
              <a:t>B</a:t>
            </a:r>
            <a:r>
              <a:rPr lang="en-GB" altLang="en-US" dirty="0"/>
              <a:t>)+</a:t>
            </a:r>
            <a:r>
              <a:rPr lang="en-GB" altLang="en-US" b="1" dirty="0"/>
              <a:t>C</a:t>
            </a:r>
            <a:r>
              <a:rPr lang="en-GB" altLang="en-US" dirty="0"/>
              <a:t>=</a:t>
            </a:r>
            <a:r>
              <a:rPr lang="en-GB" altLang="en-US" b="1" dirty="0"/>
              <a:t>A</a:t>
            </a:r>
            <a:r>
              <a:rPr lang="en-GB" altLang="en-US" dirty="0"/>
              <a:t>+(</a:t>
            </a:r>
            <a:r>
              <a:rPr lang="en-GB" altLang="en-US" b="1" dirty="0"/>
              <a:t>B</a:t>
            </a:r>
            <a:r>
              <a:rPr lang="en-GB" altLang="en-US" dirty="0"/>
              <a:t>+</a:t>
            </a:r>
            <a:r>
              <a:rPr lang="en-GB" altLang="en-US" b="1" dirty="0"/>
              <a:t>C</a:t>
            </a:r>
            <a:r>
              <a:rPr lang="en-GB" altLang="en-US" dirty="0"/>
              <a:t>)</a:t>
            </a:r>
            <a:br>
              <a:rPr lang="en-GB" altLang="en-US" dirty="0"/>
            </a:br>
            <a:endParaRPr lang="en-GB" altLang="en-US" sz="1400" dirty="0"/>
          </a:p>
          <a:p>
            <a:endParaRPr lang="en-GB" altLang="en-US" sz="1600" dirty="0"/>
          </a:p>
          <a:p>
            <a:endParaRPr lang="en-GB" altLang="en-US" sz="1600" dirty="0"/>
          </a:p>
          <a:p>
            <a:endParaRPr lang="en-GB" altLang="en-US" sz="1600" dirty="0"/>
          </a:p>
          <a:p>
            <a:endParaRPr lang="en-GB" altLang="en-US" dirty="0"/>
          </a:p>
          <a:p>
            <a:pPr>
              <a:buFontTx/>
              <a:buNone/>
            </a:pPr>
            <a:r>
              <a:rPr lang="en-GB" altLang="en-US" b="1" dirty="0"/>
              <a:t>Subtraction</a:t>
            </a:r>
            <a:r>
              <a:rPr lang="en-GB" altLang="en-US" sz="2000" dirty="0"/>
              <a:t> consider as the addition of a negative matrix</a:t>
            </a:r>
          </a:p>
        </p:txBody>
      </p:sp>
      <p:sp>
        <p:nvSpPr>
          <p:cNvPr id="10243" name="Rectangle 3"/>
          <p:cNvSpPr>
            <a:spLocks noGrp="1" noChangeArrowheads="1"/>
          </p:cNvSpPr>
          <p:nvPr>
            <p:ph type="title"/>
          </p:nvPr>
        </p:nvSpPr>
        <p:spPr>
          <a:xfrm>
            <a:off x="1847850" y="404813"/>
            <a:ext cx="8229600" cy="666750"/>
          </a:xfrm>
        </p:spPr>
        <p:txBody>
          <a:bodyPr>
            <a:normAutofit fontScale="90000"/>
          </a:bodyPr>
          <a:lstStyle/>
          <a:p>
            <a:r>
              <a:rPr lang="en-GB" altLang="en-US" dirty="0"/>
              <a:t>Matrix addition</a:t>
            </a:r>
          </a:p>
        </p:txBody>
      </p:sp>
      <p:graphicFrame>
        <p:nvGraphicFramePr>
          <p:cNvPr id="10244" name="Object 4"/>
          <p:cNvGraphicFramePr>
            <a:graphicFrameLocks noGrp="1" noChangeAspect="1"/>
          </p:cNvGraphicFramePr>
          <p:nvPr>
            <p:ph sz="half" idx="1"/>
          </p:nvPr>
        </p:nvGraphicFramePr>
        <p:xfrm>
          <a:off x="2855914" y="3130551"/>
          <a:ext cx="5735637" cy="1235075"/>
        </p:xfrm>
        <a:graphic>
          <a:graphicData uri="http://schemas.openxmlformats.org/presentationml/2006/ole">
            <mc:AlternateContent xmlns:mc="http://schemas.openxmlformats.org/markup-compatibility/2006">
              <mc:Choice xmlns:v="urn:schemas-microsoft-com:vml" Requires="v">
                <p:oleObj name="Equation" r:id="rId3" imgW="2044440" imgH="457200" progId="Equation.3">
                  <p:embed/>
                </p:oleObj>
              </mc:Choice>
              <mc:Fallback>
                <p:oleObj name="Equation" r:id="rId3" imgW="2044440" imgH="457200" progId="Equation.3">
                  <p:embed/>
                  <p:pic>
                    <p:nvPicPr>
                      <p:cNvPr id="10244" name="Object 4"/>
                      <p:cNvPicPr>
                        <a:picLocks noChangeAspect="1" noChangeArrowheads="1"/>
                      </p:cNvPicPr>
                      <p:nvPr/>
                    </p:nvPicPr>
                    <p:blipFill>
                      <a:blip r:embed="rId4">
                        <a:lum bright="42000"/>
                        <a:extLst>
                          <a:ext uri="{28A0092B-C50C-407E-A947-70E740481C1C}">
                            <a14:useLocalDpi xmlns:a14="http://schemas.microsoft.com/office/drawing/2010/main" val="0"/>
                          </a:ext>
                        </a:extLst>
                      </a:blip>
                      <a:srcRect/>
                      <a:stretch>
                        <a:fillRect/>
                      </a:stretch>
                    </p:blipFill>
                    <p:spPr bwMode="auto">
                      <a:xfrm>
                        <a:off x="2855914" y="3130551"/>
                        <a:ext cx="5735637" cy="1235075"/>
                      </a:xfrm>
                      <a:prstGeom prst="rect">
                        <a:avLst/>
                      </a:prstGeom>
                      <a:solidFill>
                        <a:srgbClr val="00B0F0"/>
                      </a:solidFill>
                      <a:ln>
                        <a:noFill/>
                      </a:ln>
                      <a:effectLst/>
                    </p:spPr>
                  </p:pic>
                </p:oleObj>
              </mc:Fallback>
            </mc:AlternateContent>
          </a:graphicData>
        </a:graphic>
      </p:graphicFrame>
      <p:graphicFrame>
        <p:nvGraphicFramePr>
          <p:cNvPr id="10245" name="Object 5"/>
          <p:cNvGraphicFramePr>
            <a:graphicFrameLocks noGrp="1" noChangeAspect="1"/>
          </p:cNvGraphicFramePr>
          <p:nvPr>
            <p:ph sz="half" idx="2"/>
          </p:nvPr>
        </p:nvGraphicFramePr>
        <p:xfrm>
          <a:off x="2927350" y="5235575"/>
          <a:ext cx="6408738" cy="857250"/>
        </p:xfrm>
        <a:graphic>
          <a:graphicData uri="http://schemas.openxmlformats.org/presentationml/2006/ole">
            <mc:AlternateContent xmlns:mc="http://schemas.openxmlformats.org/markup-compatibility/2006">
              <mc:Choice xmlns:v="urn:schemas-microsoft-com:vml" Requires="v">
                <p:oleObj name="Equation" r:id="rId5" imgW="3301920" imgH="457200" progId="Equation.3">
                  <p:embed/>
                </p:oleObj>
              </mc:Choice>
              <mc:Fallback>
                <p:oleObj name="Equation" r:id="rId5" imgW="3301920" imgH="457200" progId="Equation.3">
                  <p:embed/>
                  <p:pic>
                    <p:nvPicPr>
                      <p:cNvPr id="10245" name="Object 5"/>
                      <p:cNvPicPr>
                        <a:picLocks noChangeAspect="1" noChangeArrowheads="1"/>
                      </p:cNvPicPr>
                      <p:nvPr/>
                    </p:nvPicPr>
                    <p:blipFill>
                      <a:blip r:embed="rId6">
                        <a:lum bright="42000"/>
                        <a:extLst>
                          <a:ext uri="{28A0092B-C50C-407E-A947-70E740481C1C}">
                            <a14:useLocalDpi xmlns:a14="http://schemas.microsoft.com/office/drawing/2010/main" val="0"/>
                          </a:ext>
                        </a:extLst>
                      </a:blip>
                      <a:srcRect/>
                      <a:stretch>
                        <a:fillRect/>
                      </a:stretch>
                    </p:blipFill>
                    <p:spPr bwMode="auto">
                      <a:xfrm>
                        <a:off x="2927350" y="5235575"/>
                        <a:ext cx="6408738" cy="857250"/>
                      </a:xfrm>
                      <a:prstGeom prst="rect">
                        <a:avLst/>
                      </a:prstGeom>
                      <a:solidFill>
                        <a:srgbClr val="00B0F0"/>
                      </a:solidFill>
                      <a:ln>
                        <a:noFill/>
                      </a:ln>
                      <a:effectLst/>
                    </p:spPr>
                  </p:pic>
                </p:oleObj>
              </mc:Fallback>
            </mc:AlternateContent>
          </a:graphicData>
        </a:graphic>
      </p:graphicFrame>
    </p:spTree>
    <p:extLst>
      <p:ext uri="{BB962C8B-B14F-4D97-AF65-F5344CB8AC3E}">
        <p14:creationId xmlns:p14="http://schemas.microsoft.com/office/powerpoint/2010/main" val="5106258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Title 33"/>
          <p:cNvSpPr>
            <a:spLocks noGrp="1"/>
          </p:cNvSpPr>
          <p:nvPr>
            <p:ph type="title"/>
          </p:nvPr>
        </p:nvSpPr>
        <p:spPr/>
        <p:txBody>
          <a:bodyPr/>
          <a:lstStyle/>
          <a:p>
            <a:pPr eaLnBrk="1" hangingPunct="1"/>
            <a:r>
              <a:rPr lang="en-GB" altLang="en-US"/>
              <a:t>Vector Products</a:t>
            </a:r>
            <a:endParaRPr lang="en-US" altLang="en-US"/>
          </a:p>
        </p:txBody>
      </p:sp>
      <p:sp>
        <p:nvSpPr>
          <p:cNvPr id="7175" name="Rectangle 3"/>
          <p:cNvSpPr>
            <a:spLocks noGrp="1" noChangeArrowheads="1"/>
          </p:cNvSpPr>
          <p:nvPr>
            <p:ph idx="1"/>
          </p:nvPr>
        </p:nvSpPr>
        <p:spPr>
          <a:xfrm>
            <a:off x="6553200" y="2751138"/>
            <a:ext cx="5105400" cy="685800"/>
          </a:xfrm>
        </p:spPr>
        <p:txBody>
          <a:bodyPr>
            <a:normAutofit lnSpcReduction="10000"/>
          </a:bodyPr>
          <a:lstStyle/>
          <a:p>
            <a:pPr eaLnBrk="1" hangingPunct="1">
              <a:lnSpc>
                <a:spcPct val="90000"/>
              </a:lnSpc>
              <a:buFont typeface="Arial" panose="020B0604020202020204" pitchFamily="34" charset="0"/>
              <a:buNone/>
            </a:pPr>
            <a:r>
              <a:rPr lang="en-GB" altLang="en-US" sz="1800"/>
              <a:t>Inner product X</a:t>
            </a:r>
            <a:r>
              <a:rPr lang="en-GB" altLang="en-US" sz="1800" baseline="30000"/>
              <a:t>T</a:t>
            </a:r>
            <a:r>
              <a:rPr lang="en-GB" altLang="en-US" sz="1800"/>
              <a:t>Y is a scalar</a:t>
            </a:r>
          </a:p>
          <a:p>
            <a:pPr eaLnBrk="1" hangingPunct="1">
              <a:lnSpc>
                <a:spcPct val="90000"/>
              </a:lnSpc>
              <a:buFont typeface="Wingdings" panose="05000000000000000000" pitchFamily="2" charset="2"/>
              <a:buNone/>
            </a:pPr>
            <a:r>
              <a:rPr lang="en-GB" altLang="en-US" sz="1800"/>
              <a:t>	(1xn) (nx1)  </a:t>
            </a:r>
          </a:p>
        </p:txBody>
      </p:sp>
      <p:sp>
        <p:nvSpPr>
          <p:cNvPr id="7176" name="Text Box 4"/>
          <p:cNvSpPr txBox="1">
            <a:spLocks noChangeArrowheads="1"/>
          </p:cNvSpPr>
          <p:nvPr/>
        </p:nvSpPr>
        <p:spPr bwMode="auto">
          <a:xfrm>
            <a:off x="3048001" y="1524001"/>
            <a:ext cx="7993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endParaRPr lang="en-US" altLang="en-US"/>
          </a:p>
        </p:txBody>
      </p:sp>
      <p:sp>
        <p:nvSpPr>
          <p:cNvPr id="7177" name="Text Box 7"/>
          <p:cNvSpPr txBox="1">
            <a:spLocks noChangeArrowheads="1"/>
          </p:cNvSpPr>
          <p:nvPr/>
        </p:nvSpPr>
        <p:spPr bwMode="auto">
          <a:xfrm>
            <a:off x="5808664" y="2205038"/>
            <a:ext cx="2879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endParaRPr lang="en-US" altLang="en-US"/>
          </a:p>
        </p:txBody>
      </p:sp>
      <p:sp>
        <p:nvSpPr>
          <p:cNvPr id="26636" name="Text Box 12"/>
          <p:cNvSpPr txBox="1">
            <a:spLocks noChangeArrowheads="1"/>
          </p:cNvSpPr>
          <p:nvPr/>
        </p:nvSpPr>
        <p:spPr bwMode="auto">
          <a:xfrm>
            <a:off x="6096001" y="5229226"/>
            <a:ext cx="5148263" cy="1439863"/>
          </a:xfrm>
          <a:prstGeom prst="rect">
            <a:avLst/>
          </a:prstGeom>
          <a:noFill/>
          <a:ln w="9525">
            <a:noFill/>
            <a:miter lim="800000"/>
            <a:headEnd/>
            <a:tailEnd/>
          </a:ln>
          <a:effec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lvl="1" eaLnBrk="1" hangingPunct="1">
              <a:spcBef>
                <a:spcPct val="20000"/>
              </a:spcBef>
              <a:buClr>
                <a:schemeClr val="hlink"/>
              </a:buClr>
              <a:buSzPct val="70000"/>
            </a:pPr>
            <a:r>
              <a:rPr lang="en-GB" altLang="en-US">
                <a:effectLst>
                  <a:outerShdw blurRad="38100" dist="38100" dir="2700000" algn="tl">
                    <a:srgbClr val="C0C0C0"/>
                  </a:outerShdw>
                </a:effectLst>
                <a:latin typeface="Rockwell" panose="02060603020205020403" pitchFamily="18" charset="0"/>
              </a:rPr>
              <a:t>Outer product XY</a:t>
            </a:r>
            <a:r>
              <a:rPr lang="en-GB" altLang="en-US" baseline="30000">
                <a:effectLst>
                  <a:outerShdw blurRad="38100" dist="38100" dir="2700000" algn="tl">
                    <a:srgbClr val="C0C0C0"/>
                  </a:outerShdw>
                </a:effectLst>
                <a:latin typeface="Rockwell" panose="02060603020205020403" pitchFamily="18" charset="0"/>
              </a:rPr>
              <a:t>T</a:t>
            </a:r>
            <a:r>
              <a:rPr lang="en-GB" altLang="en-US">
                <a:effectLst>
                  <a:outerShdw blurRad="38100" dist="38100" dir="2700000" algn="tl">
                    <a:srgbClr val="C0C0C0"/>
                  </a:outerShdw>
                </a:effectLst>
                <a:latin typeface="Rockwell" panose="02060603020205020403" pitchFamily="18" charset="0"/>
              </a:rPr>
              <a:t> is a matrix</a:t>
            </a:r>
          </a:p>
          <a:p>
            <a:pPr lvl="1" eaLnBrk="1" hangingPunct="1">
              <a:spcBef>
                <a:spcPct val="20000"/>
              </a:spcBef>
              <a:buClr>
                <a:schemeClr val="hlink"/>
              </a:buClr>
              <a:buSzPct val="70000"/>
              <a:buFont typeface="Wingdings" panose="05000000000000000000" pitchFamily="2" charset="2"/>
              <a:buNone/>
            </a:pPr>
            <a:r>
              <a:rPr lang="en-GB" altLang="en-US">
                <a:effectLst>
                  <a:outerShdw blurRad="38100" dist="38100" dir="2700000" algn="tl">
                    <a:srgbClr val="C0C0C0"/>
                  </a:outerShdw>
                </a:effectLst>
                <a:latin typeface="Rockwell" panose="02060603020205020403" pitchFamily="18" charset="0"/>
              </a:rPr>
              <a:t>	(nx1) (1xn)  </a:t>
            </a:r>
          </a:p>
          <a:p>
            <a:pPr lvl="1" eaLnBrk="1" hangingPunct="1">
              <a:spcBef>
                <a:spcPct val="20000"/>
              </a:spcBef>
              <a:buClr>
                <a:schemeClr val="hlink"/>
              </a:buClr>
              <a:buSzPct val="70000"/>
              <a:buFont typeface="Wingdings" panose="05000000000000000000" pitchFamily="2" charset="2"/>
              <a:buNone/>
            </a:pPr>
            <a:r>
              <a:rPr lang="en-GB" altLang="en-US">
                <a:effectLst>
                  <a:outerShdw blurRad="38100" dist="38100" dir="2700000" algn="tl">
                    <a:srgbClr val="C0C0C0"/>
                  </a:outerShdw>
                </a:effectLst>
                <a:latin typeface="Rockwell" panose="02060603020205020403" pitchFamily="18" charset="0"/>
              </a:rPr>
              <a:t>	</a:t>
            </a:r>
          </a:p>
          <a:p>
            <a:pPr eaLnBrk="1" hangingPunct="1">
              <a:spcBef>
                <a:spcPct val="50000"/>
              </a:spcBef>
            </a:pPr>
            <a:endParaRPr lang="en-GB" altLang="en-US">
              <a:latin typeface="Rockwell" panose="02060603020205020403" pitchFamily="18" charset="0"/>
            </a:endParaRPr>
          </a:p>
        </p:txBody>
      </p:sp>
      <p:graphicFrame>
        <p:nvGraphicFramePr>
          <p:cNvPr id="7170" name="Object 2"/>
          <p:cNvGraphicFramePr>
            <a:graphicFrameLocks noChangeAspect="1"/>
          </p:cNvGraphicFramePr>
          <p:nvPr/>
        </p:nvGraphicFramePr>
        <p:xfrm>
          <a:off x="2024064" y="5214938"/>
          <a:ext cx="4427537" cy="952500"/>
        </p:xfrm>
        <a:graphic>
          <a:graphicData uri="http://schemas.openxmlformats.org/presentationml/2006/ole">
            <mc:AlternateContent xmlns:mc="http://schemas.openxmlformats.org/markup-compatibility/2006">
              <mc:Choice xmlns:v="urn:schemas-microsoft-com:vml" Requires="v">
                <p:oleObj name="Equation" r:id="rId2" imgW="2781300" imgH="660400" progId="Equation.3">
                  <p:embed/>
                </p:oleObj>
              </mc:Choice>
              <mc:Fallback>
                <p:oleObj name="Equation" r:id="rId2" imgW="2781300" imgH="660400" progId="Equation.3">
                  <p:embed/>
                  <p:pic>
                    <p:nvPicPr>
                      <p:cNvPr id="717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4" y="5214938"/>
                        <a:ext cx="4427537" cy="9525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179" name="Group 34"/>
          <p:cNvGrpSpPr>
            <a:grpSpLocks/>
          </p:cNvGrpSpPr>
          <p:nvPr/>
        </p:nvGrpSpPr>
        <p:grpSpPr bwMode="auto">
          <a:xfrm>
            <a:off x="1847851" y="2924176"/>
            <a:ext cx="8124825" cy="1692275"/>
            <a:chOff x="295" y="1797"/>
            <a:chExt cx="5118" cy="1066"/>
          </a:xfrm>
        </p:grpSpPr>
        <p:graphicFrame>
          <p:nvGraphicFramePr>
            <p:cNvPr id="7173" name="Object 5"/>
            <p:cNvGraphicFramePr>
              <a:graphicFrameLocks noChangeAspect="1"/>
            </p:cNvGraphicFramePr>
            <p:nvPr/>
          </p:nvGraphicFramePr>
          <p:xfrm>
            <a:off x="884" y="2115"/>
            <a:ext cx="4529" cy="748"/>
          </p:xfrm>
          <a:graphic>
            <a:graphicData uri="http://schemas.openxmlformats.org/presentationml/2006/ole">
              <mc:AlternateContent xmlns:mc="http://schemas.openxmlformats.org/markup-compatibility/2006">
                <mc:Choice xmlns:v="urn:schemas-microsoft-com:vml" Requires="v">
                  <p:oleObj name="Equation" r:id="rId4" imgW="3327120" imgH="711000" progId="Equation.3">
                    <p:embed/>
                  </p:oleObj>
                </mc:Choice>
                <mc:Fallback>
                  <p:oleObj name="Equation" r:id="rId4" imgW="3327120" imgH="711000" progId="Equation.3">
                    <p:embed/>
                    <p:pic>
                      <p:nvPicPr>
                        <p:cNvPr id="717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 y="2115"/>
                          <a:ext cx="4529" cy="748"/>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Rectangle 11"/>
            <p:cNvSpPr>
              <a:spLocks noChangeArrowheads="1"/>
            </p:cNvSpPr>
            <p:nvPr/>
          </p:nvSpPr>
          <p:spPr bwMode="auto">
            <a:xfrm>
              <a:off x="295" y="1797"/>
              <a:ext cx="2976" cy="229"/>
            </a:xfrm>
            <a:prstGeom prst="rect">
              <a:avLst/>
            </a:prstGeom>
            <a:noFill/>
            <a:ln w="47625" cmpd="thickThin">
              <a:noFill/>
              <a:miter lim="800000"/>
              <a:headEnd/>
              <a:tailEnd/>
            </a:ln>
            <a:effectLst/>
          </p:spPr>
          <p:txBody>
            <a:bodyPr lIns="90000" tIns="43200" rIns="90000" bIns="43200">
              <a:spAutoFit/>
            </a:bodyPr>
            <a:lstStyle/>
            <a:p>
              <a:pPr>
                <a:lnSpc>
                  <a:spcPct val="90000"/>
                </a:lnSpc>
                <a:spcBef>
                  <a:spcPct val="20000"/>
                </a:spcBef>
                <a:defRPr/>
              </a:pPr>
              <a:r>
                <a:rPr lang="en-GB" sz="2000" b="1" dirty="0"/>
                <a:t>Inner product </a:t>
              </a:r>
              <a:r>
                <a:rPr lang="en-GB" sz="2000" dirty="0"/>
                <a:t>= scalar</a:t>
              </a:r>
            </a:p>
          </p:txBody>
        </p:sp>
      </p:grpSp>
      <p:grpSp>
        <p:nvGrpSpPr>
          <p:cNvPr id="7180" name="Group 30"/>
          <p:cNvGrpSpPr>
            <a:grpSpLocks/>
          </p:cNvGrpSpPr>
          <p:nvPr/>
        </p:nvGrpSpPr>
        <p:grpSpPr bwMode="auto">
          <a:xfrm>
            <a:off x="1905001" y="1516064"/>
            <a:ext cx="5127625" cy="1150937"/>
            <a:chOff x="295" y="981"/>
            <a:chExt cx="2396" cy="725"/>
          </a:xfrm>
        </p:grpSpPr>
        <p:grpSp>
          <p:nvGrpSpPr>
            <p:cNvPr id="7186" name="Group 29"/>
            <p:cNvGrpSpPr>
              <a:grpSpLocks/>
            </p:cNvGrpSpPr>
            <p:nvPr/>
          </p:nvGrpSpPr>
          <p:grpSpPr bwMode="auto">
            <a:xfrm>
              <a:off x="295" y="981"/>
              <a:ext cx="1681" cy="725"/>
              <a:chOff x="295" y="845"/>
              <a:chExt cx="1681" cy="725"/>
            </a:xfrm>
          </p:grpSpPr>
          <p:sp>
            <p:nvSpPr>
              <p:cNvPr id="7187" name="Rectangle 13"/>
              <p:cNvSpPr>
                <a:spLocks noChangeArrowheads="1"/>
              </p:cNvSpPr>
              <p:nvPr/>
            </p:nvSpPr>
            <p:spPr bwMode="auto">
              <a:xfrm>
                <a:off x="295" y="1026"/>
                <a:ext cx="119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cmpd="thickThin">
                    <a:solidFill>
                      <a:srgbClr val="000000"/>
                    </a:solidFill>
                    <a:miter lim="800000"/>
                    <a:headEnd/>
                    <a:tailEnd/>
                  </a14:hiddenLine>
                </a:ext>
              </a:extLst>
            </p:spPr>
            <p:txBody>
              <a:bodyPr lIns="90000" tIns="43200" rIns="90000" bIns="43200">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lnSpc>
                    <a:spcPct val="90000"/>
                  </a:lnSpc>
                  <a:spcBef>
                    <a:spcPct val="20000"/>
                  </a:spcBef>
                </a:pPr>
                <a:r>
                  <a:rPr lang="en-GB" altLang="en-US" sz="2000" b="1">
                    <a:latin typeface="Rockwell" panose="02060603020205020403" pitchFamily="18" charset="0"/>
                  </a:rPr>
                  <a:t>Two vectors:  </a:t>
                </a:r>
              </a:p>
            </p:txBody>
          </p:sp>
          <p:graphicFrame>
            <p:nvGraphicFramePr>
              <p:cNvPr id="7172" name="Object 4"/>
              <p:cNvGraphicFramePr>
                <a:graphicFrameLocks noChangeAspect="1"/>
              </p:cNvGraphicFramePr>
              <p:nvPr/>
            </p:nvGraphicFramePr>
            <p:xfrm>
              <a:off x="1383" y="845"/>
              <a:ext cx="593" cy="725"/>
            </p:xfrm>
            <a:graphic>
              <a:graphicData uri="http://schemas.openxmlformats.org/presentationml/2006/ole">
                <mc:AlternateContent xmlns:mc="http://schemas.openxmlformats.org/markup-compatibility/2006">
                  <mc:Choice xmlns:v="urn:schemas-microsoft-com:vml" Requires="v">
                    <p:oleObj name="Equation" r:id="rId6" imgW="545760" imgH="711000" progId="Equation.3">
                      <p:embed/>
                    </p:oleObj>
                  </mc:Choice>
                  <mc:Fallback>
                    <p:oleObj name="Equation" r:id="rId6" imgW="545760" imgH="711000" progId="Equation.3">
                      <p:embed/>
                      <p:pic>
                        <p:nvPicPr>
                          <p:cNvPr id="717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3" y="845"/>
                            <a:ext cx="593" cy="7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171" name="Object 3"/>
            <p:cNvGraphicFramePr>
              <a:graphicFrameLocks noChangeAspect="1"/>
            </p:cNvGraphicFramePr>
            <p:nvPr/>
          </p:nvGraphicFramePr>
          <p:xfrm>
            <a:off x="2109" y="981"/>
            <a:ext cx="582" cy="725"/>
          </p:xfrm>
          <a:graphic>
            <a:graphicData uri="http://schemas.openxmlformats.org/presentationml/2006/ole">
              <mc:AlternateContent xmlns:mc="http://schemas.openxmlformats.org/markup-compatibility/2006">
                <mc:Choice xmlns:v="urn:schemas-microsoft-com:vml" Requires="v">
                  <p:oleObj name="Equation" r:id="rId8" imgW="571320" imgH="711000" progId="Equation.3">
                    <p:embed/>
                  </p:oleObj>
                </mc:Choice>
                <mc:Fallback>
                  <p:oleObj name="Equation" r:id="rId8" imgW="571320" imgH="711000" progId="Equation.3">
                    <p:embed/>
                    <p:pic>
                      <p:nvPicPr>
                        <p:cNvPr id="7171"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9" y="981"/>
                          <a:ext cx="582" cy="7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181" name="Rectangle 6"/>
          <p:cNvSpPr>
            <a:spLocks noChangeArrowheads="1"/>
          </p:cNvSpPr>
          <p:nvPr/>
        </p:nvSpPr>
        <p:spPr bwMode="auto">
          <a:xfrm>
            <a:off x="1905000" y="3894139"/>
            <a:ext cx="4038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20000"/>
              </a:spcBef>
            </a:pPr>
            <a:endParaRPr lang="en-GB" altLang="en-US" sz="2800" b="1">
              <a:latin typeface="Rockwell" panose="02060603020205020403" pitchFamily="18" charset="0"/>
            </a:endParaRPr>
          </a:p>
          <a:p>
            <a:pPr eaLnBrk="1" hangingPunct="1">
              <a:spcBef>
                <a:spcPct val="20000"/>
              </a:spcBef>
            </a:pPr>
            <a:endParaRPr lang="en-GB" altLang="en-US" sz="2000" b="1">
              <a:latin typeface="Rockwell" panose="02060603020205020403" pitchFamily="18" charset="0"/>
            </a:endParaRPr>
          </a:p>
          <a:p>
            <a:pPr eaLnBrk="1" hangingPunct="1">
              <a:spcBef>
                <a:spcPct val="20000"/>
              </a:spcBef>
            </a:pPr>
            <a:r>
              <a:rPr lang="en-GB" altLang="en-US" sz="2000" b="1">
                <a:latin typeface="Rockwell" panose="02060603020205020403" pitchFamily="18" charset="0"/>
              </a:rPr>
              <a:t>Outer product </a:t>
            </a:r>
            <a:r>
              <a:rPr lang="en-GB" altLang="en-US" sz="2000">
                <a:latin typeface="Rockwell" panose="02060603020205020403" pitchFamily="18" charset="0"/>
              </a:rPr>
              <a:t>= matrix</a:t>
            </a:r>
          </a:p>
        </p:txBody>
      </p:sp>
      <p:sp>
        <p:nvSpPr>
          <p:cNvPr id="38" name="TextBox 37"/>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Tree>
    <p:extLst>
      <p:ext uri="{BB962C8B-B14F-4D97-AF65-F5344CB8AC3E}">
        <p14:creationId xmlns:p14="http://schemas.microsoft.com/office/powerpoint/2010/main" val="1014209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3" name="Object 3"/>
          <p:cNvGraphicFramePr>
            <a:graphicFrameLocks noGrp="1" noChangeAspect="1"/>
          </p:cNvGraphicFramePr>
          <p:nvPr>
            <p:ph sz="quarter" idx="4294967295"/>
          </p:nvPr>
        </p:nvGraphicFramePr>
        <p:xfrm>
          <a:off x="2638425" y="5413376"/>
          <a:ext cx="4465638" cy="974725"/>
        </p:xfrm>
        <a:graphic>
          <a:graphicData uri="http://schemas.openxmlformats.org/presentationml/2006/ole">
            <mc:AlternateContent xmlns:mc="http://schemas.openxmlformats.org/markup-compatibility/2006">
              <mc:Choice xmlns:v="urn:schemas-microsoft-com:vml" Requires="v">
                <p:oleObj name="Equation" r:id="rId3" imgW="2857320" imgH="711000" progId="Equation.3">
                  <p:embed/>
                </p:oleObj>
              </mc:Choice>
              <mc:Fallback>
                <p:oleObj name="Equation" r:id="rId3" imgW="2857320" imgH="711000" progId="Equation.3">
                  <p:embed/>
                  <p:pic>
                    <p:nvPicPr>
                      <p:cNvPr id="15363" name="Object 3"/>
                      <p:cNvPicPr>
                        <a:picLocks noChangeAspect="1" noChangeArrowheads="1"/>
                      </p:cNvPicPr>
                      <p:nvPr/>
                    </p:nvPicPr>
                    <p:blipFill>
                      <a:blip r:embed="rId4">
                        <a:lum bright="96000"/>
                        <a:extLst>
                          <a:ext uri="{28A0092B-C50C-407E-A947-70E740481C1C}">
                            <a14:useLocalDpi xmlns:a14="http://schemas.microsoft.com/office/drawing/2010/main" val="0"/>
                          </a:ext>
                        </a:extLst>
                      </a:blip>
                      <a:srcRect/>
                      <a:stretch>
                        <a:fillRect/>
                      </a:stretch>
                    </p:blipFill>
                    <p:spPr bwMode="auto">
                      <a:xfrm>
                        <a:off x="2638425" y="5413376"/>
                        <a:ext cx="4465638" cy="974725"/>
                      </a:xfrm>
                      <a:prstGeom prst="rect">
                        <a:avLst/>
                      </a:prstGeom>
                      <a:solidFill>
                        <a:srgbClr val="00B0F0"/>
                      </a:solidFill>
                      <a:ln>
                        <a:noFill/>
                      </a:ln>
                      <a:effectLst/>
                    </p:spPr>
                  </p:pic>
                </p:oleObj>
              </mc:Fallback>
            </mc:AlternateContent>
          </a:graphicData>
        </a:graphic>
      </p:graphicFrame>
      <p:sp>
        <p:nvSpPr>
          <p:cNvPr id="15364" name="Rectangle 4"/>
          <p:cNvSpPr>
            <a:spLocks noChangeArrowheads="1"/>
          </p:cNvSpPr>
          <p:nvPr/>
        </p:nvSpPr>
        <p:spPr bwMode="auto">
          <a:xfrm>
            <a:off x="1951038" y="4292600"/>
            <a:ext cx="40386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buFontTx/>
              <a:buNone/>
            </a:pPr>
            <a:endParaRPr lang="en-GB" altLang="en-US" b="1"/>
          </a:p>
          <a:p>
            <a:pPr>
              <a:buFontTx/>
              <a:buNone/>
            </a:pPr>
            <a:r>
              <a:rPr lang="en-GB" altLang="en-US" sz="2000" b="1"/>
              <a:t>Outer product </a:t>
            </a:r>
            <a:r>
              <a:rPr lang="en-GB" altLang="en-US" sz="2000"/>
              <a:t>= matrix</a:t>
            </a:r>
          </a:p>
        </p:txBody>
      </p:sp>
      <p:graphicFrame>
        <p:nvGraphicFramePr>
          <p:cNvPr id="15366" name="Object 6"/>
          <p:cNvGraphicFramePr>
            <a:graphicFrameLocks noChangeAspect="1"/>
          </p:cNvGraphicFramePr>
          <p:nvPr/>
        </p:nvGraphicFramePr>
        <p:xfrm>
          <a:off x="2566989" y="3357563"/>
          <a:ext cx="7189787" cy="1187450"/>
        </p:xfrm>
        <a:graphic>
          <a:graphicData uri="http://schemas.openxmlformats.org/presentationml/2006/ole">
            <mc:AlternateContent xmlns:mc="http://schemas.openxmlformats.org/markup-compatibility/2006">
              <mc:Choice xmlns:v="urn:schemas-microsoft-com:vml" Requires="v">
                <p:oleObj name="Equation" r:id="rId5" imgW="3327120" imgH="711000" progId="Equation.3">
                  <p:embed/>
                </p:oleObj>
              </mc:Choice>
              <mc:Fallback>
                <p:oleObj name="Equation" r:id="rId5" imgW="3327120" imgH="711000" progId="Equation.3">
                  <p:embed/>
                  <p:pic>
                    <p:nvPicPr>
                      <p:cNvPr id="15366" name="Object 6"/>
                      <p:cNvPicPr>
                        <a:picLocks noChangeAspect="1" noChangeArrowheads="1"/>
                      </p:cNvPicPr>
                      <p:nvPr/>
                    </p:nvPicPr>
                    <p:blipFill>
                      <a:blip r:embed="rId6">
                        <a:lum bright="66000"/>
                        <a:extLst>
                          <a:ext uri="{28A0092B-C50C-407E-A947-70E740481C1C}">
                            <a14:useLocalDpi xmlns:a14="http://schemas.microsoft.com/office/drawing/2010/main" val="0"/>
                          </a:ext>
                        </a:extLst>
                      </a:blip>
                      <a:srcRect/>
                      <a:stretch>
                        <a:fillRect/>
                      </a:stretch>
                    </p:blipFill>
                    <p:spPr bwMode="auto">
                      <a:xfrm>
                        <a:off x="2566989" y="3357563"/>
                        <a:ext cx="7189787" cy="1187450"/>
                      </a:xfrm>
                      <a:prstGeom prst="rect">
                        <a:avLst/>
                      </a:prstGeom>
                      <a:solidFill>
                        <a:srgbClr val="00B0F0"/>
                      </a:solidFill>
                      <a:ln>
                        <a:noFill/>
                      </a:ln>
                      <a:effectLst/>
                    </p:spPr>
                  </p:pic>
                </p:oleObj>
              </mc:Fallback>
            </mc:AlternateContent>
          </a:graphicData>
        </a:graphic>
      </p:graphicFrame>
      <p:sp>
        <p:nvSpPr>
          <p:cNvPr id="15367" name="Rectangle 7"/>
          <p:cNvSpPr>
            <a:spLocks noChangeArrowheads="1"/>
          </p:cNvSpPr>
          <p:nvPr/>
        </p:nvSpPr>
        <p:spPr bwMode="auto">
          <a:xfrm>
            <a:off x="1992313" y="2852739"/>
            <a:ext cx="2951162" cy="364243"/>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47625" cmpd="thickThin">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lIns="90000" tIns="43200" rIns="90000" bIns="43200">
            <a:spAutoFit/>
          </a:bodyPr>
          <a:lstStyle/>
          <a:p>
            <a:pPr>
              <a:lnSpc>
                <a:spcPct val="90000"/>
              </a:lnSpc>
              <a:spcBef>
                <a:spcPct val="20000"/>
              </a:spcBef>
            </a:pPr>
            <a:r>
              <a:rPr lang="en-GB" altLang="en-US" sz="2000" b="1"/>
              <a:t>Inner product </a:t>
            </a:r>
            <a:r>
              <a:rPr lang="en-GB" altLang="en-US" sz="2000"/>
              <a:t>= scalar</a:t>
            </a:r>
          </a:p>
        </p:txBody>
      </p:sp>
      <p:sp>
        <p:nvSpPr>
          <p:cNvPr id="15370" name="Rectangle 10"/>
          <p:cNvSpPr>
            <a:spLocks noChangeArrowheads="1"/>
          </p:cNvSpPr>
          <p:nvPr/>
        </p:nvSpPr>
        <p:spPr bwMode="auto">
          <a:xfrm>
            <a:off x="2076451" y="1917701"/>
            <a:ext cx="1389011" cy="336543"/>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47625" cmpd="thickThin">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lIns="90000" tIns="43200" rIns="90000" bIns="43200">
            <a:spAutoFit/>
          </a:bodyPr>
          <a:lstStyle/>
          <a:p>
            <a:pPr>
              <a:lnSpc>
                <a:spcPct val="90000"/>
              </a:lnSpc>
              <a:spcBef>
                <a:spcPct val="20000"/>
              </a:spcBef>
            </a:pPr>
            <a:r>
              <a:rPr lang="en-GB" altLang="en-US" b="1"/>
              <a:t>Two vectors:</a:t>
            </a:r>
            <a:endParaRPr lang="en-GB" altLang="en-US"/>
          </a:p>
        </p:txBody>
      </p:sp>
      <p:graphicFrame>
        <p:nvGraphicFramePr>
          <p:cNvPr id="15371" name="Object 11"/>
          <p:cNvGraphicFramePr>
            <a:graphicFrameLocks noChangeAspect="1"/>
          </p:cNvGraphicFramePr>
          <p:nvPr/>
        </p:nvGraphicFramePr>
        <p:xfrm>
          <a:off x="4019550" y="1540329"/>
          <a:ext cx="941388" cy="1150938"/>
        </p:xfrm>
        <a:graphic>
          <a:graphicData uri="http://schemas.openxmlformats.org/presentationml/2006/ole">
            <mc:AlternateContent xmlns:mc="http://schemas.openxmlformats.org/markup-compatibility/2006">
              <mc:Choice xmlns:v="urn:schemas-microsoft-com:vml" Requires="v">
                <p:oleObj name="Ligning" r:id="rId7" imgW="545760" imgH="711000" progId="Equation.3">
                  <p:embed/>
                </p:oleObj>
              </mc:Choice>
              <mc:Fallback>
                <p:oleObj name="Ligning" r:id="rId7" imgW="545760" imgH="711000" progId="Equation.3">
                  <p:embed/>
                  <p:pic>
                    <p:nvPicPr>
                      <p:cNvPr id="15371" name="Object 11"/>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019550" y="1540329"/>
                        <a:ext cx="941388" cy="1150938"/>
                      </a:xfrm>
                      <a:prstGeom prst="rect">
                        <a:avLst/>
                      </a:prstGeom>
                      <a:solidFill>
                        <a:srgbClr val="00B0F0"/>
                      </a:solidFill>
                      <a:ln>
                        <a:noFill/>
                      </a:ln>
                      <a:effectLst/>
                    </p:spPr>
                  </p:pic>
                </p:oleObj>
              </mc:Fallback>
            </mc:AlternateContent>
          </a:graphicData>
        </a:graphic>
      </p:graphicFrame>
      <p:graphicFrame>
        <p:nvGraphicFramePr>
          <p:cNvPr id="15372" name="Object 12"/>
          <p:cNvGraphicFramePr>
            <a:graphicFrameLocks noGrp="1" noChangeAspect="1"/>
          </p:cNvGraphicFramePr>
          <p:nvPr>
            <p:ph type="title"/>
          </p:nvPr>
        </p:nvGraphicFramePr>
        <p:xfrm>
          <a:off x="5172076" y="1485900"/>
          <a:ext cx="923925" cy="1150938"/>
        </p:xfrm>
        <a:graphic>
          <a:graphicData uri="http://schemas.openxmlformats.org/presentationml/2006/ole">
            <mc:AlternateContent xmlns:mc="http://schemas.openxmlformats.org/markup-compatibility/2006">
              <mc:Choice xmlns:v="urn:schemas-microsoft-com:vml" Requires="v">
                <p:oleObj name="Ligning" r:id="rId9" imgW="571320" imgH="711000" progId="Equation.3">
                  <p:embed/>
                </p:oleObj>
              </mc:Choice>
              <mc:Fallback>
                <p:oleObj name="Ligning" r:id="rId9" imgW="571320" imgH="711000" progId="Equation.3">
                  <p:embed/>
                  <p:pic>
                    <p:nvPicPr>
                      <p:cNvPr id="15372" name="Object 12"/>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5172076" y="1485900"/>
                        <a:ext cx="923925" cy="1150938"/>
                      </a:xfrm>
                      <a:prstGeom prst="rect">
                        <a:avLst/>
                      </a:prstGeom>
                      <a:solidFill>
                        <a:srgbClr val="00B0F0"/>
                      </a:solidFill>
                      <a:ln>
                        <a:noFill/>
                      </a:ln>
                      <a:effectLst/>
                    </p:spPr>
                  </p:pic>
                </p:oleObj>
              </mc:Fallback>
            </mc:AlternateContent>
          </a:graphicData>
        </a:graphic>
      </p:graphicFrame>
      <p:sp>
        <p:nvSpPr>
          <p:cNvPr id="15373" name="Rectangle 13"/>
          <p:cNvSpPr>
            <a:spLocks noChangeArrowheads="1"/>
          </p:cNvSpPr>
          <p:nvPr/>
        </p:nvSpPr>
        <p:spPr bwMode="auto">
          <a:xfrm>
            <a:off x="1981200" y="1889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r>
              <a:rPr lang="en-GB" altLang="en-US" dirty="0">
                <a:solidFill>
                  <a:schemeClr val="tx1"/>
                </a:solidFill>
              </a:rPr>
              <a:t>Example</a:t>
            </a:r>
          </a:p>
        </p:txBody>
      </p:sp>
      <p:sp>
        <p:nvSpPr>
          <p:cNvPr id="15374" name="Rectangle 14"/>
          <p:cNvSpPr>
            <a:spLocks noChangeArrowheads="1"/>
          </p:cNvSpPr>
          <p:nvPr/>
        </p:nvSpPr>
        <p:spPr bwMode="auto">
          <a:xfrm>
            <a:off x="6167439" y="2849564"/>
            <a:ext cx="2528041" cy="364243"/>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47625" cmpd="thickThin">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lIns="90000" tIns="43200" rIns="90000" bIns="43200">
            <a:spAutoFit/>
          </a:bodyPr>
          <a:lstStyle/>
          <a:p>
            <a:pPr eaLnBrk="0" hangingPunct="0"/>
            <a:r>
              <a:rPr lang="en-GB" altLang="en-US" i="1"/>
              <a:t>Note: (1xn)(nx1) </a:t>
            </a:r>
            <a:r>
              <a:rPr lang="en-GB" altLang="en-US">
                <a:sym typeface="Symbol" panose="05050102010706020507" pitchFamily="18" charset="2"/>
              </a:rPr>
              <a:t></a:t>
            </a:r>
            <a:r>
              <a:rPr lang="en-GB" altLang="en-US" i="1"/>
              <a:t> (1X1)</a:t>
            </a:r>
            <a:endParaRPr lang="da-DK" altLang="en-US" i="1"/>
          </a:p>
        </p:txBody>
      </p:sp>
      <p:sp>
        <p:nvSpPr>
          <p:cNvPr id="15375" name="Rectangle 15"/>
          <p:cNvSpPr>
            <a:spLocks noChangeArrowheads="1"/>
          </p:cNvSpPr>
          <p:nvPr/>
        </p:nvSpPr>
        <p:spPr bwMode="auto">
          <a:xfrm>
            <a:off x="6311901" y="4865689"/>
            <a:ext cx="2531247" cy="364243"/>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47625" cmpd="thickThin">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lIns="90000" tIns="43200" rIns="90000" bIns="43200">
            <a:spAutoFit/>
          </a:bodyPr>
          <a:lstStyle/>
          <a:p>
            <a:pPr eaLnBrk="0" hangingPunct="0"/>
            <a:r>
              <a:rPr lang="en-GB" altLang="en-US" i="1"/>
              <a:t>Note: (nx1)(1xn) </a:t>
            </a:r>
            <a:r>
              <a:rPr lang="en-GB" altLang="en-US">
                <a:sym typeface="Symbol" panose="05050102010706020507" pitchFamily="18" charset="2"/>
              </a:rPr>
              <a:t></a:t>
            </a:r>
            <a:r>
              <a:rPr lang="en-GB" altLang="en-US" i="1"/>
              <a:t> (nXn)</a:t>
            </a:r>
            <a:endParaRPr lang="da-DK" altLang="en-US" i="1"/>
          </a:p>
        </p:txBody>
      </p:sp>
    </p:spTree>
    <p:extLst>
      <p:ext uri="{BB962C8B-B14F-4D97-AF65-F5344CB8AC3E}">
        <p14:creationId xmlns:p14="http://schemas.microsoft.com/office/powerpoint/2010/main" val="32565815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981201" y="404814"/>
            <a:ext cx="8507413" cy="706437"/>
          </a:xfrm>
        </p:spPr>
        <p:txBody>
          <a:bodyPr/>
          <a:lstStyle/>
          <a:p>
            <a:r>
              <a:rPr lang="en-GB" altLang="en-US" dirty="0"/>
              <a:t>Visualising multiplying</a:t>
            </a:r>
          </a:p>
        </p:txBody>
      </p:sp>
      <p:graphicFrame>
        <p:nvGraphicFramePr>
          <p:cNvPr id="67587" name="Group 3"/>
          <p:cNvGraphicFramePr>
            <a:graphicFrameLocks noGrp="1"/>
          </p:cNvGraphicFramePr>
          <p:nvPr>
            <p:ph sz="half" idx="1"/>
          </p:nvPr>
        </p:nvGraphicFramePr>
        <p:xfrm>
          <a:off x="2495550" y="3644901"/>
          <a:ext cx="6002656" cy="2532699"/>
        </p:xfrm>
        <a:graphic>
          <a:graphicData uri="http://schemas.openxmlformats.org/drawingml/2006/table">
            <a:tbl>
              <a:tblPr/>
              <a:tblGrid>
                <a:gridCol w="360363">
                  <a:extLst>
                    <a:ext uri="{9D8B030D-6E8A-4147-A177-3AD203B41FA5}">
                      <a16:colId xmlns:a16="http://schemas.microsoft.com/office/drawing/2014/main" val="1700771074"/>
                    </a:ext>
                  </a:extLst>
                </a:gridCol>
                <a:gridCol w="360362">
                  <a:extLst>
                    <a:ext uri="{9D8B030D-6E8A-4147-A177-3AD203B41FA5}">
                      <a16:colId xmlns:a16="http://schemas.microsoft.com/office/drawing/2014/main" val="3468467965"/>
                    </a:ext>
                  </a:extLst>
                </a:gridCol>
                <a:gridCol w="360363">
                  <a:extLst>
                    <a:ext uri="{9D8B030D-6E8A-4147-A177-3AD203B41FA5}">
                      <a16:colId xmlns:a16="http://schemas.microsoft.com/office/drawing/2014/main" val="625006221"/>
                    </a:ext>
                  </a:extLst>
                </a:gridCol>
                <a:gridCol w="208280">
                  <a:extLst>
                    <a:ext uri="{9D8B030D-6E8A-4147-A177-3AD203B41FA5}">
                      <a16:colId xmlns:a16="http://schemas.microsoft.com/office/drawing/2014/main" val="264481587"/>
                    </a:ext>
                  </a:extLst>
                </a:gridCol>
                <a:gridCol w="536575">
                  <a:extLst>
                    <a:ext uri="{9D8B030D-6E8A-4147-A177-3AD203B41FA5}">
                      <a16:colId xmlns:a16="http://schemas.microsoft.com/office/drawing/2014/main" val="2813634038"/>
                    </a:ext>
                  </a:extLst>
                </a:gridCol>
                <a:gridCol w="215900">
                  <a:extLst>
                    <a:ext uri="{9D8B030D-6E8A-4147-A177-3AD203B41FA5}">
                      <a16:colId xmlns:a16="http://schemas.microsoft.com/office/drawing/2014/main" val="1025199171"/>
                    </a:ext>
                  </a:extLst>
                </a:gridCol>
                <a:gridCol w="576263">
                  <a:extLst>
                    <a:ext uri="{9D8B030D-6E8A-4147-A177-3AD203B41FA5}">
                      <a16:colId xmlns:a16="http://schemas.microsoft.com/office/drawing/2014/main" val="1550945530"/>
                    </a:ext>
                  </a:extLst>
                </a:gridCol>
                <a:gridCol w="215900">
                  <a:extLst>
                    <a:ext uri="{9D8B030D-6E8A-4147-A177-3AD203B41FA5}">
                      <a16:colId xmlns:a16="http://schemas.microsoft.com/office/drawing/2014/main" val="658471986"/>
                    </a:ext>
                  </a:extLst>
                </a:gridCol>
                <a:gridCol w="576262">
                  <a:extLst>
                    <a:ext uri="{9D8B030D-6E8A-4147-A177-3AD203B41FA5}">
                      <a16:colId xmlns:a16="http://schemas.microsoft.com/office/drawing/2014/main" val="1701259549"/>
                    </a:ext>
                  </a:extLst>
                </a:gridCol>
                <a:gridCol w="431800">
                  <a:extLst>
                    <a:ext uri="{9D8B030D-6E8A-4147-A177-3AD203B41FA5}">
                      <a16:colId xmlns:a16="http://schemas.microsoft.com/office/drawing/2014/main" val="2445340551"/>
                    </a:ext>
                  </a:extLst>
                </a:gridCol>
                <a:gridCol w="539750">
                  <a:extLst>
                    <a:ext uri="{9D8B030D-6E8A-4147-A177-3AD203B41FA5}">
                      <a16:colId xmlns:a16="http://schemas.microsoft.com/office/drawing/2014/main" val="133822250"/>
                    </a:ext>
                  </a:extLst>
                </a:gridCol>
                <a:gridCol w="252413">
                  <a:extLst>
                    <a:ext uri="{9D8B030D-6E8A-4147-A177-3AD203B41FA5}">
                      <a16:colId xmlns:a16="http://schemas.microsoft.com/office/drawing/2014/main" val="1802385379"/>
                    </a:ext>
                  </a:extLst>
                </a:gridCol>
                <a:gridCol w="539750">
                  <a:extLst>
                    <a:ext uri="{9D8B030D-6E8A-4147-A177-3AD203B41FA5}">
                      <a16:colId xmlns:a16="http://schemas.microsoft.com/office/drawing/2014/main" val="2362818326"/>
                    </a:ext>
                  </a:extLst>
                </a:gridCol>
                <a:gridCol w="252412">
                  <a:extLst>
                    <a:ext uri="{9D8B030D-6E8A-4147-A177-3AD203B41FA5}">
                      <a16:colId xmlns:a16="http://schemas.microsoft.com/office/drawing/2014/main" val="1053679026"/>
                    </a:ext>
                  </a:extLst>
                </a:gridCol>
                <a:gridCol w="576263">
                  <a:extLst>
                    <a:ext uri="{9D8B030D-6E8A-4147-A177-3AD203B41FA5}">
                      <a16:colId xmlns:a16="http://schemas.microsoft.com/office/drawing/2014/main" val="1445947553"/>
                    </a:ext>
                  </a:extLst>
                </a:gridCol>
              </a:tblGrid>
              <a:tr h="23495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cap="flat">
                      <a:noFill/>
                    </a:lnL>
                    <a:lnR>
                      <a:noFill/>
                    </a:lnR>
                    <a:lnT cap="flat">
                      <a:noFill/>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808080"/>
                    </a:solidFill>
                  </a:tcPr>
                </a:tc>
                <a:extLst>
                  <a:ext uri="{0D108BD9-81ED-4DB2-BD59-A6C34878D82A}">
                    <a16:rowId xmlns:a16="http://schemas.microsoft.com/office/drawing/2014/main" val="2421459763"/>
                  </a:ext>
                </a:extLst>
              </a:tr>
              <a:tr h="23495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cap="flat">
                      <a:noFill/>
                    </a:lnL>
                    <a:lnR>
                      <a:noFill/>
                    </a:lnR>
                    <a:lnT>
                      <a:noFill/>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21</a:t>
                      </a: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969696"/>
                    </a:solidFill>
                  </a:tcPr>
                </a:tc>
                <a:extLst>
                  <a:ext uri="{0D108BD9-81ED-4DB2-BD59-A6C34878D82A}">
                    <a16:rowId xmlns:a16="http://schemas.microsoft.com/office/drawing/2014/main" val="1760813603"/>
                  </a:ext>
                </a:extLst>
              </a:tr>
              <a:tr h="23495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cap="flat">
                      <a:noFill/>
                    </a:lnL>
                    <a:lnR>
                      <a:noFill/>
                    </a:lnR>
                    <a:lnT>
                      <a:noFill/>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31</a:t>
                      </a:r>
                    </a:p>
                  </a:txBody>
                  <a:tcPr anchor="ctr" horzOverflow="overflow">
                    <a:lnL>
                      <a:noFill/>
                    </a:lnL>
                    <a:lnR>
                      <a:noFill/>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3373978696"/>
                  </a:ext>
                </a:extLst>
              </a:tr>
              <a:tr h="23495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endParaRPr>
                    </a:p>
                  </a:txBody>
                  <a:tcPr anchor="ctr"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6061638"/>
                  </a:ext>
                </a:extLst>
              </a:tr>
              <a:tr h="3889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13</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11</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12</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13</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rowSpan="4">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11</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12</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13</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solidFill>
                      <a:srgbClr val="C0C0C0"/>
                    </a:solidFill>
                  </a:tcPr>
                </a:tc>
                <a:extLst>
                  <a:ext uri="{0D108BD9-81ED-4DB2-BD59-A6C34878D82A}">
                    <a16:rowId xmlns:a16="http://schemas.microsoft.com/office/drawing/2014/main" val="3106622399"/>
                  </a:ext>
                </a:extLst>
              </a:tr>
              <a:tr h="3889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23</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21</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22</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23</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vMerge="1">
                  <a:txBody>
                    <a:bodyPr/>
                    <a:lstStyle/>
                    <a:p>
                      <a:endParaRPr lang="en-US"/>
                    </a:p>
                  </a:txBody>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21</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22</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23</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0C0C0"/>
                    </a:solidFill>
                  </a:tcPr>
                </a:tc>
                <a:extLst>
                  <a:ext uri="{0D108BD9-81ED-4DB2-BD59-A6C34878D82A}">
                    <a16:rowId xmlns:a16="http://schemas.microsoft.com/office/drawing/2014/main" val="1920802447"/>
                  </a:ext>
                </a:extLst>
              </a:tr>
              <a:tr h="39211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33</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31</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32</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33</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C0C0C0"/>
                    </a:solidFill>
                  </a:tcPr>
                </a:tc>
                <a:tc vMerge="1">
                  <a:txBody>
                    <a:bodyPr/>
                    <a:lstStyle/>
                    <a:p>
                      <a:endParaRPr lang="en-US"/>
                    </a:p>
                  </a:txBody>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31</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32</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22</a:t>
                      </a:r>
                    </a:p>
                  </a:txBody>
                  <a:tcPr anchor="ctr" horzOverflow="overflow">
                    <a:lnL>
                      <a:noFill/>
                    </a:lnL>
                    <a:lnR>
                      <a:noFill/>
                    </a:lnR>
                    <a:lnT>
                      <a:noFill/>
                    </a:lnT>
                    <a:lnB>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33</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0C0C0"/>
                    </a:solidFill>
                  </a:tcPr>
                </a:tc>
                <a:extLst>
                  <a:ext uri="{0D108BD9-81ED-4DB2-BD59-A6C34878D82A}">
                    <a16:rowId xmlns:a16="http://schemas.microsoft.com/office/drawing/2014/main" val="3229600988"/>
                  </a:ext>
                </a:extLst>
              </a:tr>
              <a:tr h="38735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41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42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43</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41</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42</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43</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31</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solidFill>
                      <a:srgbClr val="C0C0C0"/>
                    </a:solidFill>
                  </a:tcPr>
                </a:tc>
                <a:tc vMerge="1">
                  <a:txBody>
                    <a:bodyPr/>
                    <a:lstStyle/>
                    <a:p>
                      <a:endParaRPr lang="en-US"/>
                    </a:p>
                  </a:txBody>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41</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12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solidFill>
                      <a:srgbClr val="777777"/>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42</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22</a:t>
                      </a:r>
                    </a:p>
                  </a:txBody>
                  <a:tcPr anchor="ctr" horzOverflow="overflow">
                    <a:lnL>
                      <a:noFill/>
                    </a:lnL>
                    <a:lnR>
                      <a:noFill/>
                    </a:lnR>
                    <a:lnT>
                      <a:noFill/>
                    </a:lnT>
                    <a:lnB cap="flat">
                      <a:noFill/>
                    </a:lnB>
                    <a:lnTlToBr>
                      <a:noFill/>
                    </a:lnTlToBr>
                    <a:lnBlToTr>
                      <a:noFill/>
                    </a:lnBlToTr>
                    <a:solidFill>
                      <a:srgbClr val="969696"/>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43</a:t>
                      </a:r>
                      <a:r>
                        <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000" b="0" i="0" u="none" strike="noStrike" cap="none" normalizeH="0" baseline="-25000">
                          <a:ln>
                            <a:noFill/>
                          </a:ln>
                          <a:solidFill>
                            <a:schemeClr val="tx1"/>
                          </a:solidFill>
                          <a:effectLst/>
                          <a:latin typeface="Arial" panose="020B0604020202020204" pitchFamily="34" charset="0"/>
                          <a:cs typeface="Arial" panose="020B0604020202020204" pitchFamily="34" charset="0"/>
                        </a:rPr>
                        <a:t>32</a:t>
                      </a:r>
                      <a:endParaRPr kumimoji="0" lang="en-GB" altLang="en-US" sz="1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3968638185"/>
                  </a:ext>
                </a:extLst>
              </a:tr>
            </a:tbl>
          </a:graphicData>
        </a:graphic>
      </p:graphicFrame>
      <p:graphicFrame>
        <p:nvGraphicFramePr>
          <p:cNvPr id="67752" name="Group 168"/>
          <p:cNvGraphicFramePr>
            <a:graphicFrameLocks noGrp="1"/>
          </p:cNvGraphicFramePr>
          <p:nvPr>
            <p:ph sz="half" idx="2"/>
          </p:nvPr>
        </p:nvGraphicFramePr>
        <p:xfrm>
          <a:off x="2640014" y="1339850"/>
          <a:ext cx="3671887" cy="1584326"/>
        </p:xfrm>
        <a:graphic>
          <a:graphicData uri="http://schemas.openxmlformats.org/drawingml/2006/table">
            <a:tbl>
              <a:tblPr/>
              <a:tblGrid>
                <a:gridCol w="407987">
                  <a:extLst>
                    <a:ext uri="{9D8B030D-6E8A-4147-A177-3AD203B41FA5}">
                      <a16:colId xmlns:a16="http://schemas.microsoft.com/office/drawing/2014/main" val="1401945260"/>
                    </a:ext>
                  </a:extLst>
                </a:gridCol>
                <a:gridCol w="407988">
                  <a:extLst>
                    <a:ext uri="{9D8B030D-6E8A-4147-A177-3AD203B41FA5}">
                      <a16:colId xmlns:a16="http://schemas.microsoft.com/office/drawing/2014/main" val="4094894034"/>
                    </a:ext>
                  </a:extLst>
                </a:gridCol>
                <a:gridCol w="407987">
                  <a:extLst>
                    <a:ext uri="{9D8B030D-6E8A-4147-A177-3AD203B41FA5}">
                      <a16:colId xmlns:a16="http://schemas.microsoft.com/office/drawing/2014/main" val="447353354"/>
                    </a:ext>
                  </a:extLst>
                </a:gridCol>
                <a:gridCol w="407988">
                  <a:extLst>
                    <a:ext uri="{9D8B030D-6E8A-4147-A177-3AD203B41FA5}">
                      <a16:colId xmlns:a16="http://schemas.microsoft.com/office/drawing/2014/main" val="246077620"/>
                    </a:ext>
                  </a:extLst>
                </a:gridCol>
                <a:gridCol w="407987">
                  <a:extLst>
                    <a:ext uri="{9D8B030D-6E8A-4147-A177-3AD203B41FA5}">
                      <a16:colId xmlns:a16="http://schemas.microsoft.com/office/drawing/2014/main" val="2032941808"/>
                    </a:ext>
                  </a:extLst>
                </a:gridCol>
                <a:gridCol w="407988">
                  <a:extLst>
                    <a:ext uri="{9D8B030D-6E8A-4147-A177-3AD203B41FA5}">
                      <a16:colId xmlns:a16="http://schemas.microsoft.com/office/drawing/2014/main" val="2649807632"/>
                    </a:ext>
                  </a:extLst>
                </a:gridCol>
                <a:gridCol w="407987">
                  <a:extLst>
                    <a:ext uri="{9D8B030D-6E8A-4147-A177-3AD203B41FA5}">
                      <a16:colId xmlns:a16="http://schemas.microsoft.com/office/drawing/2014/main" val="521309323"/>
                    </a:ext>
                  </a:extLst>
                </a:gridCol>
                <a:gridCol w="407988">
                  <a:extLst>
                    <a:ext uri="{9D8B030D-6E8A-4147-A177-3AD203B41FA5}">
                      <a16:colId xmlns:a16="http://schemas.microsoft.com/office/drawing/2014/main" val="1831524263"/>
                    </a:ext>
                  </a:extLst>
                </a:gridCol>
                <a:gridCol w="407987">
                  <a:extLst>
                    <a:ext uri="{9D8B030D-6E8A-4147-A177-3AD203B41FA5}">
                      <a16:colId xmlns:a16="http://schemas.microsoft.com/office/drawing/2014/main" val="709357790"/>
                    </a:ext>
                  </a:extLst>
                </a:gridCol>
              </a:tblGrid>
              <a:tr h="3937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11</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cap="flat">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12</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13</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11</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12</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cap="flat">
                      <a:noFill/>
                    </a:lnR>
                    <a:lnT cap="flat">
                      <a:noFill/>
                    </a:lnT>
                    <a:lnB>
                      <a:noFill/>
                    </a:lnB>
                    <a:lnTlToBr>
                      <a:noFill/>
                    </a:lnTlToBr>
                    <a:lnBlToTr>
                      <a:noFill/>
                    </a:lnBlToTr>
                    <a:solidFill>
                      <a:schemeClr val="bg1"/>
                    </a:solidFill>
                  </a:tcPr>
                </a:tc>
                <a:extLst>
                  <a:ext uri="{0D108BD9-81ED-4DB2-BD59-A6C34878D82A}">
                    <a16:rowId xmlns:a16="http://schemas.microsoft.com/office/drawing/2014/main" val="2664724034"/>
                  </a:ext>
                </a:extLst>
              </a:tr>
              <a:tr h="3651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21</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cap="flat">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22</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23</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X</a:t>
                      </a: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21</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22</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1498459971"/>
                  </a:ext>
                </a:extLst>
              </a:tr>
              <a:tr h="4619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31</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cap="flat">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32</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33</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31</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b</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32</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2530511558"/>
                  </a:ext>
                </a:extLst>
              </a:tr>
              <a:tr h="3635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41</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cap="flat">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42</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a:t>
                      </a:r>
                      <a:r>
                        <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rPr>
                        <a:t>43</a:t>
                      </a:r>
                      <a:endPar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cap="flat">
                      <a:noFill/>
                    </a:lnR>
                    <a:lnT>
                      <a:noFill/>
                    </a:lnT>
                    <a:lnB cap="flat">
                      <a:noFill/>
                    </a:lnB>
                    <a:lnTlToBr>
                      <a:noFill/>
                    </a:lnTlToBr>
                    <a:lnBlToTr>
                      <a:noFill/>
                    </a:lnBlToTr>
                    <a:solidFill>
                      <a:schemeClr val="bg1"/>
                    </a:solidFill>
                  </a:tcPr>
                </a:tc>
                <a:extLst>
                  <a:ext uri="{0D108BD9-81ED-4DB2-BD59-A6C34878D82A}">
                    <a16:rowId xmlns:a16="http://schemas.microsoft.com/office/drawing/2014/main" val="532367411"/>
                  </a:ext>
                </a:extLst>
              </a:tr>
            </a:tbl>
          </a:graphicData>
        </a:graphic>
      </p:graphicFrame>
      <p:grpSp>
        <p:nvGrpSpPr>
          <p:cNvPr id="67854" name="Group 270"/>
          <p:cNvGrpSpPr>
            <a:grpSpLocks/>
          </p:cNvGrpSpPr>
          <p:nvPr/>
        </p:nvGrpSpPr>
        <p:grpSpPr bwMode="auto">
          <a:xfrm>
            <a:off x="2493964" y="1196975"/>
            <a:ext cx="3817937" cy="1727200"/>
            <a:chOff x="611" y="391"/>
            <a:chExt cx="2405" cy="1088"/>
          </a:xfrm>
        </p:grpSpPr>
        <p:grpSp>
          <p:nvGrpSpPr>
            <p:cNvPr id="67814" name="Group 230"/>
            <p:cNvGrpSpPr>
              <a:grpSpLocks/>
            </p:cNvGrpSpPr>
            <p:nvPr/>
          </p:nvGrpSpPr>
          <p:grpSpPr bwMode="auto">
            <a:xfrm>
              <a:off x="611" y="391"/>
              <a:ext cx="1815" cy="1088"/>
              <a:chOff x="249" y="709"/>
              <a:chExt cx="1815" cy="1088"/>
            </a:xfrm>
          </p:grpSpPr>
          <p:sp>
            <p:nvSpPr>
              <p:cNvPr id="67815" name="Line 231"/>
              <p:cNvSpPr>
                <a:spLocks noChangeShapeType="1"/>
              </p:cNvSpPr>
              <p:nvPr/>
            </p:nvSpPr>
            <p:spPr bwMode="auto">
              <a:xfrm>
                <a:off x="340" y="709"/>
                <a:ext cx="771"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16" name="Line 232"/>
              <p:cNvSpPr>
                <a:spLocks noChangeShapeType="1"/>
              </p:cNvSpPr>
              <p:nvPr/>
            </p:nvSpPr>
            <p:spPr bwMode="auto">
              <a:xfrm flipV="1">
                <a:off x="1292" y="799"/>
                <a:ext cx="0" cy="771"/>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17" name="Line 233"/>
              <p:cNvSpPr>
                <a:spLocks noChangeShapeType="1"/>
              </p:cNvSpPr>
              <p:nvPr/>
            </p:nvSpPr>
            <p:spPr bwMode="auto">
              <a:xfrm flipV="1">
                <a:off x="249" y="799"/>
                <a:ext cx="0" cy="998"/>
              </a:xfrm>
              <a:prstGeom prst="line">
                <a:avLst/>
              </a:prstGeom>
              <a:noFill/>
              <a:ln w="3810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18" name="Line 234"/>
              <p:cNvSpPr>
                <a:spLocks noChangeShapeType="1"/>
              </p:cNvSpPr>
              <p:nvPr/>
            </p:nvSpPr>
            <p:spPr bwMode="auto">
              <a:xfrm flipV="1">
                <a:off x="2064" y="799"/>
                <a:ext cx="0" cy="998"/>
              </a:xfrm>
              <a:prstGeom prst="line">
                <a:avLst/>
              </a:prstGeom>
              <a:noFill/>
              <a:ln w="3810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19" name="Line 235"/>
              <p:cNvSpPr>
                <a:spLocks noChangeShapeType="1"/>
              </p:cNvSpPr>
              <p:nvPr/>
            </p:nvSpPr>
            <p:spPr bwMode="auto">
              <a:xfrm>
                <a:off x="1383" y="709"/>
                <a:ext cx="499" cy="0"/>
              </a:xfrm>
              <a:prstGeom prst="line">
                <a:avLst/>
              </a:prstGeom>
              <a:noFill/>
              <a:ln w="38100">
                <a:solidFill>
                  <a:srgbClr val="00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7820" name="Line 236"/>
            <p:cNvSpPr>
              <a:spLocks noChangeShapeType="1"/>
            </p:cNvSpPr>
            <p:nvPr/>
          </p:nvSpPr>
          <p:spPr bwMode="auto">
            <a:xfrm>
              <a:off x="2517" y="391"/>
              <a:ext cx="499" cy="0"/>
            </a:xfrm>
            <a:prstGeom prst="line">
              <a:avLst/>
            </a:prstGeom>
            <a:noFill/>
            <a:ln w="38100">
              <a:solidFill>
                <a:srgbClr val="00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7823" name="Text Box 239"/>
          <p:cNvSpPr txBox="1">
            <a:spLocks noChangeArrowheads="1"/>
          </p:cNvSpPr>
          <p:nvPr/>
        </p:nvSpPr>
        <p:spPr bwMode="auto">
          <a:xfrm>
            <a:off x="6653214" y="1144589"/>
            <a:ext cx="3259137"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dirty="0"/>
              <a:t>A matrix = ( </a:t>
            </a:r>
            <a:r>
              <a:rPr lang="en-GB" altLang="en-US" b="1" dirty="0">
                <a:solidFill>
                  <a:srgbClr val="FFFF00"/>
                </a:solidFill>
              </a:rPr>
              <a:t>m</a:t>
            </a:r>
            <a:r>
              <a:rPr lang="en-GB" altLang="en-US" b="1" dirty="0"/>
              <a:t> x</a:t>
            </a:r>
            <a:r>
              <a:rPr lang="en-GB" altLang="en-US" b="1" dirty="0">
                <a:solidFill>
                  <a:srgbClr val="FF3300"/>
                </a:solidFill>
              </a:rPr>
              <a:t> n</a:t>
            </a:r>
            <a:r>
              <a:rPr lang="en-GB" altLang="en-US" b="1" dirty="0"/>
              <a:t> )</a:t>
            </a:r>
          </a:p>
          <a:p>
            <a:r>
              <a:rPr lang="en-GB" altLang="en-US" b="1" dirty="0"/>
              <a:t>B matrix = ( </a:t>
            </a:r>
            <a:r>
              <a:rPr lang="en-GB" altLang="en-US" b="1" dirty="0">
                <a:solidFill>
                  <a:srgbClr val="FF3300"/>
                </a:solidFill>
              </a:rPr>
              <a:t>k</a:t>
            </a:r>
            <a:r>
              <a:rPr lang="en-GB" altLang="en-US" b="1" dirty="0"/>
              <a:t> x </a:t>
            </a:r>
            <a:r>
              <a:rPr lang="en-GB" altLang="en-US" b="1" dirty="0">
                <a:solidFill>
                  <a:srgbClr val="66FF33"/>
                </a:solidFill>
              </a:rPr>
              <a:t>l</a:t>
            </a:r>
            <a:r>
              <a:rPr lang="en-GB" altLang="en-US" b="1" dirty="0"/>
              <a:t> )</a:t>
            </a:r>
          </a:p>
          <a:p>
            <a:endParaRPr lang="en-GB" altLang="en-US" b="1" dirty="0"/>
          </a:p>
          <a:p>
            <a:r>
              <a:rPr lang="en-GB" altLang="en-US" b="1" dirty="0"/>
              <a:t>A x B is only viable if</a:t>
            </a:r>
            <a:r>
              <a:rPr lang="en-GB" altLang="en-US" b="1" dirty="0">
                <a:solidFill>
                  <a:srgbClr val="FF3300"/>
                </a:solidFill>
              </a:rPr>
              <a:t> </a:t>
            </a:r>
          </a:p>
          <a:p>
            <a:r>
              <a:rPr lang="en-GB" altLang="en-US" b="1" dirty="0">
                <a:solidFill>
                  <a:srgbClr val="FF3300"/>
                </a:solidFill>
              </a:rPr>
              <a:t>	k = n</a:t>
            </a:r>
          </a:p>
          <a:p>
            <a:r>
              <a:rPr lang="en-GB" altLang="en-US" dirty="0"/>
              <a:t> width of A = height of B</a:t>
            </a:r>
          </a:p>
          <a:p>
            <a:endParaRPr lang="en-GB" altLang="en-US" dirty="0">
              <a:solidFill>
                <a:srgbClr val="FF3300"/>
              </a:solidFill>
            </a:endParaRPr>
          </a:p>
          <a:p>
            <a:r>
              <a:rPr lang="en-GB" altLang="en-US" b="1" dirty="0"/>
              <a:t>Result Matrix = ( </a:t>
            </a:r>
            <a:r>
              <a:rPr lang="en-GB" altLang="en-US" b="1" dirty="0">
                <a:solidFill>
                  <a:srgbClr val="FFFF00"/>
                </a:solidFill>
              </a:rPr>
              <a:t>m</a:t>
            </a:r>
            <a:r>
              <a:rPr lang="en-GB" altLang="en-US" b="1" dirty="0"/>
              <a:t> x </a:t>
            </a:r>
            <a:r>
              <a:rPr lang="en-GB" altLang="en-US" b="1" dirty="0">
                <a:solidFill>
                  <a:srgbClr val="66FF33"/>
                </a:solidFill>
              </a:rPr>
              <a:t>l</a:t>
            </a:r>
            <a:r>
              <a:rPr lang="en-GB" altLang="en-US" b="1" dirty="0"/>
              <a:t> )</a:t>
            </a:r>
          </a:p>
        </p:txBody>
      </p:sp>
      <p:grpSp>
        <p:nvGrpSpPr>
          <p:cNvPr id="67853" name="Group 269"/>
          <p:cNvGrpSpPr>
            <a:grpSpLocks/>
          </p:cNvGrpSpPr>
          <p:nvPr/>
        </p:nvGrpSpPr>
        <p:grpSpPr bwMode="auto">
          <a:xfrm>
            <a:off x="2495550" y="3644902"/>
            <a:ext cx="5976938" cy="2520950"/>
            <a:chOff x="612" y="2296"/>
            <a:chExt cx="3765" cy="1588"/>
          </a:xfrm>
        </p:grpSpPr>
        <p:sp>
          <p:nvSpPr>
            <p:cNvPr id="67822" name="Line 238"/>
            <p:cNvSpPr>
              <a:spLocks noChangeShapeType="1"/>
            </p:cNvSpPr>
            <p:nvPr/>
          </p:nvSpPr>
          <p:spPr bwMode="auto">
            <a:xfrm flipV="1">
              <a:off x="1338" y="2886"/>
              <a:ext cx="0" cy="998"/>
            </a:xfrm>
            <a:prstGeom prst="line">
              <a:avLst/>
            </a:prstGeom>
            <a:noFill/>
            <a:ln w="3810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7852" name="Group 268"/>
            <p:cNvGrpSpPr>
              <a:grpSpLocks/>
            </p:cNvGrpSpPr>
            <p:nvPr/>
          </p:nvGrpSpPr>
          <p:grpSpPr bwMode="auto">
            <a:xfrm>
              <a:off x="612" y="2296"/>
              <a:ext cx="3765" cy="544"/>
              <a:chOff x="612" y="2296"/>
              <a:chExt cx="3765" cy="544"/>
            </a:xfrm>
          </p:grpSpPr>
          <p:sp>
            <p:nvSpPr>
              <p:cNvPr id="67813" name="Line 229"/>
              <p:cNvSpPr>
                <a:spLocks noChangeShapeType="1"/>
              </p:cNvSpPr>
              <p:nvPr/>
            </p:nvSpPr>
            <p:spPr bwMode="auto">
              <a:xfrm>
                <a:off x="612" y="2296"/>
                <a:ext cx="680" cy="454"/>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21" name="Line 237"/>
              <p:cNvSpPr>
                <a:spLocks noChangeShapeType="1"/>
              </p:cNvSpPr>
              <p:nvPr/>
            </p:nvSpPr>
            <p:spPr bwMode="auto">
              <a:xfrm>
                <a:off x="1383" y="2840"/>
                <a:ext cx="2994" cy="0"/>
              </a:xfrm>
              <a:prstGeom prst="line">
                <a:avLst/>
              </a:prstGeom>
              <a:noFill/>
              <a:ln w="38100">
                <a:solidFill>
                  <a:srgbClr val="00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67829" name="Group 245"/>
          <p:cNvGrpSpPr>
            <a:grpSpLocks/>
          </p:cNvGrpSpPr>
          <p:nvPr/>
        </p:nvGrpSpPr>
        <p:grpSpPr bwMode="auto">
          <a:xfrm>
            <a:off x="2640013" y="1341439"/>
            <a:ext cx="215900" cy="1582737"/>
            <a:chOff x="703" y="845"/>
            <a:chExt cx="136" cy="997"/>
          </a:xfrm>
        </p:grpSpPr>
        <p:sp>
          <p:nvSpPr>
            <p:cNvPr id="67825" name="Line 241"/>
            <p:cNvSpPr>
              <a:spLocks noChangeShapeType="1"/>
            </p:cNvSpPr>
            <p:nvPr/>
          </p:nvSpPr>
          <p:spPr bwMode="auto">
            <a:xfrm>
              <a:off x="703" y="845"/>
              <a:ext cx="0" cy="997"/>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27" name="Line 243"/>
            <p:cNvSpPr>
              <a:spLocks noChangeShapeType="1"/>
            </p:cNvSpPr>
            <p:nvPr/>
          </p:nvSpPr>
          <p:spPr bwMode="auto">
            <a:xfrm>
              <a:off x="703" y="845"/>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28" name="Line 244"/>
            <p:cNvSpPr>
              <a:spLocks noChangeShapeType="1"/>
            </p:cNvSpPr>
            <p:nvPr/>
          </p:nvSpPr>
          <p:spPr bwMode="auto">
            <a:xfrm>
              <a:off x="703" y="1842"/>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7830" name="Group 246"/>
          <p:cNvGrpSpPr>
            <a:grpSpLocks/>
          </p:cNvGrpSpPr>
          <p:nvPr/>
        </p:nvGrpSpPr>
        <p:grpSpPr bwMode="auto">
          <a:xfrm>
            <a:off x="5500688" y="1341439"/>
            <a:ext cx="215900" cy="1582737"/>
            <a:chOff x="703" y="845"/>
            <a:chExt cx="136" cy="997"/>
          </a:xfrm>
        </p:grpSpPr>
        <p:sp>
          <p:nvSpPr>
            <p:cNvPr id="67831" name="Line 247"/>
            <p:cNvSpPr>
              <a:spLocks noChangeShapeType="1"/>
            </p:cNvSpPr>
            <p:nvPr/>
          </p:nvSpPr>
          <p:spPr bwMode="auto">
            <a:xfrm>
              <a:off x="703" y="845"/>
              <a:ext cx="0" cy="997"/>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32" name="Line 248"/>
            <p:cNvSpPr>
              <a:spLocks noChangeShapeType="1"/>
            </p:cNvSpPr>
            <p:nvPr/>
          </p:nvSpPr>
          <p:spPr bwMode="auto">
            <a:xfrm>
              <a:off x="703" y="845"/>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33" name="Line 249"/>
            <p:cNvSpPr>
              <a:spLocks noChangeShapeType="1"/>
            </p:cNvSpPr>
            <p:nvPr/>
          </p:nvSpPr>
          <p:spPr bwMode="auto">
            <a:xfrm>
              <a:off x="703" y="1842"/>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7834" name="Group 250"/>
          <p:cNvGrpSpPr>
            <a:grpSpLocks/>
          </p:cNvGrpSpPr>
          <p:nvPr/>
        </p:nvGrpSpPr>
        <p:grpSpPr bwMode="auto">
          <a:xfrm flipH="1">
            <a:off x="3648075" y="1341439"/>
            <a:ext cx="215900" cy="1582737"/>
            <a:chOff x="703" y="845"/>
            <a:chExt cx="136" cy="997"/>
          </a:xfrm>
        </p:grpSpPr>
        <p:sp>
          <p:nvSpPr>
            <p:cNvPr id="67835" name="Line 251"/>
            <p:cNvSpPr>
              <a:spLocks noChangeShapeType="1"/>
            </p:cNvSpPr>
            <p:nvPr/>
          </p:nvSpPr>
          <p:spPr bwMode="auto">
            <a:xfrm>
              <a:off x="703" y="845"/>
              <a:ext cx="0" cy="997"/>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36" name="Line 252"/>
            <p:cNvSpPr>
              <a:spLocks noChangeShapeType="1"/>
            </p:cNvSpPr>
            <p:nvPr/>
          </p:nvSpPr>
          <p:spPr bwMode="auto">
            <a:xfrm>
              <a:off x="703" y="845"/>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37" name="Line 253"/>
            <p:cNvSpPr>
              <a:spLocks noChangeShapeType="1"/>
            </p:cNvSpPr>
            <p:nvPr/>
          </p:nvSpPr>
          <p:spPr bwMode="auto">
            <a:xfrm>
              <a:off x="703" y="1842"/>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7838" name="Group 254"/>
          <p:cNvGrpSpPr>
            <a:grpSpLocks/>
          </p:cNvGrpSpPr>
          <p:nvPr/>
        </p:nvGrpSpPr>
        <p:grpSpPr bwMode="auto">
          <a:xfrm flipH="1">
            <a:off x="6096000" y="1341439"/>
            <a:ext cx="215900" cy="1582737"/>
            <a:chOff x="703" y="845"/>
            <a:chExt cx="136" cy="997"/>
          </a:xfrm>
        </p:grpSpPr>
        <p:sp>
          <p:nvSpPr>
            <p:cNvPr id="67839" name="Line 255"/>
            <p:cNvSpPr>
              <a:spLocks noChangeShapeType="1"/>
            </p:cNvSpPr>
            <p:nvPr/>
          </p:nvSpPr>
          <p:spPr bwMode="auto">
            <a:xfrm>
              <a:off x="703" y="845"/>
              <a:ext cx="0" cy="997"/>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40" name="Line 256"/>
            <p:cNvSpPr>
              <a:spLocks noChangeShapeType="1"/>
            </p:cNvSpPr>
            <p:nvPr/>
          </p:nvSpPr>
          <p:spPr bwMode="auto">
            <a:xfrm>
              <a:off x="703" y="845"/>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41" name="Line 257"/>
            <p:cNvSpPr>
              <a:spLocks noChangeShapeType="1"/>
            </p:cNvSpPr>
            <p:nvPr/>
          </p:nvSpPr>
          <p:spPr bwMode="auto">
            <a:xfrm>
              <a:off x="703" y="1842"/>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7850" name="Group 266"/>
          <p:cNvGrpSpPr>
            <a:grpSpLocks/>
          </p:cNvGrpSpPr>
          <p:nvPr/>
        </p:nvGrpSpPr>
        <p:grpSpPr bwMode="auto">
          <a:xfrm>
            <a:off x="4872038" y="1341438"/>
            <a:ext cx="215900" cy="1223962"/>
            <a:chOff x="2109" y="845"/>
            <a:chExt cx="136" cy="771"/>
          </a:xfrm>
        </p:grpSpPr>
        <p:sp>
          <p:nvSpPr>
            <p:cNvPr id="67843" name="Line 259"/>
            <p:cNvSpPr>
              <a:spLocks noChangeShapeType="1"/>
            </p:cNvSpPr>
            <p:nvPr/>
          </p:nvSpPr>
          <p:spPr bwMode="auto">
            <a:xfrm flipH="1">
              <a:off x="2245" y="845"/>
              <a:ext cx="0" cy="771"/>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44" name="Line 260"/>
            <p:cNvSpPr>
              <a:spLocks noChangeShapeType="1"/>
            </p:cNvSpPr>
            <p:nvPr/>
          </p:nvSpPr>
          <p:spPr bwMode="auto">
            <a:xfrm flipH="1">
              <a:off x="2109" y="845"/>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45" name="Line 261"/>
            <p:cNvSpPr>
              <a:spLocks noChangeShapeType="1"/>
            </p:cNvSpPr>
            <p:nvPr/>
          </p:nvSpPr>
          <p:spPr bwMode="auto">
            <a:xfrm flipH="1">
              <a:off x="2109" y="1616"/>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7851" name="Group 267"/>
          <p:cNvGrpSpPr>
            <a:grpSpLocks/>
          </p:cNvGrpSpPr>
          <p:nvPr/>
        </p:nvGrpSpPr>
        <p:grpSpPr bwMode="auto">
          <a:xfrm>
            <a:off x="4276725" y="1341438"/>
            <a:ext cx="215900" cy="1223962"/>
            <a:chOff x="1746" y="845"/>
            <a:chExt cx="136" cy="771"/>
          </a:xfrm>
        </p:grpSpPr>
        <p:sp>
          <p:nvSpPr>
            <p:cNvPr id="67847" name="Line 263"/>
            <p:cNvSpPr>
              <a:spLocks noChangeShapeType="1"/>
            </p:cNvSpPr>
            <p:nvPr/>
          </p:nvSpPr>
          <p:spPr bwMode="auto">
            <a:xfrm>
              <a:off x="1746" y="845"/>
              <a:ext cx="0" cy="771"/>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48" name="Line 264"/>
            <p:cNvSpPr>
              <a:spLocks noChangeShapeType="1"/>
            </p:cNvSpPr>
            <p:nvPr/>
          </p:nvSpPr>
          <p:spPr bwMode="auto">
            <a:xfrm>
              <a:off x="1746" y="845"/>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49" name="Line 265"/>
            <p:cNvSpPr>
              <a:spLocks noChangeShapeType="1"/>
            </p:cNvSpPr>
            <p:nvPr/>
          </p:nvSpPr>
          <p:spPr bwMode="auto">
            <a:xfrm>
              <a:off x="1746" y="1616"/>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129008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8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8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758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8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2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973D-EAD9-20D6-845B-3688216DC32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F2D5514-F82E-C690-AD83-696684A57B2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D6DEB44F-C6C6-83CB-80E8-3258265144C7}"/>
              </a:ext>
            </a:extLst>
          </p:cNvPr>
          <p:cNvSpPr>
            <a:spLocks noGrp="1"/>
          </p:cNvSpPr>
          <p:nvPr>
            <p:ph sz="half" idx="2"/>
          </p:nvPr>
        </p:nvSpPr>
        <p:spPr/>
        <p:txBody>
          <a:bodyPr/>
          <a:lstStyle/>
          <a:p>
            <a:endParaRPr lang="en-GB"/>
          </a:p>
        </p:txBody>
      </p:sp>
      <p:pic>
        <p:nvPicPr>
          <p:cNvPr id="6" name="Picture 5">
            <a:extLst>
              <a:ext uri="{FF2B5EF4-FFF2-40B4-BE49-F238E27FC236}">
                <a16:creationId xmlns:a16="http://schemas.microsoft.com/office/drawing/2014/main" id="{424CE17C-228C-38B2-B2F9-A124AC4F88DA}"/>
              </a:ext>
            </a:extLst>
          </p:cNvPr>
          <p:cNvPicPr>
            <a:picLocks noChangeAspect="1"/>
          </p:cNvPicPr>
          <p:nvPr/>
        </p:nvPicPr>
        <p:blipFill>
          <a:blip r:embed="rId2"/>
          <a:stretch>
            <a:fillRect/>
          </a:stretch>
        </p:blipFill>
        <p:spPr>
          <a:xfrm>
            <a:off x="2166937" y="300037"/>
            <a:ext cx="7858125" cy="6257925"/>
          </a:xfrm>
          <a:prstGeom prst="rect">
            <a:avLst/>
          </a:prstGeom>
        </p:spPr>
      </p:pic>
    </p:spTree>
    <p:extLst>
      <p:ext uri="{BB962C8B-B14F-4D97-AF65-F5344CB8AC3E}">
        <p14:creationId xmlns:p14="http://schemas.microsoft.com/office/powerpoint/2010/main" val="42364645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FB3F-B73B-E325-0099-5B9814D44C7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DA06255-72AC-3D1F-02A0-BE617691EF32}"/>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9402B5A2-4F8A-C489-C1B5-20A83FA4F79E}"/>
              </a:ext>
            </a:extLst>
          </p:cNvPr>
          <p:cNvSpPr>
            <a:spLocks noGrp="1"/>
          </p:cNvSpPr>
          <p:nvPr>
            <p:ph sz="half" idx="2"/>
          </p:nvPr>
        </p:nvSpPr>
        <p:spPr/>
        <p:txBody>
          <a:bodyPr/>
          <a:lstStyle/>
          <a:p>
            <a:endParaRPr lang="en-GB"/>
          </a:p>
        </p:txBody>
      </p:sp>
      <p:pic>
        <p:nvPicPr>
          <p:cNvPr id="6" name="Picture 5">
            <a:extLst>
              <a:ext uri="{FF2B5EF4-FFF2-40B4-BE49-F238E27FC236}">
                <a16:creationId xmlns:a16="http://schemas.microsoft.com/office/drawing/2014/main" id="{0560317B-CF95-2D6B-53A0-610BE8415518}"/>
              </a:ext>
            </a:extLst>
          </p:cNvPr>
          <p:cNvPicPr>
            <a:picLocks noChangeAspect="1"/>
          </p:cNvPicPr>
          <p:nvPr/>
        </p:nvPicPr>
        <p:blipFill>
          <a:blip r:embed="rId2"/>
          <a:stretch>
            <a:fillRect/>
          </a:stretch>
        </p:blipFill>
        <p:spPr>
          <a:xfrm>
            <a:off x="1594555" y="0"/>
            <a:ext cx="9002889" cy="6858000"/>
          </a:xfrm>
          <a:prstGeom prst="rect">
            <a:avLst/>
          </a:prstGeom>
        </p:spPr>
      </p:pic>
    </p:spTree>
    <p:extLst>
      <p:ext uri="{BB962C8B-B14F-4D97-AF65-F5344CB8AC3E}">
        <p14:creationId xmlns:p14="http://schemas.microsoft.com/office/powerpoint/2010/main" val="24924188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365125"/>
            <a:ext cx="10515600" cy="905781"/>
          </a:xfrm>
        </p:spPr>
        <p:txBody>
          <a:bodyPr/>
          <a:lstStyle/>
          <a:p>
            <a:pPr eaLnBrk="1" hangingPunct="1"/>
            <a:r>
              <a:rPr lang="en-US" altLang="en-US" dirty="0"/>
              <a:t>Identity matrix</a:t>
            </a:r>
          </a:p>
        </p:txBody>
      </p:sp>
      <p:sp>
        <p:nvSpPr>
          <p:cNvPr id="4" name="Rectangle 3"/>
          <p:cNvSpPr txBox="1">
            <a:spLocks noChangeArrowheads="1"/>
          </p:cNvSpPr>
          <p:nvPr/>
        </p:nvSpPr>
        <p:spPr bwMode="auto">
          <a:xfrm>
            <a:off x="741362" y="1423987"/>
            <a:ext cx="10013723" cy="818470"/>
          </a:xfrm>
          <a:prstGeom prst="rect">
            <a:avLst/>
          </a:prstGeom>
          <a:noFill/>
          <a:ln w="9525">
            <a:noFill/>
            <a:miter lim="800000"/>
            <a:headEnd/>
            <a:tailEnd/>
          </a:ln>
          <a:effectLst/>
        </p:spPr>
        <p:txBody>
          <a:bodyPr/>
          <a:lstStyle/>
          <a:p>
            <a:pPr marL="342900" indent="-342900">
              <a:spcBef>
                <a:spcPct val="20000"/>
              </a:spcBef>
              <a:defRPr/>
            </a:pPr>
            <a:r>
              <a:rPr lang="da-DK" sz="2000" kern="0" dirty="0">
                <a:solidFill>
                  <a:srgbClr val="000000"/>
                </a:solidFill>
              </a:rPr>
              <a:t>Is </a:t>
            </a:r>
            <a:r>
              <a:rPr lang="da-DK" sz="2000" kern="0" dirty="0" err="1">
                <a:solidFill>
                  <a:srgbClr val="000000"/>
                </a:solidFill>
              </a:rPr>
              <a:t>there</a:t>
            </a:r>
            <a:r>
              <a:rPr lang="da-DK" sz="2000" kern="0" dirty="0">
                <a:solidFill>
                  <a:srgbClr val="000000"/>
                </a:solidFill>
              </a:rPr>
              <a:t> a matrix </a:t>
            </a:r>
            <a:r>
              <a:rPr lang="da-DK" sz="2000" kern="0" dirty="0" err="1">
                <a:solidFill>
                  <a:srgbClr val="000000"/>
                </a:solidFill>
              </a:rPr>
              <a:t>which</a:t>
            </a:r>
            <a:r>
              <a:rPr lang="da-DK" sz="2000" kern="0" dirty="0">
                <a:solidFill>
                  <a:srgbClr val="000000"/>
                </a:solidFill>
              </a:rPr>
              <a:t> </a:t>
            </a:r>
            <a:r>
              <a:rPr lang="da-DK" sz="2000" kern="0" dirty="0" err="1">
                <a:solidFill>
                  <a:srgbClr val="000000"/>
                </a:solidFill>
              </a:rPr>
              <a:t>plays</a:t>
            </a:r>
            <a:r>
              <a:rPr lang="da-DK" sz="2000" kern="0" dirty="0">
                <a:solidFill>
                  <a:srgbClr val="000000"/>
                </a:solidFill>
              </a:rPr>
              <a:t> a </a:t>
            </a:r>
            <a:r>
              <a:rPr lang="da-DK" sz="2000" kern="0" dirty="0" err="1">
                <a:solidFill>
                  <a:srgbClr val="000000"/>
                </a:solidFill>
              </a:rPr>
              <a:t>similar</a:t>
            </a:r>
            <a:r>
              <a:rPr lang="da-DK" sz="2000" kern="0" dirty="0">
                <a:solidFill>
                  <a:srgbClr val="000000"/>
                </a:solidFill>
              </a:rPr>
              <a:t> </a:t>
            </a:r>
            <a:r>
              <a:rPr lang="da-DK" sz="2000" kern="0" dirty="0" err="1">
                <a:solidFill>
                  <a:srgbClr val="000000"/>
                </a:solidFill>
              </a:rPr>
              <a:t>role</a:t>
            </a:r>
            <a:r>
              <a:rPr lang="da-DK" sz="2000" kern="0" dirty="0">
                <a:solidFill>
                  <a:srgbClr val="000000"/>
                </a:solidFill>
              </a:rPr>
              <a:t> as the </a:t>
            </a:r>
            <a:r>
              <a:rPr lang="da-DK" sz="2000" kern="0" dirty="0" err="1">
                <a:solidFill>
                  <a:srgbClr val="000000"/>
                </a:solidFill>
              </a:rPr>
              <a:t>number</a:t>
            </a:r>
            <a:r>
              <a:rPr lang="da-DK" sz="2000" kern="0" dirty="0">
                <a:solidFill>
                  <a:srgbClr val="000000"/>
                </a:solidFill>
              </a:rPr>
              <a:t> 1 in </a:t>
            </a:r>
            <a:r>
              <a:rPr lang="da-DK" sz="2000" kern="0" dirty="0" err="1">
                <a:solidFill>
                  <a:srgbClr val="000000"/>
                </a:solidFill>
              </a:rPr>
              <a:t>number</a:t>
            </a:r>
            <a:r>
              <a:rPr lang="da-DK" sz="2000" kern="0" dirty="0">
                <a:solidFill>
                  <a:srgbClr val="000000"/>
                </a:solidFill>
              </a:rPr>
              <a:t> </a:t>
            </a:r>
            <a:r>
              <a:rPr lang="da-DK" sz="2000" kern="0" dirty="0" err="1">
                <a:solidFill>
                  <a:srgbClr val="000000"/>
                </a:solidFill>
              </a:rPr>
              <a:t>multiplication</a:t>
            </a:r>
            <a:r>
              <a:rPr lang="da-DK" sz="2000" kern="0" dirty="0">
                <a:solidFill>
                  <a:srgbClr val="000000"/>
                </a:solidFill>
              </a:rPr>
              <a:t>? </a:t>
            </a:r>
          </a:p>
          <a:p>
            <a:pPr marL="342900" indent="-342900">
              <a:spcBef>
                <a:spcPct val="20000"/>
              </a:spcBef>
              <a:defRPr/>
            </a:pPr>
            <a:r>
              <a:rPr lang="da-DK" sz="2000" kern="0" dirty="0" err="1">
                <a:solidFill>
                  <a:srgbClr val="000000"/>
                </a:solidFill>
              </a:rPr>
              <a:t>Consider</a:t>
            </a:r>
            <a:r>
              <a:rPr lang="da-DK" sz="2000" kern="0" dirty="0">
                <a:solidFill>
                  <a:srgbClr val="000000"/>
                </a:solidFill>
              </a:rPr>
              <a:t> the </a:t>
            </a:r>
            <a:r>
              <a:rPr lang="da-DK" sz="2000" kern="0" dirty="0" err="1">
                <a:solidFill>
                  <a:srgbClr val="000000"/>
                </a:solidFill>
              </a:rPr>
              <a:t>nxn</a:t>
            </a:r>
            <a:r>
              <a:rPr lang="da-DK" sz="2000" kern="0" dirty="0">
                <a:solidFill>
                  <a:srgbClr val="000000"/>
                </a:solidFill>
              </a:rPr>
              <a:t> matrix</a:t>
            </a:r>
            <a:r>
              <a:rPr lang="da-DK" sz="2400" kern="0" dirty="0">
                <a:solidFill>
                  <a:srgbClr val="000000"/>
                </a:solidFill>
              </a:rPr>
              <a:t>:</a:t>
            </a:r>
          </a:p>
        </p:txBody>
      </p:sp>
      <p:pic>
        <p:nvPicPr>
          <p:cNvPr id="24580" name="Picture 4" descr="\begin{displaymath}I_n = \left(\begin{array}{ccccc}&#10;1&amp;0&amp;0&amp;\cdots&amp;0\\&#10;0&amp;1&amp;0&amp;\cdo...&#10;...cdot\\&#10;\cdot&amp;&amp;&amp;&amp;\cdot\\&#10;0&amp;0&amp;0&amp;\cdots&amp;1\\&#10;\end{array}\right).\end{displaym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26" y="2395538"/>
            <a:ext cx="3673475" cy="2862262"/>
          </a:xfrm>
          <a:prstGeom prst="rect">
            <a:avLst/>
          </a:prstGeom>
          <a:solidFill>
            <a:schemeClr val="bg1">
              <a:alpha val="50195"/>
            </a:schemeClr>
          </a:solidFill>
          <a:ln w="9525">
            <a:solidFill>
              <a:schemeClr val="tx1"/>
            </a:solidFill>
            <a:miter lim="800000"/>
            <a:headEnd/>
            <a:tailEnd/>
          </a:ln>
        </p:spPr>
      </p:pic>
      <p:sp>
        <p:nvSpPr>
          <p:cNvPr id="6" name="Rectangle 5"/>
          <p:cNvSpPr>
            <a:spLocks noChangeArrowheads="1"/>
          </p:cNvSpPr>
          <p:nvPr/>
        </p:nvSpPr>
        <p:spPr bwMode="auto">
          <a:xfrm>
            <a:off x="4856163" y="2460679"/>
            <a:ext cx="181822" cy="641242"/>
          </a:xfrm>
          <a:prstGeom prst="rect">
            <a:avLst/>
          </a:prstGeom>
          <a:noFill/>
          <a:ln w="47625" cmpd="thickThin">
            <a:noFill/>
            <a:miter lim="800000"/>
            <a:headEnd/>
            <a:tailEnd/>
          </a:ln>
          <a:effectLst>
            <a:outerShdw blurRad="63500" dist="71842" dir="2700000" algn="ctr" rotWithShape="0">
              <a:schemeClr val="bg2">
                <a:alpha val="74998"/>
              </a:schemeClr>
            </a:outerShdw>
          </a:effectLst>
        </p:spPr>
        <p:txBody>
          <a:bodyPr wrap="none" lIns="90000" tIns="43200" rIns="90000" bIns="43200" anchor="ct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br>
              <a:rPr lang="en-US" altLang="en-US"/>
            </a:br>
            <a:endParaRPr lang="en-US" altLang="en-US"/>
          </a:p>
        </p:txBody>
      </p:sp>
      <p:sp>
        <p:nvSpPr>
          <p:cNvPr id="7" name="Text Box 6"/>
          <p:cNvSpPr txBox="1">
            <a:spLocks noChangeArrowheads="1"/>
          </p:cNvSpPr>
          <p:nvPr/>
        </p:nvSpPr>
        <p:spPr bwMode="auto">
          <a:xfrm>
            <a:off x="1981201" y="5562600"/>
            <a:ext cx="8507413" cy="64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cmpd="thickThin">
                <a:solidFill>
                  <a:srgbClr val="000000"/>
                </a:solidFill>
                <a:miter lim="800000"/>
                <a:headEnd/>
                <a:tailEnd/>
              </a14:hiddenLine>
            </a:ext>
          </a:extLst>
        </p:spPr>
        <p:txBody>
          <a:bodyPr lIns="90000" tIns="43200" rIns="90000" bIns="43200">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r>
              <a:rPr lang="da-DK" altLang="en-US" dirty="0">
                <a:latin typeface="Rockwell" panose="02060603020205020403" pitchFamily="18" charset="0"/>
              </a:rPr>
              <a:t>For </a:t>
            </a:r>
            <a:r>
              <a:rPr lang="da-DK" altLang="en-US" dirty="0" err="1">
                <a:latin typeface="Rockwell" panose="02060603020205020403" pitchFamily="18" charset="0"/>
              </a:rPr>
              <a:t>any</a:t>
            </a:r>
            <a:r>
              <a:rPr lang="da-DK" altLang="en-US" dirty="0">
                <a:latin typeface="Rockwell" panose="02060603020205020403" pitchFamily="18" charset="0"/>
              </a:rPr>
              <a:t> </a:t>
            </a:r>
            <a:r>
              <a:rPr lang="da-DK" altLang="en-US" dirty="0" err="1">
                <a:solidFill>
                  <a:srgbClr val="E816C5"/>
                </a:solidFill>
                <a:latin typeface="Rockwell" panose="02060603020205020403" pitchFamily="18" charset="0"/>
              </a:rPr>
              <a:t>n</a:t>
            </a:r>
            <a:r>
              <a:rPr lang="da-DK" altLang="en-US" dirty="0" err="1">
                <a:solidFill>
                  <a:schemeClr val="accent1"/>
                </a:solidFill>
                <a:latin typeface="Rockwell" panose="02060603020205020403" pitchFamily="18" charset="0"/>
              </a:rPr>
              <a:t>x</a:t>
            </a:r>
            <a:r>
              <a:rPr lang="da-DK" altLang="en-US" dirty="0" err="1">
                <a:solidFill>
                  <a:srgbClr val="E816C5"/>
                </a:solidFill>
                <a:latin typeface="Rockwell" panose="02060603020205020403" pitchFamily="18" charset="0"/>
              </a:rPr>
              <a:t>n</a:t>
            </a:r>
            <a:r>
              <a:rPr lang="da-DK" altLang="en-US" dirty="0">
                <a:solidFill>
                  <a:schemeClr val="accent1"/>
                </a:solidFill>
                <a:latin typeface="Rockwell" panose="02060603020205020403" pitchFamily="18" charset="0"/>
              </a:rPr>
              <a:t> </a:t>
            </a:r>
            <a:r>
              <a:rPr lang="da-DK" altLang="en-US" dirty="0">
                <a:solidFill>
                  <a:srgbClr val="000000"/>
                </a:solidFill>
                <a:latin typeface="Rockwell" panose="02060603020205020403" pitchFamily="18" charset="0"/>
              </a:rPr>
              <a:t>matrix </a:t>
            </a:r>
            <a:r>
              <a:rPr lang="da-DK" altLang="en-US" b="1" i="1" dirty="0">
                <a:solidFill>
                  <a:srgbClr val="000000"/>
                </a:solidFill>
                <a:latin typeface="Rockwell" panose="02060603020205020403" pitchFamily="18" charset="0"/>
              </a:rPr>
              <a:t>A</a:t>
            </a:r>
            <a:r>
              <a:rPr lang="da-DK" altLang="en-US" dirty="0">
                <a:solidFill>
                  <a:srgbClr val="000000"/>
                </a:solidFill>
                <a:latin typeface="Rockwell" panose="02060603020205020403" pitchFamily="18" charset="0"/>
              </a:rPr>
              <a:t>, </a:t>
            </a:r>
            <a:r>
              <a:rPr lang="da-DK" altLang="en-US" dirty="0" err="1">
                <a:solidFill>
                  <a:srgbClr val="000000"/>
                </a:solidFill>
                <a:latin typeface="Rockwell" panose="02060603020205020403" pitchFamily="18" charset="0"/>
              </a:rPr>
              <a:t>we</a:t>
            </a:r>
            <a:r>
              <a:rPr lang="da-DK" altLang="en-US" dirty="0">
                <a:solidFill>
                  <a:srgbClr val="000000"/>
                </a:solidFill>
                <a:latin typeface="Rockwell" panose="02060603020205020403" pitchFamily="18" charset="0"/>
              </a:rPr>
              <a:t> have  </a:t>
            </a:r>
            <a:r>
              <a:rPr lang="da-DK" altLang="en-US" b="1" i="1" dirty="0">
                <a:latin typeface="Rockwell" panose="02060603020205020403" pitchFamily="18" charset="0"/>
              </a:rPr>
              <a:t>A I</a:t>
            </a:r>
            <a:r>
              <a:rPr lang="da-DK" altLang="en-US" sz="2000" b="1" i="1" baseline="-25000" dirty="0">
                <a:solidFill>
                  <a:srgbClr val="E816C5"/>
                </a:solidFill>
                <a:latin typeface="Rockwell" panose="02060603020205020403" pitchFamily="18" charset="0"/>
              </a:rPr>
              <a:t>n</a:t>
            </a:r>
            <a:r>
              <a:rPr lang="da-DK" altLang="en-US" dirty="0">
                <a:latin typeface="Rockwell" panose="02060603020205020403" pitchFamily="18" charset="0"/>
              </a:rPr>
              <a:t> = </a:t>
            </a:r>
            <a:r>
              <a:rPr lang="da-DK" altLang="en-US" b="1" i="1" dirty="0">
                <a:latin typeface="Rockwell" panose="02060603020205020403" pitchFamily="18" charset="0"/>
              </a:rPr>
              <a:t>I</a:t>
            </a:r>
            <a:r>
              <a:rPr lang="da-DK" altLang="en-US" sz="2000" b="1" i="1" baseline="-25000" dirty="0">
                <a:solidFill>
                  <a:srgbClr val="E816C5"/>
                </a:solidFill>
                <a:latin typeface="Rockwell" panose="02060603020205020403" pitchFamily="18" charset="0"/>
              </a:rPr>
              <a:t>n</a:t>
            </a:r>
            <a:r>
              <a:rPr lang="da-DK" altLang="en-US" dirty="0">
                <a:latin typeface="Rockwell" panose="02060603020205020403" pitchFamily="18" charset="0"/>
              </a:rPr>
              <a:t> </a:t>
            </a:r>
            <a:r>
              <a:rPr lang="da-DK" altLang="en-US" b="1" i="1" dirty="0">
                <a:latin typeface="Rockwell" panose="02060603020205020403" pitchFamily="18" charset="0"/>
              </a:rPr>
              <a:t>A</a:t>
            </a:r>
            <a:r>
              <a:rPr lang="da-DK" altLang="en-US" dirty="0">
                <a:latin typeface="Rockwell" panose="02060603020205020403" pitchFamily="18" charset="0"/>
              </a:rPr>
              <a:t> = </a:t>
            </a:r>
            <a:r>
              <a:rPr lang="da-DK" altLang="en-US" b="1" i="1" dirty="0">
                <a:latin typeface="Rockwell" panose="02060603020205020403" pitchFamily="18" charset="0"/>
              </a:rPr>
              <a:t>A</a:t>
            </a:r>
            <a:r>
              <a:rPr lang="da-DK" altLang="en-US" dirty="0">
                <a:latin typeface="Rockwell" panose="02060603020205020403" pitchFamily="18" charset="0"/>
              </a:rPr>
              <a:t> </a:t>
            </a:r>
          </a:p>
          <a:p>
            <a:pPr eaLnBrk="1" hangingPunct="1"/>
            <a:r>
              <a:rPr lang="da-DK" altLang="en-US" dirty="0">
                <a:latin typeface="Rockwell" panose="02060603020205020403" pitchFamily="18" charset="0"/>
              </a:rPr>
              <a:t>For </a:t>
            </a:r>
            <a:r>
              <a:rPr lang="da-DK" altLang="en-US" dirty="0" err="1">
                <a:latin typeface="Rockwell" panose="02060603020205020403" pitchFamily="18" charset="0"/>
              </a:rPr>
              <a:t>any</a:t>
            </a:r>
            <a:r>
              <a:rPr lang="da-DK" altLang="en-US" dirty="0">
                <a:latin typeface="Rockwell" panose="02060603020205020403" pitchFamily="18" charset="0"/>
              </a:rPr>
              <a:t> </a:t>
            </a:r>
            <a:r>
              <a:rPr lang="da-DK" altLang="en-US" dirty="0" err="1">
                <a:solidFill>
                  <a:srgbClr val="E816C5"/>
                </a:solidFill>
                <a:latin typeface="Rockwell" panose="02060603020205020403" pitchFamily="18" charset="0"/>
              </a:rPr>
              <a:t>n</a:t>
            </a:r>
            <a:r>
              <a:rPr lang="da-DK" altLang="en-US" dirty="0" err="1">
                <a:solidFill>
                  <a:schemeClr val="accent1"/>
                </a:solidFill>
                <a:latin typeface="Rockwell" panose="02060603020205020403" pitchFamily="18" charset="0"/>
              </a:rPr>
              <a:t>x</a:t>
            </a:r>
            <a:r>
              <a:rPr lang="da-DK" altLang="en-US" dirty="0" err="1">
                <a:solidFill>
                  <a:srgbClr val="3366FF"/>
                </a:solidFill>
                <a:latin typeface="Rockwell" panose="02060603020205020403" pitchFamily="18" charset="0"/>
              </a:rPr>
              <a:t>m</a:t>
            </a:r>
            <a:r>
              <a:rPr lang="da-DK" altLang="en-US" dirty="0">
                <a:latin typeface="Rockwell" panose="02060603020205020403" pitchFamily="18" charset="0"/>
              </a:rPr>
              <a:t> matrix </a:t>
            </a:r>
            <a:r>
              <a:rPr lang="da-DK" altLang="en-US" b="1" i="1" dirty="0">
                <a:latin typeface="Rockwell" panose="02060603020205020403" pitchFamily="18" charset="0"/>
              </a:rPr>
              <a:t>A</a:t>
            </a:r>
            <a:r>
              <a:rPr lang="da-DK" altLang="en-US" dirty="0">
                <a:latin typeface="Rockwell" panose="02060603020205020403" pitchFamily="18" charset="0"/>
              </a:rPr>
              <a:t>, </a:t>
            </a:r>
            <a:r>
              <a:rPr lang="da-DK" altLang="en-US" dirty="0" err="1">
                <a:latin typeface="Rockwell" panose="02060603020205020403" pitchFamily="18" charset="0"/>
              </a:rPr>
              <a:t>we</a:t>
            </a:r>
            <a:r>
              <a:rPr lang="da-DK" altLang="en-US" dirty="0">
                <a:latin typeface="Rockwell" panose="02060603020205020403" pitchFamily="18" charset="0"/>
              </a:rPr>
              <a:t> have </a:t>
            </a:r>
            <a:r>
              <a:rPr lang="da-DK" altLang="en-US" b="1" i="1" dirty="0">
                <a:latin typeface="Rockwell" panose="02060603020205020403" pitchFamily="18" charset="0"/>
              </a:rPr>
              <a:t>I</a:t>
            </a:r>
            <a:r>
              <a:rPr lang="da-DK" altLang="en-US" b="1" i="1" baseline="-25000" dirty="0">
                <a:solidFill>
                  <a:srgbClr val="E816C5"/>
                </a:solidFill>
                <a:latin typeface="Rockwell" panose="02060603020205020403" pitchFamily="18" charset="0"/>
              </a:rPr>
              <a:t>n</a:t>
            </a:r>
            <a:r>
              <a:rPr lang="da-DK" altLang="en-US" dirty="0">
                <a:latin typeface="Rockwell" panose="02060603020205020403" pitchFamily="18" charset="0"/>
              </a:rPr>
              <a:t> </a:t>
            </a:r>
            <a:r>
              <a:rPr lang="da-DK" altLang="en-US" b="1" i="1" dirty="0">
                <a:latin typeface="Rockwell" panose="02060603020205020403" pitchFamily="18" charset="0"/>
              </a:rPr>
              <a:t>A</a:t>
            </a:r>
            <a:r>
              <a:rPr lang="da-DK" altLang="en-US" dirty="0">
                <a:latin typeface="Rockwell" panose="02060603020205020403" pitchFamily="18" charset="0"/>
              </a:rPr>
              <a:t> = </a:t>
            </a:r>
            <a:r>
              <a:rPr lang="da-DK" altLang="en-US" b="1" i="1" dirty="0">
                <a:latin typeface="Rockwell" panose="02060603020205020403" pitchFamily="18" charset="0"/>
              </a:rPr>
              <a:t>A</a:t>
            </a:r>
            <a:r>
              <a:rPr lang="da-DK" altLang="en-US" dirty="0">
                <a:latin typeface="Rockwell" panose="02060603020205020403" pitchFamily="18" charset="0"/>
              </a:rPr>
              <a:t>, and  </a:t>
            </a:r>
            <a:r>
              <a:rPr lang="da-DK" altLang="en-US" b="1" i="1" dirty="0">
                <a:latin typeface="Rockwell" panose="02060603020205020403" pitchFamily="18" charset="0"/>
              </a:rPr>
              <a:t>A </a:t>
            </a:r>
            <a:r>
              <a:rPr lang="da-DK" altLang="en-US" b="1" i="1" dirty="0" err="1">
                <a:latin typeface="Rockwell" panose="02060603020205020403" pitchFamily="18" charset="0"/>
              </a:rPr>
              <a:t>I</a:t>
            </a:r>
            <a:r>
              <a:rPr lang="da-DK" altLang="en-US" sz="2000" b="1" i="1" baseline="-25000" dirty="0" err="1">
                <a:solidFill>
                  <a:srgbClr val="3366FF"/>
                </a:solidFill>
                <a:latin typeface="Rockwell" panose="02060603020205020403" pitchFamily="18" charset="0"/>
              </a:rPr>
              <a:t>m</a:t>
            </a:r>
            <a:r>
              <a:rPr lang="da-DK" altLang="en-US" dirty="0">
                <a:latin typeface="Rockwell" panose="02060603020205020403" pitchFamily="18" charset="0"/>
              </a:rPr>
              <a:t> = </a:t>
            </a:r>
            <a:r>
              <a:rPr lang="da-DK" altLang="en-US" b="1" i="1" dirty="0">
                <a:latin typeface="Rockwell" panose="02060603020205020403" pitchFamily="18" charset="0"/>
              </a:rPr>
              <a:t>A</a:t>
            </a:r>
            <a:r>
              <a:rPr lang="da-DK" altLang="en-US" dirty="0">
                <a:latin typeface="Rockwell" panose="02060603020205020403" pitchFamily="18" charset="0"/>
              </a:rPr>
              <a:t> (so 2 </a:t>
            </a:r>
            <a:r>
              <a:rPr lang="da-DK" altLang="en-US" dirty="0" err="1">
                <a:latin typeface="Rockwell" panose="02060603020205020403" pitchFamily="18" charset="0"/>
              </a:rPr>
              <a:t>possible</a:t>
            </a:r>
            <a:r>
              <a:rPr lang="da-DK" altLang="en-US" dirty="0">
                <a:latin typeface="Rockwell" panose="02060603020205020403" pitchFamily="18" charset="0"/>
              </a:rPr>
              <a:t> matrices)</a:t>
            </a:r>
          </a:p>
        </p:txBody>
      </p:sp>
    </p:spTree>
    <p:extLst>
      <p:ext uri="{BB962C8B-B14F-4D97-AF65-F5344CB8AC3E}">
        <p14:creationId xmlns:p14="http://schemas.microsoft.com/office/powerpoint/2010/main" val="3088624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a:t>Identity matrix</a:t>
            </a:r>
          </a:p>
        </p:txBody>
      </p:sp>
      <p:graphicFrame>
        <p:nvGraphicFramePr>
          <p:cNvPr id="4" name="Group 9"/>
          <p:cNvGraphicFramePr>
            <a:graphicFrameLocks noGrp="1"/>
          </p:cNvGraphicFramePr>
          <p:nvPr/>
        </p:nvGraphicFramePr>
        <p:xfrm>
          <a:off x="4216400" y="2047875"/>
          <a:ext cx="4953000" cy="954088"/>
        </p:xfrm>
        <a:graphic>
          <a:graphicData uri="http://schemas.openxmlformats.org/drawingml/2006/table">
            <a:tbl>
              <a:tblPr/>
              <a:tblGrid>
                <a:gridCol w="369888">
                  <a:extLst>
                    <a:ext uri="{9D8B030D-6E8A-4147-A177-3AD203B41FA5}">
                      <a16:colId xmlns:a16="http://schemas.microsoft.com/office/drawing/2014/main" val="1802055159"/>
                    </a:ext>
                  </a:extLst>
                </a:gridCol>
                <a:gridCol w="369887">
                  <a:extLst>
                    <a:ext uri="{9D8B030D-6E8A-4147-A177-3AD203B41FA5}">
                      <a16:colId xmlns:a16="http://schemas.microsoft.com/office/drawing/2014/main" val="1717562529"/>
                    </a:ext>
                  </a:extLst>
                </a:gridCol>
                <a:gridCol w="371475">
                  <a:extLst>
                    <a:ext uri="{9D8B030D-6E8A-4147-A177-3AD203B41FA5}">
                      <a16:colId xmlns:a16="http://schemas.microsoft.com/office/drawing/2014/main" val="3793694167"/>
                    </a:ext>
                  </a:extLst>
                </a:gridCol>
                <a:gridCol w="369888">
                  <a:extLst>
                    <a:ext uri="{9D8B030D-6E8A-4147-A177-3AD203B41FA5}">
                      <a16:colId xmlns:a16="http://schemas.microsoft.com/office/drawing/2014/main" val="1777867984"/>
                    </a:ext>
                  </a:extLst>
                </a:gridCol>
                <a:gridCol w="366712">
                  <a:extLst>
                    <a:ext uri="{9D8B030D-6E8A-4147-A177-3AD203B41FA5}">
                      <a16:colId xmlns:a16="http://schemas.microsoft.com/office/drawing/2014/main" val="1582449936"/>
                    </a:ext>
                  </a:extLst>
                </a:gridCol>
                <a:gridCol w="369888">
                  <a:extLst>
                    <a:ext uri="{9D8B030D-6E8A-4147-A177-3AD203B41FA5}">
                      <a16:colId xmlns:a16="http://schemas.microsoft.com/office/drawing/2014/main" val="3716644755"/>
                    </a:ext>
                  </a:extLst>
                </a:gridCol>
                <a:gridCol w="369887">
                  <a:extLst>
                    <a:ext uri="{9D8B030D-6E8A-4147-A177-3AD203B41FA5}">
                      <a16:colId xmlns:a16="http://schemas.microsoft.com/office/drawing/2014/main" val="3931405683"/>
                    </a:ext>
                  </a:extLst>
                </a:gridCol>
                <a:gridCol w="268288">
                  <a:extLst>
                    <a:ext uri="{9D8B030D-6E8A-4147-A177-3AD203B41FA5}">
                      <a16:colId xmlns:a16="http://schemas.microsoft.com/office/drawing/2014/main" val="269153705"/>
                    </a:ext>
                  </a:extLst>
                </a:gridCol>
                <a:gridCol w="700087">
                  <a:extLst>
                    <a:ext uri="{9D8B030D-6E8A-4147-A177-3AD203B41FA5}">
                      <a16:colId xmlns:a16="http://schemas.microsoft.com/office/drawing/2014/main" val="2835542142"/>
                    </a:ext>
                  </a:extLst>
                </a:gridCol>
                <a:gridCol w="696913">
                  <a:extLst>
                    <a:ext uri="{9D8B030D-6E8A-4147-A177-3AD203B41FA5}">
                      <a16:colId xmlns:a16="http://schemas.microsoft.com/office/drawing/2014/main" val="1052255602"/>
                    </a:ext>
                  </a:extLst>
                </a:gridCol>
                <a:gridCol w="700087">
                  <a:extLst>
                    <a:ext uri="{9D8B030D-6E8A-4147-A177-3AD203B41FA5}">
                      <a16:colId xmlns:a16="http://schemas.microsoft.com/office/drawing/2014/main" val="3387832548"/>
                    </a:ext>
                  </a:extLst>
                </a:gridCol>
              </a:tblGrid>
              <a:tr h="293688">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2</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en-US"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en-US"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1+0+0</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0+2+0</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0+0+3</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2075326299"/>
                  </a:ext>
                </a:extLst>
              </a:tr>
              <a:tr h="314325">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4</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5</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6</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 X</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a:t>
                      </a:r>
                      <a:endParaRPr kumimoji="0" lang="en-GB" altLang="en-US" sz="12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4+0+0</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0+5+0</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0+0+6</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2137747159"/>
                  </a:ext>
                </a:extLst>
              </a:tr>
              <a:tr h="346075">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7</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8</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9</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en-US"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a:t>
                      </a:r>
                      <a:endParaRPr kumimoji="0" lang="en-GB" altLang="en-US" sz="12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en-US"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7+0+0</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0+8+0</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0+0+9</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3187099998"/>
                  </a:ext>
                </a:extLst>
              </a:tr>
            </a:tbl>
          </a:graphicData>
        </a:graphic>
      </p:graphicFrame>
      <p:grpSp>
        <p:nvGrpSpPr>
          <p:cNvPr id="25637" name="Group 97"/>
          <p:cNvGrpSpPr>
            <a:grpSpLocks/>
          </p:cNvGrpSpPr>
          <p:nvPr/>
        </p:nvGrpSpPr>
        <p:grpSpPr bwMode="auto">
          <a:xfrm>
            <a:off x="2057401" y="1905002"/>
            <a:ext cx="7127875" cy="1554163"/>
            <a:chOff x="567" y="2750"/>
            <a:chExt cx="4490" cy="979"/>
          </a:xfrm>
        </p:grpSpPr>
        <p:grpSp>
          <p:nvGrpSpPr>
            <p:cNvPr id="25643" name="Group 66"/>
            <p:cNvGrpSpPr>
              <a:grpSpLocks/>
            </p:cNvGrpSpPr>
            <p:nvPr/>
          </p:nvGrpSpPr>
          <p:grpSpPr bwMode="auto">
            <a:xfrm>
              <a:off x="1882" y="2750"/>
              <a:ext cx="3175" cy="862"/>
              <a:chOff x="1882" y="3067"/>
              <a:chExt cx="3175" cy="862"/>
            </a:xfrm>
          </p:grpSpPr>
          <p:grpSp>
            <p:nvGrpSpPr>
              <p:cNvPr id="25645" name="Group 67"/>
              <p:cNvGrpSpPr>
                <a:grpSpLocks/>
              </p:cNvGrpSpPr>
              <p:nvPr/>
            </p:nvGrpSpPr>
            <p:grpSpPr bwMode="auto">
              <a:xfrm>
                <a:off x="1938" y="3158"/>
                <a:ext cx="137" cy="680"/>
                <a:chOff x="1927" y="3158"/>
                <a:chExt cx="137" cy="680"/>
              </a:xfrm>
            </p:grpSpPr>
            <p:sp>
              <p:nvSpPr>
                <p:cNvPr id="25669" name="Line 68"/>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0" name="Line 69"/>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1" name="Line 70"/>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646" name="Group 71"/>
              <p:cNvGrpSpPr>
                <a:grpSpLocks/>
              </p:cNvGrpSpPr>
              <p:nvPr/>
            </p:nvGrpSpPr>
            <p:grpSpPr bwMode="auto">
              <a:xfrm>
                <a:off x="2879" y="3158"/>
                <a:ext cx="137" cy="680"/>
                <a:chOff x="1927" y="3158"/>
                <a:chExt cx="137" cy="680"/>
              </a:xfrm>
            </p:grpSpPr>
            <p:sp>
              <p:nvSpPr>
                <p:cNvPr id="25666" name="Line 72"/>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67" name="Line 73"/>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68" name="Line 74"/>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647" name="Group 75"/>
              <p:cNvGrpSpPr>
                <a:grpSpLocks/>
              </p:cNvGrpSpPr>
              <p:nvPr/>
            </p:nvGrpSpPr>
            <p:grpSpPr bwMode="auto">
              <a:xfrm>
                <a:off x="3741" y="3158"/>
                <a:ext cx="137" cy="680"/>
                <a:chOff x="1927" y="3158"/>
                <a:chExt cx="137" cy="680"/>
              </a:xfrm>
            </p:grpSpPr>
            <p:sp>
              <p:nvSpPr>
                <p:cNvPr id="25663" name="Line 76"/>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64" name="Line 77"/>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65" name="Line 78"/>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648" name="Group 79"/>
              <p:cNvGrpSpPr>
                <a:grpSpLocks/>
              </p:cNvGrpSpPr>
              <p:nvPr/>
            </p:nvGrpSpPr>
            <p:grpSpPr bwMode="auto">
              <a:xfrm flipH="1">
                <a:off x="2516" y="3158"/>
                <a:ext cx="137" cy="680"/>
                <a:chOff x="1927" y="3158"/>
                <a:chExt cx="137" cy="680"/>
              </a:xfrm>
            </p:grpSpPr>
            <p:sp>
              <p:nvSpPr>
                <p:cNvPr id="25660" name="Line 80"/>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61" name="Line 81"/>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62" name="Line 82"/>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649" name="Group 83"/>
              <p:cNvGrpSpPr>
                <a:grpSpLocks/>
              </p:cNvGrpSpPr>
              <p:nvPr/>
            </p:nvGrpSpPr>
            <p:grpSpPr bwMode="auto">
              <a:xfrm flipH="1">
                <a:off x="3434" y="3158"/>
                <a:ext cx="137" cy="680"/>
                <a:chOff x="1927" y="3158"/>
                <a:chExt cx="137" cy="680"/>
              </a:xfrm>
            </p:grpSpPr>
            <p:sp>
              <p:nvSpPr>
                <p:cNvPr id="25657" name="Line 84"/>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8" name="Line 85"/>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9" name="Line 86"/>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650" name="Group 87"/>
              <p:cNvGrpSpPr>
                <a:grpSpLocks/>
              </p:cNvGrpSpPr>
              <p:nvPr/>
            </p:nvGrpSpPr>
            <p:grpSpPr bwMode="auto">
              <a:xfrm flipH="1">
                <a:off x="4920" y="3158"/>
                <a:ext cx="137" cy="680"/>
                <a:chOff x="1927" y="3158"/>
                <a:chExt cx="137" cy="680"/>
              </a:xfrm>
            </p:grpSpPr>
            <p:sp>
              <p:nvSpPr>
                <p:cNvPr id="25654" name="Line 88"/>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5" name="Line 89"/>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6" name="Line 90"/>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651" name="Oval 91"/>
              <p:cNvSpPr>
                <a:spLocks noChangeArrowheads="1"/>
              </p:cNvSpPr>
              <p:nvPr/>
            </p:nvSpPr>
            <p:spPr bwMode="auto">
              <a:xfrm>
                <a:off x="1882" y="3158"/>
                <a:ext cx="862" cy="181"/>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5652" name="Oval 92"/>
              <p:cNvSpPr>
                <a:spLocks noChangeArrowheads="1"/>
              </p:cNvSpPr>
              <p:nvPr/>
            </p:nvSpPr>
            <p:spPr bwMode="auto">
              <a:xfrm rot="5400000">
                <a:off x="2562" y="3430"/>
                <a:ext cx="862" cy="13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5653" name="Oval 93"/>
              <p:cNvSpPr>
                <a:spLocks noChangeArrowheads="1"/>
              </p:cNvSpPr>
              <p:nvPr/>
            </p:nvSpPr>
            <p:spPr bwMode="auto">
              <a:xfrm>
                <a:off x="3651" y="3158"/>
                <a:ext cx="544" cy="181"/>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grpSp>
        <p:sp>
          <p:nvSpPr>
            <p:cNvPr id="25644" name="Text Box 94"/>
            <p:cNvSpPr txBox="1">
              <a:spLocks noChangeArrowheads="1"/>
            </p:cNvSpPr>
            <p:nvPr/>
          </p:nvSpPr>
          <p:spPr bwMode="auto">
            <a:xfrm>
              <a:off x="567" y="2798"/>
              <a:ext cx="1196"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r>
                <a:rPr lang="en-GB" altLang="en-US">
                  <a:latin typeface="Rockwell" panose="02060603020205020403" pitchFamily="18" charset="0"/>
                  <a:cs typeface="Arial" panose="020B0604020202020204" pitchFamily="34" charset="0"/>
                </a:rPr>
                <a:t>Worked example</a:t>
              </a:r>
            </a:p>
            <a:p>
              <a:pPr algn="ctr" eaLnBrk="1" hangingPunct="1"/>
              <a:r>
                <a:rPr lang="en-GB" altLang="en-US" b="1" i="1">
                  <a:latin typeface="Rockwell" panose="02060603020205020403" pitchFamily="18" charset="0"/>
                  <a:cs typeface="Arial" panose="020B0604020202020204" pitchFamily="34" charset="0"/>
                </a:rPr>
                <a:t>A I</a:t>
              </a:r>
              <a:r>
                <a:rPr lang="en-GB" altLang="en-US" b="1" i="1" baseline="-25000">
                  <a:latin typeface="Rockwell" panose="02060603020205020403" pitchFamily="18" charset="0"/>
                  <a:cs typeface="Arial" panose="020B0604020202020204" pitchFamily="34" charset="0"/>
                </a:rPr>
                <a:t>3</a:t>
              </a:r>
              <a:r>
                <a:rPr lang="en-GB" altLang="en-US" b="1" i="1">
                  <a:latin typeface="Rockwell" panose="02060603020205020403" pitchFamily="18" charset="0"/>
                  <a:cs typeface="Arial" panose="020B0604020202020204" pitchFamily="34" charset="0"/>
                </a:rPr>
                <a:t> = A  </a:t>
              </a:r>
            </a:p>
            <a:p>
              <a:pPr algn="ctr" eaLnBrk="1" hangingPunct="1"/>
              <a:r>
                <a:rPr lang="en-GB" altLang="en-US">
                  <a:latin typeface="Rockwell" panose="02060603020205020403" pitchFamily="18" charset="0"/>
                  <a:cs typeface="Arial" panose="020B0604020202020204" pitchFamily="34" charset="0"/>
                </a:rPr>
                <a:t>for a 3x3 matrix:</a:t>
              </a:r>
            </a:p>
            <a:p>
              <a:pPr algn="ctr" eaLnBrk="1" hangingPunct="1"/>
              <a:endParaRPr lang="en-GB" altLang="en-US">
                <a:latin typeface="Rockwell" panose="02060603020205020403" pitchFamily="18" charset="0"/>
                <a:cs typeface="Arial" panose="020B0604020202020204" pitchFamily="34" charset="0"/>
              </a:endParaRPr>
            </a:p>
          </p:txBody>
        </p:sp>
      </p:grpSp>
      <p:sp>
        <p:nvSpPr>
          <p:cNvPr id="35" name="Text Box 104"/>
          <p:cNvSpPr txBox="1">
            <a:spLocks noChangeArrowheads="1"/>
          </p:cNvSpPr>
          <p:nvPr/>
        </p:nvSpPr>
        <p:spPr bwMode="auto">
          <a:xfrm>
            <a:off x="2514600" y="3581400"/>
            <a:ext cx="7239000"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buFontTx/>
              <a:buChar char="•"/>
            </a:pPr>
            <a:r>
              <a:rPr lang="en-GB" altLang="en-US" sz="2000" dirty="0">
                <a:latin typeface="Rockwell" panose="02060603020205020403" pitchFamily="18" charset="0"/>
              </a:rPr>
              <a:t> </a:t>
            </a:r>
            <a:r>
              <a:rPr lang="en-GB" altLang="en-US" sz="2000" dirty="0">
                <a:solidFill>
                  <a:srgbClr val="000000"/>
                </a:solidFill>
                <a:latin typeface="Rockwell" panose="02060603020205020403" pitchFamily="18" charset="0"/>
              </a:rPr>
              <a:t>In </a:t>
            </a:r>
            <a:r>
              <a:rPr lang="en-GB" altLang="en-US" sz="2000" dirty="0" err="1">
                <a:solidFill>
                  <a:srgbClr val="000000"/>
                </a:solidFill>
                <a:latin typeface="Rockwell" panose="02060603020205020403" pitchFamily="18" charset="0"/>
              </a:rPr>
              <a:t>Matlab</a:t>
            </a:r>
            <a:r>
              <a:rPr lang="en-GB" altLang="en-US" sz="2000" dirty="0">
                <a:solidFill>
                  <a:srgbClr val="000000"/>
                </a:solidFill>
                <a:latin typeface="Rockwell" panose="02060603020205020403" pitchFamily="18" charset="0"/>
              </a:rPr>
              <a:t>:</a:t>
            </a:r>
            <a:r>
              <a:rPr lang="en-GB" altLang="en-US" sz="2000" dirty="0">
                <a:latin typeface="Rockwell" panose="02060603020205020403" pitchFamily="18" charset="0"/>
              </a:rPr>
              <a:t> </a:t>
            </a:r>
            <a:r>
              <a:rPr lang="en-GB" altLang="en-US" sz="2000" b="1" dirty="0">
                <a:latin typeface="Rockwell" panose="02060603020205020403" pitchFamily="18" charset="0"/>
              </a:rPr>
              <a:t>eye(r, c)</a:t>
            </a:r>
            <a:r>
              <a:rPr lang="en-GB" altLang="en-US" sz="2000" dirty="0">
                <a:latin typeface="Rockwell" panose="02060603020205020403" pitchFamily="18" charset="0"/>
              </a:rPr>
              <a:t> produces an r x c identity matrix</a:t>
            </a:r>
            <a:endParaRPr lang="en-GB" altLang="en-US" sz="2000" b="1" dirty="0">
              <a:latin typeface="Rockwell" panose="02060603020205020403" pitchFamily="18" charset="0"/>
            </a:endParaRPr>
          </a:p>
        </p:txBody>
      </p:sp>
      <p:sp>
        <p:nvSpPr>
          <p:cNvPr id="39" name="TextBox 38"/>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Tree>
    <p:extLst>
      <p:ext uri="{BB962C8B-B14F-4D97-AF65-F5344CB8AC3E}">
        <p14:creationId xmlns:p14="http://schemas.microsoft.com/office/powerpoint/2010/main" val="17030319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274638"/>
            <a:ext cx="10972800" cy="706437"/>
          </a:xfrm>
        </p:spPr>
        <p:txBody>
          <a:bodyPr/>
          <a:lstStyle/>
          <a:p>
            <a:r>
              <a:rPr lang="en-GB" altLang="en-US" dirty="0"/>
              <a:t>Identity matrices</a:t>
            </a:r>
          </a:p>
        </p:txBody>
      </p:sp>
      <p:sp>
        <p:nvSpPr>
          <p:cNvPr id="20483" name="Rectangle 3"/>
          <p:cNvSpPr>
            <a:spLocks noGrp="1" noChangeArrowheads="1"/>
          </p:cNvSpPr>
          <p:nvPr>
            <p:ph type="body" sz="half" idx="1"/>
          </p:nvPr>
        </p:nvSpPr>
        <p:spPr>
          <a:xfrm>
            <a:off x="1981200" y="1125538"/>
            <a:ext cx="7715250" cy="3816350"/>
          </a:xfrm>
        </p:spPr>
        <p:txBody>
          <a:bodyPr>
            <a:normAutofit lnSpcReduction="10000"/>
          </a:bodyPr>
          <a:lstStyle/>
          <a:p>
            <a:pPr>
              <a:lnSpc>
                <a:spcPct val="80000"/>
              </a:lnSpc>
            </a:pPr>
            <a:r>
              <a:rPr lang="en-GB" altLang="en-US"/>
              <a:t>Is there a matrix which plays a similar role as the number 1 in number multiplication?</a:t>
            </a:r>
          </a:p>
          <a:p>
            <a:pPr>
              <a:lnSpc>
                <a:spcPct val="80000"/>
              </a:lnSpc>
              <a:buFontTx/>
              <a:buNone/>
            </a:pPr>
            <a:r>
              <a:rPr lang="en-GB" altLang="en-US" sz="2000"/>
              <a:t> 	Consider the </a:t>
            </a:r>
            <a:r>
              <a:rPr lang="en-GB" altLang="en-US" sz="2000" b="1">
                <a:solidFill>
                  <a:srgbClr val="FF3300"/>
                </a:solidFill>
              </a:rPr>
              <a:t>n</a:t>
            </a:r>
            <a:r>
              <a:rPr lang="en-GB" altLang="en-US" sz="2000"/>
              <a:t>x</a:t>
            </a:r>
            <a:r>
              <a:rPr lang="en-GB" altLang="en-US" sz="2000" b="1">
                <a:solidFill>
                  <a:srgbClr val="FF3300"/>
                </a:solidFill>
              </a:rPr>
              <a:t>n</a:t>
            </a:r>
            <a:r>
              <a:rPr lang="en-GB" altLang="en-US" sz="2000" b="1"/>
              <a:t> </a:t>
            </a:r>
            <a:r>
              <a:rPr lang="en-GB" altLang="en-US" sz="2000"/>
              <a:t>matrix:</a:t>
            </a:r>
          </a:p>
          <a:p>
            <a:pPr>
              <a:lnSpc>
                <a:spcPct val="80000"/>
              </a:lnSpc>
            </a:pPr>
            <a:endParaRPr lang="en-GB" altLang="en-US" sz="2000"/>
          </a:p>
          <a:p>
            <a:pPr>
              <a:lnSpc>
                <a:spcPct val="80000"/>
              </a:lnSpc>
            </a:pPr>
            <a:endParaRPr lang="en-GB" altLang="en-US" sz="2000"/>
          </a:p>
          <a:p>
            <a:pPr>
              <a:lnSpc>
                <a:spcPct val="80000"/>
              </a:lnSpc>
            </a:pPr>
            <a:endParaRPr lang="en-GB" altLang="en-US" sz="2000"/>
          </a:p>
          <a:p>
            <a:pPr>
              <a:lnSpc>
                <a:spcPct val="80000"/>
              </a:lnSpc>
            </a:pPr>
            <a:endParaRPr lang="en-GB" altLang="en-US" sz="2000"/>
          </a:p>
          <a:p>
            <a:pPr>
              <a:lnSpc>
                <a:spcPct val="80000"/>
              </a:lnSpc>
            </a:pPr>
            <a:endParaRPr lang="en-GB" altLang="en-US" sz="2000"/>
          </a:p>
          <a:p>
            <a:pPr>
              <a:lnSpc>
                <a:spcPct val="80000"/>
              </a:lnSpc>
            </a:pPr>
            <a:endParaRPr lang="en-GB" altLang="en-US" sz="2000"/>
          </a:p>
          <a:p>
            <a:pPr>
              <a:lnSpc>
                <a:spcPct val="80000"/>
              </a:lnSpc>
              <a:buFontTx/>
              <a:buNone/>
            </a:pPr>
            <a:endParaRPr lang="en-GB" altLang="en-US" sz="2000"/>
          </a:p>
          <a:p>
            <a:pPr>
              <a:lnSpc>
                <a:spcPct val="80000"/>
              </a:lnSpc>
              <a:buFontTx/>
              <a:buNone/>
            </a:pPr>
            <a:r>
              <a:rPr lang="en-GB" altLang="en-US" sz="2000"/>
              <a:t>    </a:t>
            </a:r>
          </a:p>
        </p:txBody>
      </p:sp>
      <p:pic>
        <p:nvPicPr>
          <p:cNvPr id="20484" name="Picture 4" descr="\begin{displaymath}I_n = \left(\begin{array}{ccccc}&#10;1&amp;0&amp;0&amp;\cdots&amp;0\\&#10;0&amp;1&amp;0&amp;\cdo...&#10;...cdot\\&#10;\cdot&amp;&amp;&amp;&amp;\cdot\\&#10;0&amp;0&amp;0&amp;\cdots&amp;1\\&#10;\end{array}\right).\end{displayma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2420939"/>
            <a:ext cx="2952750" cy="2300287"/>
          </a:xfrm>
          <a:prstGeom prst="rect">
            <a:avLst/>
          </a:prstGeom>
          <a:solidFill>
            <a:schemeClr val="bg1">
              <a:alpha val="50000"/>
            </a:schemeClr>
          </a:solidFill>
          <a:ln w="9525">
            <a:solidFill>
              <a:schemeClr val="tx1"/>
            </a:solidFill>
            <a:miter lim="800000"/>
            <a:headEnd/>
            <a:tailEnd/>
          </a:ln>
        </p:spPr>
      </p:pic>
      <p:sp>
        <p:nvSpPr>
          <p:cNvPr id="20486" name="Text Box 6"/>
          <p:cNvSpPr txBox="1">
            <a:spLocks noChangeArrowheads="1"/>
          </p:cNvSpPr>
          <p:nvPr/>
        </p:nvSpPr>
        <p:spPr bwMode="auto">
          <a:xfrm>
            <a:off x="5664200" y="2565401"/>
            <a:ext cx="4789488" cy="2118569"/>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47625" cmpd="thickThin">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lIns="90000" tIns="43200" rIns="90000" bIns="43200">
            <a:spAutoFit/>
          </a:bodyPr>
          <a:lstStyle/>
          <a:p>
            <a:pPr eaLnBrk="0" hangingPunct="0"/>
            <a:r>
              <a:rPr lang="en-GB" altLang="en-US" sz="2400">
                <a:solidFill>
                  <a:schemeClr val="accent1"/>
                </a:solidFill>
              </a:rPr>
              <a:t>A square </a:t>
            </a:r>
            <a:r>
              <a:rPr lang="en-GB" altLang="en-US" sz="2400" b="1">
                <a:solidFill>
                  <a:srgbClr val="FF3300"/>
                </a:solidFill>
              </a:rPr>
              <a:t>n</a:t>
            </a:r>
            <a:r>
              <a:rPr lang="en-GB" altLang="en-US" sz="2400">
                <a:solidFill>
                  <a:schemeClr val="accent1"/>
                </a:solidFill>
              </a:rPr>
              <a:t>x</a:t>
            </a:r>
            <a:r>
              <a:rPr lang="en-GB" altLang="en-US" sz="2400" b="1">
                <a:solidFill>
                  <a:srgbClr val="FF3300"/>
                </a:solidFill>
              </a:rPr>
              <a:t>n</a:t>
            </a:r>
            <a:r>
              <a:rPr lang="en-GB" altLang="en-US" sz="2400">
                <a:solidFill>
                  <a:schemeClr val="accent1"/>
                </a:solidFill>
              </a:rPr>
              <a:t> matrix </a:t>
            </a:r>
            <a:r>
              <a:rPr lang="en-GB" altLang="en-US" sz="2400" b="1" i="1">
                <a:solidFill>
                  <a:schemeClr val="accent1"/>
                </a:solidFill>
              </a:rPr>
              <a:t>A</a:t>
            </a:r>
            <a:r>
              <a:rPr lang="en-GB" altLang="en-US" sz="2400" i="1">
                <a:solidFill>
                  <a:schemeClr val="accent1"/>
                </a:solidFill>
              </a:rPr>
              <a:t> </a:t>
            </a:r>
            <a:r>
              <a:rPr lang="en-GB" altLang="en-US" sz="2400">
                <a:solidFill>
                  <a:schemeClr val="accent1"/>
                </a:solidFill>
              </a:rPr>
              <a:t>has </a:t>
            </a:r>
            <a:r>
              <a:rPr lang="en-GB" altLang="en-US" sz="2400" u="sng">
                <a:solidFill>
                  <a:schemeClr val="accent1"/>
                </a:solidFill>
              </a:rPr>
              <a:t>one</a:t>
            </a:r>
          </a:p>
          <a:p>
            <a:pPr eaLnBrk="0" hangingPunct="0"/>
            <a:r>
              <a:rPr lang="en-GB" altLang="en-US" sz="2400">
                <a:solidFill>
                  <a:schemeClr val="accent1"/>
                </a:solidFill>
              </a:rPr>
              <a:t>	 </a:t>
            </a:r>
            <a:r>
              <a:rPr lang="en-GB" altLang="en-US" sz="2400" b="1" i="1">
                <a:solidFill>
                  <a:schemeClr val="bg1"/>
                </a:solidFill>
              </a:rPr>
              <a:t>A I</a:t>
            </a:r>
            <a:r>
              <a:rPr lang="en-GB" altLang="en-US" sz="2400" b="1" i="1" baseline="-25000">
                <a:solidFill>
                  <a:srgbClr val="FF3300"/>
                </a:solidFill>
              </a:rPr>
              <a:t>n</a:t>
            </a:r>
            <a:r>
              <a:rPr lang="en-GB" altLang="en-US" sz="2400">
                <a:solidFill>
                  <a:schemeClr val="bg1"/>
                </a:solidFill>
              </a:rPr>
              <a:t> = </a:t>
            </a:r>
            <a:r>
              <a:rPr lang="en-GB" altLang="en-US" sz="2400" b="1" i="1">
                <a:solidFill>
                  <a:schemeClr val="bg1"/>
                </a:solidFill>
              </a:rPr>
              <a:t>I</a:t>
            </a:r>
            <a:r>
              <a:rPr lang="en-GB" altLang="en-US" sz="2400" b="1" i="1" baseline="-25000">
                <a:solidFill>
                  <a:srgbClr val="FF3300"/>
                </a:solidFill>
              </a:rPr>
              <a:t>n</a:t>
            </a:r>
            <a:r>
              <a:rPr lang="en-GB" altLang="en-US" sz="2400">
                <a:solidFill>
                  <a:schemeClr val="bg1"/>
                </a:solidFill>
              </a:rPr>
              <a:t> </a:t>
            </a:r>
            <a:r>
              <a:rPr lang="en-GB" altLang="en-US" sz="2400" b="1" i="1">
                <a:solidFill>
                  <a:schemeClr val="bg1"/>
                </a:solidFill>
              </a:rPr>
              <a:t>A</a:t>
            </a:r>
            <a:r>
              <a:rPr lang="en-GB" altLang="en-US" sz="2400">
                <a:solidFill>
                  <a:schemeClr val="bg1"/>
                </a:solidFill>
              </a:rPr>
              <a:t> = </a:t>
            </a:r>
            <a:r>
              <a:rPr lang="en-GB" altLang="en-US" sz="2400" b="1" i="1">
                <a:solidFill>
                  <a:schemeClr val="bg1"/>
                </a:solidFill>
              </a:rPr>
              <a:t>A</a:t>
            </a:r>
            <a:r>
              <a:rPr lang="en-GB" altLang="en-US" sz="2400">
                <a:solidFill>
                  <a:schemeClr val="accent1"/>
                </a:solidFill>
              </a:rPr>
              <a:t> </a:t>
            </a:r>
          </a:p>
          <a:p>
            <a:pPr eaLnBrk="0" hangingPunct="0"/>
            <a:endParaRPr lang="en-GB" altLang="en-US" sz="1200">
              <a:solidFill>
                <a:schemeClr val="accent1"/>
              </a:solidFill>
            </a:endParaRPr>
          </a:p>
          <a:p>
            <a:pPr eaLnBrk="0" hangingPunct="0"/>
            <a:r>
              <a:rPr lang="en-GB" altLang="en-US" sz="2400">
                <a:solidFill>
                  <a:schemeClr val="accent1"/>
                </a:solidFill>
              </a:rPr>
              <a:t>An </a:t>
            </a:r>
            <a:r>
              <a:rPr lang="en-GB" altLang="en-US" sz="2400" b="1">
                <a:solidFill>
                  <a:srgbClr val="FF3300"/>
                </a:solidFill>
              </a:rPr>
              <a:t>n</a:t>
            </a:r>
            <a:r>
              <a:rPr lang="en-GB" altLang="en-US" sz="2400">
                <a:solidFill>
                  <a:schemeClr val="accent1"/>
                </a:solidFill>
              </a:rPr>
              <a:t>x</a:t>
            </a:r>
            <a:r>
              <a:rPr lang="en-GB" altLang="en-US" sz="2400" b="1">
                <a:solidFill>
                  <a:srgbClr val="FFFF00"/>
                </a:solidFill>
              </a:rPr>
              <a:t>m</a:t>
            </a:r>
            <a:r>
              <a:rPr lang="en-GB" altLang="en-US" sz="2400">
                <a:solidFill>
                  <a:schemeClr val="accent1"/>
                </a:solidFill>
              </a:rPr>
              <a:t> matrix </a:t>
            </a:r>
            <a:r>
              <a:rPr lang="en-GB" altLang="en-US" sz="2400" b="1" i="1">
                <a:solidFill>
                  <a:schemeClr val="accent1"/>
                </a:solidFill>
              </a:rPr>
              <a:t>A</a:t>
            </a:r>
            <a:r>
              <a:rPr lang="en-GB" altLang="en-US" sz="2400">
                <a:solidFill>
                  <a:schemeClr val="accent1"/>
                </a:solidFill>
              </a:rPr>
              <a:t> has </a:t>
            </a:r>
            <a:r>
              <a:rPr lang="en-GB" altLang="en-US" sz="2400" u="sng">
                <a:solidFill>
                  <a:schemeClr val="accent1"/>
                </a:solidFill>
              </a:rPr>
              <a:t>two</a:t>
            </a:r>
            <a:r>
              <a:rPr lang="en-GB" altLang="en-US" sz="2400">
                <a:solidFill>
                  <a:schemeClr val="accent1"/>
                </a:solidFill>
              </a:rPr>
              <a:t>!!</a:t>
            </a:r>
          </a:p>
          <a:p>
            <a:pPr eaLnBrk="0" hangingPunct="0"/>
            <a:r>
              <a:rPr lang="en-GB" altLang="en-US" sz="2400">
                <a:solidFill>
                  <a:schemeClr val="accent1"/>
                </a:solidFill>
              </a:rPr>
              <a:t>       </a:t>
            </a:r>
            <a:r>
              <a:rPr lang="en-GB" altLang="en-US" sz="2400" b="1" i="1">
                <a:solidFill>
                  <a:schemeClr val="bg1"/>
                </a:solidFill>
              </a:rPr>
              <a:t>I</a:t>
            </a:r>
            <a:r>
              <a:rPr lang="en-GB" altLang="en-US" sz="2400" b="1" i="1" baseline="-25000">
                <a:solidFill>
                  <a:srgbClr val="FF3300"/>
                </a:solidFill>
              </a:rPr>
              <a:t>n</a:t>
            </a:r>
            <a:r>
              <a:rPr lang="en-GB" altLang="en-US" sz="2400">
                <a:solidFill>
                  <a:schemeClr val="bg1"/>
                </a:solidFill>
              </a:rPr>
              <a:t> </a:t>
            </a:r>
            <a:r>
              <a:rPr lang="en-GB" altLang="en-US" sz="2400" b="1" i="1">
                <a:solidFill>
                  <a:schemeClr val="bg1"/>
                </a:solidFill>
              </a:rPr>
              <a:t>A</a:t>
            </a:r>
            <a:r>
              <a:rPr lang="en-GB" altLang="en-US" sz="2400">
                <a:solidFill>
                  <a:schemeClr val="bg1"/>
                </a:solidFill>
              </a:rPr>
              <a:t> = </a:t>
            </a:r>
            <a:r>
              <a:rPr lang="en-GB" altLang="en-US" sz="2400" b="1" i="1">
                <a:solidFill>
                  <a:schemeClr val="bg1"/>
                </a:solidFill>
              </a:rPr>
              <a:t>A</a:t>
            </a:r>
            <a:r>
              <a:rPr lang="en-GB" altLang="en-US" sz="2400">
                <a:solidFill>
                  <a:schemeClr val="bg1"/>
                </a:solidFill>
              </a:rPr>
              <a:t>   &amp;   </a:t>
            </a:r>
            <a:r>
              <a:rPr lang="en-GB" altLang="en-US" sz="2400" b="1" i="1">
                <a:solidFill>
                  <a:schemeClr val="bg1"/>
                </a:solidFill>
              </a:rPr>
              <a:t>A I</a:t>
            </a:r>
            <a:r>
              <a:rPr lang="en-GB" altLang="en-US" sz="2400" b="1" i="1" baseline="-25000">
                <a:solidFill>
                  <a:srgbClr val="FFFF00"/>
                </a:solidFill>
              </a:rPr>
              <a:t>m</a:t>
            </a:r>
            <a:r>
              <a:rPr lang="en-GB" altLang="en-US" sz="2400">
                <a:solidFill>
                  <a:schemeClr val="bg1"/>
                </a:solidFill>
              </a:rPr>
              <a:t> = </a:t>
            </a:r>
            <a:r>
              <a:rPr lang="en-GB" altLang="en-US" sz="2400" b="1" i="1">
                <a:solidFill>
                  <a:schemeClr val="bg1"/>
                </a:solidFill>
              </a:rPr>
              <a:t>A</a:t>
            </a:r>
            <a:r>
              <a:rPr lang="en-GB" altLang="en-US" sz="2400">
                <a:solidFill>
                  <a:schemeClr val="accent1"/>
                </a:solidFill>
              </a:rPr>
              <a:t> </a:t>
            </a:r>
          </a:p>
          <a:p>
            <a:pPr eaLnBrk="0" hangingPunct="0">
              <a:buFontTx/>
              <a:buChar char="•"/>
            </a:pPr>
            <a:endParaRPr lang="en-GB" altLang="en-US" sz="2400">
              <a:solidFill>
                <a:schemeClr val="accent1"/>
              </a:solidFill>
            </a:endParaRPr>
          </a:p>
        </p:txBody>
      </p:sp>
      <p:sp>
        <p:nvSpPr>
          <p:cNvPr id="20487" name="Rectangle 7"/>
          <p:cNvSpPr>
            <a:spLocks noChangeArrowheads="1"/>
          </p:cNvSpPr>
          <p:nvPr/>
        </p:nvSpPr>
        <p:spPr bwMode="auto">
          <a:xfrm>
            <a:off x="1524000" y="-3121"/>
            <a:ext cx="181822" cy="641242"/>
          </a:xfrm>
          <a:prstGeom prst="rect">
            <a:avLst/>
          </a:prstGeom>
          <a:noFill/>
          <a:ln>
            <a:noFill/>
          </a:ln>
          <a:effectLst>
            <a:outerShdw dist="71842" dir="2700000" algn="ctr" rotWithShape="0">
              <a:schemeClr val="bg2"/>
            </a:outerShdw>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47625" cmpd="thickThin">
                <a:solidFill>
                  <a:schemeClr val="tx1"/>
                </a:solidFill>
                <a:miter lim="800000"/>
                <a:headEnd/>
                <a:tailEnd/>
              </a14:hiddenLine>
            </a:ext>
          </a:extLst>
        </p:spPr>
        <p:txBody>
          <a:bodyPr wrap="none" lIns="90000" tIns="43200" rIns="90000" bIns="43200" anchor="ctr">
            <a:spAutoFit/>
          </a:bodyPr>
          <a:lstStyle/>
          <a:p>
            <a:br>
              <a:rPr lang="en-GB" altLang="en-US"/>
            </a:br>
            <a:endParaRPr lang="en-GB" altLang="en-US"/>
          </a:p>
        </p:txBody>
      </p:sp>
      <p:sp>
        <p:nvSpPr>
          <p:cNvPr id="20488" name="Rectangle 8"/>
          <p:cNvSpPr>
            <a:spLocks noChangeArrowheads="1"/>
          </p:cNvSpPr>
          <p:nvPr/>
        </p:nvSpPr>
        <p:spPr bwMode="auto">
          <a:xfrm>
            <a:off x="1524000" y="-3121"/>
            <a:ext cx="181822" cy="641242"/>
          </a:xfrm>
          <a:prstGeom prst="rect">
            <a:avLst/>
          </a:prstGeom>
          <a:noFill/>
          <a:ln>
            <a:noFill/>
          </a:ln>
          <a:effectLst>
            <a:outerShdw dist="71842" dir="2700000" algn="ctr" rotWithShape="0">
              <a:schemeClr val="bg2"/>
            </a:outerShdw>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47625" cmpd="thickThin">
                <a:solidFill>
                  <a:schemeClr val="tx1"/>
                </a:solidFill>
                <a:miter lim="800000"/>
                <a:headEnd/>
                <a:tailEnd/>
              </a14:hiddenLine>
            </a:ext>
          </a:extLst>
        </p:spPr>
        <p:txBody>
          <a:bodyPr wrap="none" lIns="90000" tIns="43200" rIns="90000" bIns="43200" anchor="ctr">
            <a:spAutoFit/>
          </a:bodyPr>
          <a:lstStyle/>
          <a:p>
            <a:br>
              <a:rPr lang="en-GB" altLang="en-US"/>
            </a:br>
            <a:endParaRPr lang="en-GB" altLang="en-US"/>
          </a:p>
        </p:txBody>
      </p:sp>
      <p:sp>
        <p:nvSpPr>
          <p:cNvPr id="20489" name="Rectangle 9"/>
          <p:cNvSpPr>
            <a:spLocks noChangeArrowheads="1"/>
          </p:cNvSpPr>
          <p:nvPr/>
        </p:nvSpPr>
        <p:spPr bwMode="auto">
          <a:xfrm>
            <a:off x="1524000" y="-3121"/>
            <a:ext cx="181822" cy="641242"/>
          </a:xfrm>
          <a:prstGeom prst="rect">
            <a:avLst/>
          </a:prstGeom>
          <a:noFill/>
          <a:ln>
            <a:noFill/>
          </a:ln>
          <a:effectLst>
            <a:outerShdw dist="71842" dir="2700000" algn="ctr" rotWithShape="0">
              <a:schemeClr val="bg2"/>
            </a:outerShdw>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47625" cmpd="thickThin">
                <a:solidFill>
                  <a:schemeClr val="tx1"/>
                </a:solidFill>
                <a:miter lim="800000"/>
                <a:headEnd/>
                <a:tailEnd/>
              </a14:hiddenLine>
            </a:ext>
          </a:extLst>
        </p:spPr>
        <p:txBody>
          <a:bodyPr wrap="none" lIns="90000" tIns="43200" rIns="90000" bIns="43200" anchor="ctr">
            <a:spAutoFit/>
          </a:bodyPr>
          <a:lstStyle/>
          <a:p>
            <a:br>
              <a:rPr lang="en-GB" altLang="en-US"/>
            </a:br>
            <a:endParaRPr lang="en-GB" altLang="en-US"/>
          </a:p>
        </p:txBody>
      </p:sp>
      <p:graphicFrame>
        <p:nvGraphicFramePr>
          <p:cNvPr id="20601" name="Group 121"/>
          <p:cNvGraphicFramePr>
            <a:graphicFrameLocks noGrp="1"/>
          </p:cNvGraphicFramePr>
          <p:nvPr>
            <p:ph sz="half" idx="2"/>
          </p:nvPr>
        </p:nvGraphicFramePr>
        <p:xfrm>
          <a:off x="4618038" y="5013325"/>
          <a:ext cx="4933950" cy="1079500"/>
        </p:xfrm>
        <a:graphic>
          <a:graphicData uri="http://schemas.openxmlformats.org/drawingml/2006/table">
            <a:tbl>
              <a:tblPr/>
              <a:tblGrid>
                <a:gridCol w="368300">
                  <a:extLst>
                    <a:ext uri="{9D8B030D-6E8A-4147-A177-3AD203B41FA5}">
                      <a16:colId xmlns:a16="http://schemas.microsoft.com/office/drawing/2014/main" val="2733417116"/>
                    </a:ext>
                  </a:extLst>
                </a:gridCol>
                <a:gridCol w="368300">
                  <a:extLst>
                    <a:ext uri="{9D8B030D-6E8A-4147-A177-3AD203B41FA5}">
                      <a16:colId xmlns:a16="http://schemas.microsoft.com/office/drawing/2014/main" val="2011847061"/>
                    </a:ext>
                  </a:extLst>
                </a:gridCol>
                <a:gridCol w="369887">
                  <a:extLst>
                    <a:ext uri="{9D8B030D-6E8A-4147-A177-3AD203B41FA5}">
                      <a16:colId xmlns:a16="http://schemas.microsoft.com/office/drawing/2014/main" val="290013587"/>
                    </a:ext>
                  </a:extLst>
                </a:gridCol>
                <a:gridCol w="368300">
                  <a:extLst>
                    <a:ext uri="{9D8B030D-6E8A-4147-A177-3AD203B41FA5}">
                      <a16:colId xmlns:a16="http://schemas.microsoft.com/office/drawing/2014/main" val="4005436067"/>
                    </a:ext>
                  </a:extLst>
                </a:gridCol>
                <a:gridCol w="366713">
                  <a:extLst>
                    <a:ext uri="{9D8B030D-6E8A-4147-A177-3AD203B41FA5}">
                      <a16:colId xmlns:a16="http://schemas.microsoft.com/office/drawing/2014/main" val="3602087933"/>
                    </a:ext>
                  </a:extLst>
                </a:gridCol>
                <a:gridCol w="368300">
                  <a:extLst>
                    <a:ext uri="{9D8B030D-6E8A-4147-A177-3AD203B41FA5}">
                      <a16:colId xmlns:a16="http://schemas.microsoft.com/office/drawing/2014/main" val="1999410976"/>
                    </a:ext>
                  </a:extLst>
                </a:gridCol>
                <a:gridCol w="368300">
                  <a:extLst>
                    <a:ext uri="{9D8B030D-6E8A-4147-A177-3AD203B41FA5}">
                      <a16:colId xmlns:a16="http://schemas.microsoft.com/office/drawing/2014/main" val="589812367"/>
                    </a:ext>
                  </a:extLst>
                </a:gridCol>
                <a:gridCol w="266700">
                  <a:extLst>
                    <a:ext uri="{9D8B030D-6E8A-4147-A177-3AD203B41FA5}">
                      <a16:colId xmlns:a16="http://schemas.microsoft.com/office/drawing/2014/main" val="149978943"/>
                    </a:ext>
                  </a:extLst>
                </a:gridCol>
                <a:gridCol w="696912">
                  <a:extLst>
                    <a:ext uri="{9D8B030D-6E8A-4147-A177-3AD203B41FA5}">
                      <a16:colId xmlns:a16="http://schemas.microsoft.com/office/drawing/2014/main" val="1552762034"/>
                    </a:ext>
                  </a:extLst>
                </a:gridCol>
                <a:gridCol w="695325">
                  <a:extLst>
                    <a:ext uri="{9D8B030D-6E8A-4147-A177-3AD203B41FA5}">
                      <a16:colId xmlns:a16="http://schemas.microsoft.com/office/drawing/2014/main" val="1467352205"/>
                    </a:ext>
                  </a:extLst>
                </a:gridCol>
                <a:gridCol w="696913">
                  <a:extLst>
                    <a:ext uri="{9D8B030D-6E8A-4147-A177-3AD203B41FA5}">
                      <a16:colId xmlns:a16="http://schemas.microsoft.com/office/drawing/2014/main" val="433330334"/>
                    </a:ext>
                  </a:extLst>
                </a:gridCol>
              </a:tblGrid>
              <a:tr h="3333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anchor="ctr" horzOverflow="overflow">
                    <a:lnL cap="flat">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cap="fla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1+0+0</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0+2+0</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0+0+3</a:t>
                      </a:r>
                    </a:p>
                  </a:txBody>
                  <a:tcPr anchor="ctr" horzOverflow="overflow">
                    <a:lnL>
                      <a:noFill/>
                    </a:lnL>
                    <a:lnR cap="flat">
                      <a:noFill/>
                    </a:lnR>
                    <a:lnT cap="flat">
                      <a:noFill/>
                    </a:lnT>
                    <a:lnB>
                      <a:noFill/>
                    </a:lnB>
                    <a:lnTlToBr>
                      <a:noFill/>
                    </a:lnTlToBr>
                    <a:lnBlToTr>
                      <a:noFill/>
                    </a:lnBlToTr>
                    <a:solidFill>
                      <a:schemeClr val="bg1"/>
                    </a:solidFill>
                  </a:tcPr>
                </a:tc>
                <a:extLst>
                  <a:ext uri="{0D108BD9-81ED-4DB2-BD59-A6C34878D82A}">
                    <a16:rowId xmlns:a16="http://schemas.microsoft.com/office/drawing/2014/main" val="2946144450"/>
                  </a:ext>
                </a:extLst>
              </a:tr>
              <a:tr h="3556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4</a:t>
                      </a:r>
                    </a:p>
                  </a:txBody>
                  <a:tcPr anchor="ctr" horzOverflow="overflow">
                    <a:lnL cap="flat">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5</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6</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X</a:t>
                      </a: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4+0+0</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0+5+0</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0+0+6</a:t>
                      </a:r>
                    </a:p>
                  </a:txBody>
                  <a:tcPr anchor="ctr"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3770346310"/>
                  </a:ext>
                </a:extLst>
              </a:tr>
              <a:tr h="3905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7</a:t>
                      </a:r>
                    </a:p>
                  </a:txBody>
                  <a:tcPr anchor="ctr" horzOverflow="overflow">
                    <a:lnL cap="flat">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7+0+0</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0+8+0</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0+0+9</a:t>
                      </a:r>
                    </a:p>
                  </a:txBody>
                  <a:tcPr anchor="ctr" horzOverflow="overflow">
                    <a:lnL>
                      <a:noFill/>
                    </a:lnL>
                    <a:lnR cap="flat">
                      <a:noFill/>
                    </a:lnR>
                    <a:lnT>
                      <a:noFill/>
                    </a:lnT>
                    <a:lnB cap="flat">
                      <a:noFill/>
                    </a:lnB>
                    <a:lnTlToBr>
                      <a:noFill/>
                    </a:lnTlToBr>
                    <a:lnBlToTr>
                      <a:noFill/>
                    </a:lnBlToTr>
                    <a:solidFill>
                      <a:schemeClr val="bg1"/>
                    </a:solidFill>
                  </a:tcPr>
                </a:tc>
                <a:extLst>
                  <a:ext uri="{0D108BD9-81ED-4DB2-BD59-A6C34878D82A}">
                    <a16:rowId xmlns:a16="http://schemas.microsoft.com/office/drawing/2014/main" val="1768147280"/>
                  </a:ext>
                </a:extLst>
              </a:tr>
            </a:tbl>
          </a:graphicData>
        </a:graphic>
      </p:graphicFrame>
      <p:grpSp>
        <p:nvGrpSpPr>
          <p:cNvPr id="20607" name="Group 127"/>
          <p:cNvGrpSpPr>
            <a:grpSpLocks/>
          </p:cNvGrpSpPr>
          <p:nvPr/>
        </p:nvGrpSpPr>
        <p:grpSpPr bwMode="auto">
          <a:xfrm>
            <a:off x="2293938" y="4868863"/>
            <a:ext cx="7258050" cy="1427162"/>
            <a:chOff x="485" y="3067"/>
            <a:chExt cx="4572" cy="899"/>
          </a:xfrm>
        </p:grpSpPr>
        <p:grpSp>
          <p:nvGrpSpPr>
            <p:cNvPr id="20605" name="Group 125"/>
            <p:cNvGrpSpPr>
              <a:grpSpLocks/>
            </p:cNvGrpSpPr>
            <p:nvPr/>
          </p:nvGrpSpPr>
          <p:grpSpPr bwMode="auto">
            <a:xfrm>
              <a:off x="1882" y="3067"/>
              <a:ext cx="3175" cy="862"/>
              <a:chOff x="1882" y="3067"/>
              <a:chExt cx="3175" cy="862"/>
            </a:xfrm>
          </p:grpSpPr>
          <p:grpSp>
            <p:nvGrpSpPr>
              <p:cNvPr id="20580" name="Group 100"/>
              <p:cNvGrpSpPr>
                <a:grpSpLocks/>
              </p:cNvGrpSpPr>
              <p:nvPr/>
            </p:nvGrpSpPr>
            <p:grpSpPr bwMode="auto">
              <a:xfrm>
                <a:off x="1938" y="3158"/>
                <a:ext cx="137" cy="680"/>
                <a:chOff x="1927" y="3158"/>
                <a:chExt cx="137" cy="680"/>
              </a:xfrm>
            </p:grpSpPr>
            <p:sp>
              <p:nvSpPr>
                <p:cNvPr id="20577" name="Line 97"/>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78" name="Line 98"/>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79" name="Line 99"/>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581" name="Group 101"/>
              <p:cNvGrpSpPr>
                <a:grpSpLocks/>
              </p:cNvGrpSpPr>
              <p:nvPr/>
            </p:nvGrpSpPr>
            <p:grpSpPr bwMode="auto">
              <a:xfrm>
                <a:off x="2879" y="3158"/>
                <a:ext cx="137" cy="680"/>
                <a:chOff x="1927" y="3158"/>
                <a:chExt cx="137" cy="680"/>
              </a:xfrm>
            </p:grpSpPr>
            <p:sp>
              <p:nvSpPr>
                <p:cNvPr id="20582" name="Line 102"/>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83" name="Line 103"/>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84" name="Line 104"/>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585" name="Group 105"/>
              <p:cNvGrpSpPr>
                <a:grpSpLocks/>
              </p:cNvGrpSpPr>
              <p:nvPr/>
            </p:nvGrpSpPr>
            <p:grpSpPr bwMode="auto">
              <a:xfrm>
                <a:off x="3741" y="3158"/>
                <a:ext cx="137" cy="680"/>
                <a:chOff x="1927" y="3158"/>
                <a:chExt cx="137" cy="680"/>
              </a:xfrm>
            </p:grpSpPr>
            <p:sp>
              <p:nvSpPr>
                <p:cNvPr id="20586" name="Line 106"/>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87" name="Line 107"/>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88" name="Line 108"/>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589" name="Group 109"/>
              <p:cNvGrpSpPr>
                <a:grpSpLocks/>
              </p:cNvGrpSpPr>
              <p:nvPr/>
            </p:nvGrpSpPr>
            <p:grpSpPr bwMode="auto">
              <a:xfrm flipH="1">
                <a:off x="2516" y="3158"/>
                <a:ext cx="137" cy="680"/>
                <a:chOff x="1927" y="3158"/>
                <a:chExt cx="137" cy="680"/>
              </a:xfrm>
            </p:grpSpPr>
            <p:sp>
              <p:nvSpPr>
                <p:cNvPr id="20590" name="Line 110"/>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91" name="Line 111"/>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92" name="Line 112"/>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593" name="Group 113"/>
              <p:cNvGrpSpPr>
                <a:grpSpLocks/>
              </p:cNvGrpSpPr>
              <p:nvPr/>
            </p:nvGrpSpPr>
            <p:grpSpPr bwMode="auto">
              <a:xfrm flipH="1">
                <a:off x="3434" y="3158"/>
                <a:ext cx="137" cy="680"/>
                <a:chOff x="1927" y="3158"/>
                <a:chExt cx="137" cy="680"/>
              </a:xfrm>
            </p:grpSpPr>
            <p:sp>
              <p:nvSpPr>
                <p:cNvPr id="20594" name="Line 114"/>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95" name="Line 115"/>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96" name="Line 116"/>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597" name="Group 117"/>
              <p:cNvGrpSpPr>
                <a:grpSpLocks/>
              </p:cNvGrpSpPr>
              <p:nvPr/>
            </p:nvGrpSpPr>
            <p:grpSpPr bwMode="auto">
              <a:xfrm flipH="1">
                <a:off x="4920" y="3158"/>
                <a:ext cx="137" cy="680"/>
                <a:chOff x="1927" y="3158"/>
                <a:chExt cx="137" cy="680"/>
              </a:xfrm>
            </p:grpSpPr>
            <p:sp>
              <p:nvSpPr>
                <p:cNvPr id="20598" name="Line 118"/>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99" name="Line 119"/>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00" name="Line 120"/>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602" name="Oval 122"/>
              <p:cNvSpPr>
                <a:spLocks noChangeArrowheads="1"/>
              </p:cNvSpPr>
              <p:nvPr/>
            </p:nvSpPr>
            <p:spPr bwMode="auto">
              <a:xfrm>
                <a:off x="1882" y="3158"/>
                <a:ext cx="862" cy="181"/>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03" name="Oval 123"/>
              <p:cNvSpPr>
                <a:spLocks noChangeArrowheads="1"/>
              </p:cNvSpPr>
              <p:nvPr/>
            </p:nvSpPr>
            <p:spPr bwMode="auto">
              <a:xfrm rot="5400000">
                <a:off x="2562" y="3430"/>
                <a:ext cx="862" cy="136"/>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04" name="Oval 124"/>
              <p:cNvSpPr>
                <a:spLocks noChangeArrowheads="1"/>
              </p:cNvSpPr>
              <p:nvPr/>
            </p:nvSpPr>
            <p:spPr bwMode="auto">
              <a:xfrm>
                <a:off x="3651" y="3158"/>
                <a:ext cx="544" cy="181"/>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606" name="Text Box 126"/>
            <p:cNvSpPr txBox="1">
              <a:spLocks noChangeArrowheads="1"/>
            </p:cNvSpPr>
            <p:nvPr/>
          </p:nvSpPr>
          <p:spPr bwMode="auto">
            <a:xfrm>
              <a:off x="485" y="3216"/>
              <a:ext cx="119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a:t>Worked example</a:t>
              </a:r>
            </a:p>
            <a:p>
              <a:pPr algn="ctr"/>
              <a:r>
                <a:rPr lang="en-GB" altLang="en-US" b="1" i="1"/>
                <a:t>A I</a:t>
              </a:r>
              <a:r>
                <a:rPr lang="en-GB" altLang="en-US" b="1" i="1">
                  <a:solidFill>
                    <a:srgbClr val="FF3300"/>
                  </a:solidFill>
                </a:rPr>
                <a:t>n</a:t>
              </a:r>
              <a:r>
                <a:rPr lang="en-GB" altLang="en-US" b="1" i="1"/>
                <a:t> = A  </a:t>
              </a:r>
            </a:p>
            <a:p>
              <a:pPr algn="ctr"/>
              <a:r>
                <a:rPr lang="en-GB" altLang="en-US"/>
                <a:t>for a 3x3 matrix:</a:t>
              </a:r>
            </a:p>
            <a:p>
              <a:pPr algn="ctr"/>
              <a:endParaRPr lang="en-GB" altLang="en-US"/>
            </a:p>
          </p:txBody>
        </p:sp>
      </p:grpSp>
    </p:spTree>
    <p:extLst>
      <p:ext uri="{BB962C8B-B14F-4D97-AF65-F5344CB8AC3E}">
        <p14:creationId xmlns:p14="http://schemas.microsoft.com/office/powerpoint/2010/main" val="10911013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486">
                                            <p:txEl>
                                              <p:pRg st="0" end="0"/>
                                            </p:txEl>
                                          </p:spTgt>
                                        </p:tgtEl>
                                        <p:attrNameLst>
                                          <p:attrName>style.visibility</p:attrName>
                                        </p:attrNameLst>
                                      </p:cBhvr>
                                      <p:to>
                                        <p:strVal val="visible"/>
                                      </p:to>
                                    </p:set>
                                    <p:animEffect transition="in" filter="box(in)">
                                      <p:cBhvr>
                                        <p:cTn id="7" dur="500"/>
                                        <p:tgtEl>
                                          <p:spTgt spid="20486">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0486">
                                            <p:txEl>
                                              <p:pRg st="1" end="1"/>
                                            </p:txEl>
                                          </p:spTgt>
                                        </p:tgtEl>
                                        <p:attrNameLst>
                                          <p:attrName>style.visibility</p:attrName>
                                        </p:attrNameLst>
                                      </p:cBhvr>
                                      <p:to>
                                        <p:strVal val="visible"/>
                                      </p:to>
                                    </p:set>
                                    <p:animEffect transition="in" filter="box(in)">
                                      <p:cBhvr>
                                        <p:cTn id="10" dur="500"/>
                                        <p:tgtEl>
                                          <p:spTgt spid="20486">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20486">
                                            <p:txEl>
                                              <p:pRg st="3" end="3"/>
                                            </p:txEl>
                                          </p:spTgt>
                                        </p:tgtEl>
                                        <p:attrNameLst>
                                          <p:attrName>style.visibility</p:attrName>
                                        </p:attrNameLst>
                                      </p:cBhvr>
                                      <p:to>
                                        <p:strVal val="visible"/>
                                      </p:to>
                                    </p:set>
                                    <p:animEffect transition="in" filter="box(in)">
                                      <p:cBhvr>
                                        <p:cTn id="15" dur="500"/>
                                        <p:tgtEl>
                                          <p:spTgt spid="20486">
                                            <p:txEl>
                                              <p:pRg st="3" end="3"/>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20486">
                                            <p:txEl>
                                              <p:pRg st="4" end="4"/>
                                            </p:txEl>
                                          </p:spTgt>
                                        </p:tgtEl>
                                        <p:attrNameLst>
                                          <p:attrName>style.visibility</p:attrName>
                                        </p:attrNameLst>
                                      </p:cBhvr>
                                      <p:to>
                                        <p:strVal val="visible"/>
                                      </p:to>
                                    </p:set>
                                    <p:animEffect transition="in" filter="box(in)">
                                      <p:cBhvr>
                                        <p:cTn id="18" dur="500"/>
                                        <p:tgtEl>
                                          <p:spTgt spid="20486">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6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A2CD9-C67A-3B9A-E803-F869EB56B66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35516AF-6410-22C6-B0E4-EFE2C18BC611}"/>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D9549FED-9360-BF6B-D198-D41821F2527A}"/>
              </a:ext>
            </a:extLst>
          </p:cNvPr>
          <p:cNvPicPr>
            <a:picLocks noChangeAspect="1"/>
          </p:cNvPicPr>
          <p:nvPr/>
        </p:nvPicPr>
        <p:blipFill>
          <a:blip r:embed="rId2"/>
          <a:stretch>
            <a:fillRect/>
          </a:stretch>
        </p:blipFill>
        <p:spPr>
          <a:xfrm>
            <a:off x="615000" y="0"/>
            <a:ext cx="10962000" cy="6858000"/>
          </a:xfrm>
          <a:prstGeom prst="rect">
            <a:avLst/>
          </a:prstGeom>
        </p:spPr>
      </p:pic>
    </p:spTree>
    <p:extLst>
      <p:ext uri="{BB962C8B-B14F-4D97-AF65-F5344CB8AC3E}">
        <p14:creationId xmlns:p14="http://schemas.microsoft.com/office/powerpoint/2010/main" val="77105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459-F1F1-B956-52DF-35B6AD4D2B3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816BB72-2830-6D86-EA98-2DD978DF597C}"/>
              </a:ext>
            </a:extLst>
          </p:cNvPr>
          <p:cNvSpPr>
            <a:spLocks noGrp="1"/>
          </p:cNvSpPr>
          <p:nvPr>
            <p:ph type="body" sz="half" idx="1"/>
          </p:nvPr>
        </p:nvSpPr>
        <p:spPr/>
        <p:txBody>
          <a:bodyPr/>
          <a:lstStyle/>
          <a:p>
            <a:endParaRPr lang="en-GB"/>
          </a:p>
        </p:txBody>
      </p:sp>
      <p:sp>
        <p:nvSpPr>
          <p:cNvPr id="4" name="Content Placeholder 3">
            <a:extLst>
              <a:ext uri="{FF2B5EF4-FFF2-40B4-BE49-F238E27FC236}">
                <a16:creationId xmlns:a16="http://schemas.microsoft.com/office/drawing/2014/main" id="{6BFDB09F-0638-8978-6205-2FCCBBB39223}"/>
              </a:ext>
            </a:extLst>
          </p:cNvPr>
          <p:cNvSpPr>
            <a:spLocks noGrp="1"/>
          </p:cNvSpPr>
          <p:nvPr>
            <p:ph sz="half" idx="2"/>
          </p:nvPr>
        </p:nvSpPr>
        <p:spPr/>
        <p:txBody>
          <a:bodyPr/>
          <a:lstStyle/>
          <a:p>
            <a:endParaRPr lang="en-GB"/>
          </a:p>
        </p:txBody>
      </p:sp>
      <p:pic>
        <p:nvPicPr>
          <p:cNvPr id="6" name="Picture 5">
            <a:extLst>
              <a:ext uri="{FF2B5EF4-FFF2-40B4-BE49-F238E27FC236}">
                <a16:creationId xmlns:a16="http://schemas.microsoft.com/office/drawing/2014/main" id="{8E59BB76-6168-3A0F-BE76-FB01282955DF}"/>
              </a:ext>
            </a:extLst>
          </p:cNvPr>
          <p:cNvPicPr>
            <a:picLocks noChangeAspect="1"/>
          </p:cNvPicPr>
          <p:nvPr/>
        </p:nvPicPr>
        <p:blipFill>
          <a:blip r:embed="rId2"/>
          <a:stretch>
            <a:fillRect/>
          </a:stretch>
        </p:blipFill>
        <p:spPr>
          <a:xfrm>
            <a:off x="1785937" y="461962"/>
            <a:ext cx="8620125" cy="5934075"/>
          </a:xfrm>
          <a:prstGeom prst="rect">
            <a:avLst/>
          </a:prstGeom>
        </p:spPr>
      </p:pic>
    </p:spTree>
    <p:extLst>
      <p:ext uri="{BB962C8B-B14F-4D97-AF65-F5344CB8AC3E}">
        <p14:creationId xmlns:p14="http://schemas.microsoft.com/office/powerpoint/2010/main" val="36605882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a:t>Matrix inverse</a:t>
            </a:r>
          </a:p>
        </p:txBody>
      </p:sp>
      <p:pic>
        <p:nvPicPr>
          <p:cNvPr id="26627" name="Picture 5" descr="\begin{displaymath}A\;B = B\; A = I_n\end{displaymat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2497138"/>
            <a:ext cx="2160588" cy="495300"/>
          </a:xfrm>
          <a:solidFill>
            <a:schemeClr val="bg1">
              <a:alpha val="50195"/>
            </a:schemeClr>
          </a:solidFill>
          <a:ln>
            <a:solidFill>
              <a:schemeClr val="tx1"/>
            </a:solidFill>
            <a:miter lim="800000"/>
            <a:headEnd/>
            <a:tailEnd/>
          </a:ln>
        </p:spPr>
      </p:pic>
      <p:pic>
        <p:nvPicPr>
          <p:cNvPr id="26628" name="Picture 9" descr="\begin{displaymath}A\; A^{-1} = A^{-1}\;A = I_n\;.\end{displaymath}"/>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7239000" y="3792538"/>
            <a:ext cx="3024188" cy="520700"/>
          </a:xfrm>
          <a:solidFill>
            <a:schemeClr val="bg1">
              <a:alpha val="50195"/>
            </a:schemeClr>
          </a:solidFill>
          <a:ln>
            <a:solidFill>
              <a:schemeClr val="tx1"/>
            </a:solidFill>
            <a:miter lim="800000"/>
            <a:headEnd/>
            <a:tailEnd/>
          </a:ln>
        </p:spPr>
      </p:pic>
      <p:sp>
        <p:nvSpPr>
          <p:cNvPr id="4" name="Rectangle 3"/>
          <p:cNvSpPr txBox="1">
            <a:spLocks noChangeArrowheads="1"/>
          </p:cNvSpPr>
          <p:nvPr/>
        </p:nvSpPr>
        <p:spPr bwMode="auto">
          <a:xfrm>
            <a:off x="1903414" y="1697039"/>
            <a:ext cx="8002587" cy="892175"/>
          </a:xfrm>
          <a:prstGeom prst="rect">
            <a:avLst/>
          </a:prstGeom>
          <a:noFill/>
          <a:ln w="9525">
            <a:noFill/>
            <a:miter lim="800000"/>
            <a:headEnd/>
            <a:tailEnd/>
          </a:ln>
          <a:effectLst/>
        </p:spPr>
        <p:txBody>
          <a:bodyPr/>
          <a:lstStyle/>
          <a:p>
            <a:pPr marL="342900" indent="-342900">
              <a:lnSpc>
                <a:spcPct val="90000"/>
              </a:lnSpc>
              <a:spcBef>
                <a:spcPct val="20000"/>
              </a:spcBef>
              <a:buFontTx/>
              <a:buChar char="•"/>
              <a:defRPr/>
            </a:pPr>
            <a:r>
              <a:rPr lang="da-DK" sz="2000" b="1" kern="0" dirty="0">
                <a:solidFill>
                  <a:srgbClr val="000000"/>
                </a:solidFill>
              </a:rPr>
              <a:t>Definition.</a:t>
            </a:r>
            <a:r>
              <a:rPr lang="da-DK" sz="2000" kern="0" dirty="0">
                <a:solidFill>
                  <a:srgbClr val="000000"/>
                </a:solidFill>
              </a:rPr>
              <a:t> A matrix </a:t>
            </a:r>
            <a:r>
              <a:rPr lang="da-DK" sz="2000" b="1" i="1" kern="0" dirty="0">
                <a:solidFill>
                  <a:srgbClr val="000000"/>
                </a:solidFill>
              </a:rPr>
              <a:t>A</a:t>
            </a:r>
            <a:r>
              <a:rPr lang="da-DK" sz="2000" kern="0" dirty="0">
                <a:solidFill>
                  <a:srgbClr val="000000"/>
                </a:solidFill>
              </a:rPr>
              <a:t> is </a:t>
            </a:r>
            <a:r>
              <a:rPr lang="da-DK" sz="2000" kern="0" dirty="0" err="1">
                <a:solidFill>
                  <a:srgbClr val="000000"/>
                </a:solidFill>
              </a:rPr>
              <a:t>called</a:t>
            </a:r>
            <a:r>
              <a:rPr lang="da-DK" sz="2000" kern="0" dirty="0">
                <a:solidFill>
                  <a:srgbClr val="000000"/>
                </a:solidFill>
              </a:rPr>
              <a:t> </a:t>
            </a:r>
            <a:r>
              <a:rPr lang="da-DK" sz="2000" b="1" kern="0" dirty="0" err="1">
                <a:solidFill>
                  <a:srgbClr val="000000"/>
                </a:solidFill>
              </a:rPr>
              <a:t>nonsingular</a:t>
            </a:r>
            <a:r>
              <a:rPr lang="da-DK" sz="2000" kern="0" dirty="0">
                <a:solidFill>
                  <a:srgbClr val="000000"/>
                </a:solidFill>
              </a:rPr>
              <a:t> </a:t>
            </a:r>
            <a:r>
              <a:rPr lang="da-DK" sz="2000" kern="0" dirty="0" err="1">
                <a:solidFill>
                  <a:srgbClr val="000000"/>
                </a:solidFill>
              </a:rPr>
              <a:t>or</a:t>
            </a:r>
            <a:r>
              <a:rPr lang="da-DK" sz="2000" kern="0" dirty="0">
                <a:solidFill>
                  <a:srgbClr val="000000"/>
                </a:solidFill>
              </a:rPr>
              <a:t> </a:t>
            </a:r>
            <a:r>
              <a:rPr lang="da-DK" sz="2000" b="1" kern="0" dirty="0" err="1">
                <a:solidFill>
                  <a:srgbClr val="000000"/>
                </a:solidFill>
              </a:rPr>
              <a:t>invertible</a:t>
            </a:r>
            <a:r>
              <a:rPr lang="da-DK" sz="2000" kern="0" dirty="0">
                <a:solidFill>
                  <a:srgbClr val="000000"/>
                </a:solidFill>
              </a:rPr>
              <a:t> </a:t>
            </a:r>
            <a:r>
              <a:rPr lang="da-DK" sz="2000" kern="0" dirty="0" err="1">
                <a:solidFill>
                  <a:srgbClr val="000000"/>
                </a:solidFill>
              </a:rPr>
              <a:t>if</a:t>
            </a:r>
            <a:r>
              <a:rPr lang="da-DK" sz="2000" kern="0" dirty="0">
                <a:solidFill>
                  <a:srgbClr val="000000"/>
                </a:solidFill>
              </a:rPr>
              <a:t> </a:t>
            </a:r>
            <a:r>
              <a:rPr lang="da-DK" sz="2000" kern="0" dirty="0" err="1">
                <a:solidFill>
                  <a:srgbClr val="000000"/>
                </a:solidFill>
              </a:rPr>
              <a:t>there</a:t>
            </a:r>
            <a:r>
              <a:rPr lang="da-DK" sz="2000" kern="0" dirty="0">
                <a:solidFill>
                  <a:srgbClr val="000000"/>
                </a:solidFill>
              </a:rPr>
              <a:t> </a:t>
            </a:r>
            <a:r>
              <a:rPr lang="da-DK" sz="2000" kern="0" dirty="0" err="1">
                <a:solidFill>
                  <a:srgbClr val="000000"/>
                </a:solidFill>
              </a:rPr>
              <a:t>exists</a:t>
            </a:r>
            <a:r>
              <a:rPr lang="da-DK" sz="2000" kern="0" dirty="0">
                <a:solidFill>
                  <a:srgbClr val="000000"/>
                </a:solidFill>
              </a:rPr>
              <a:t> a matrix </a:t>
            </a:r>
            <a:r>
              <a:rPr lang="da-DK" sz="2000" b="1" i="1" kern="0" dirty="0">
                <a:solidFill>
                  <a:srgbClr val="000000"/>
                </a:solidFill>
              </a:rPr>
              <a:t>B</a:t>
            </a:r>
            <a:r>
              <a:rPr lang="da-DK" sz="2000" kern="0" dirty="0">
                <a:solidFill>
                  <a:srgbClr val="000000"/>
                </a:solidFill>
              </a:rPr>
              <a:t> </a:t>
            </a:r>
            <a:r>
              <a:rPr lang="da-DK" sz="2000" kern="0" dirty="0" err="1">
                <a:solidFill>
                  <a:srgbClr val="000000"/>
                </a:solidFill>
              </a:rPr>
              <a:t>such</a:t>
            </a:r>
            <a:r>
              <a:rPr lang="da-DK" sz="2000" kern="0" dirty="0">
                <a:solidFill>
                  <a:srgbClr val="000000"/>
                </a:solidFill>
              </a:rPr>
              <a:t> </a:t>
            </a:r>
            <a:r>
              <a:rPr lang="da-DK" sz="2000" kern="0" dirty="0" err="1">
                <a:solidFill>
                  <a:srgbClr val="000000"/>
                </a:solidFill>
              </a:rPr>
              <a:t>that</a:t>
            </a:r>
            <a:r>
              <a:rPr lang="da-DK" sz="2000" kern="0" dirty="0">
                <a:solidFill>
                  <a:srgbClr val="000000"/>
                </a:solidFill>
              </a:rPr>
              <a:t>:</a:t>
            </a:r>
          </a:p>
        </p:txBody>
      </p:sp>
      <p:sp>
        <p:nvSpPr>
          <p:cNvPr id="6" name="Rectangle 7"/>
          <p:cNvSpPr>
            <a:spLocks noChangeArrowheads="1"/>
          </p:cNvSpPr>
          <p:nvPr/>
        </p:nvSpPr>
        <p:spPr bwMode="auto">
          <a:xfrm>
            <a:off x="1905000" y="3733800"/>
            <a:ext cx="5105400" cy="820738"/>
          </a:xfrm>
          <a:prstGeom prst="rect">
            <a:avLst/>
          </a:prstGeom>
          <a:noFill/>
          <a:ln w="9525">
            <a:noFill/>
            <a:miter lim="800000"/>
            <a:headEnd/>
            <a:tailEnd/>
          </a:ln>
          <a:effectLst/>
        </p:spPr>
        <p:txBody>
          <a:bodyPr/>
          <a:lstStyle/>
          <a:p>
            <a:pPr marL="342900" indent="-342900">
              <a:lnSpc>
                <a:spcPct val="90000"/>
              </a:lnSpc>
              <a:spcBef>
                <a:spcPct val="20000"/>
              </a:spcBef>
              <a:buFontTx/>
              <a:buChar char="•"/>
              <a:defRPr/>
            </a:pPr>
            <a:r>
              <a:rPr lang="da-DK" sz="2000" b="1" dirty="0">
                <a:solidFill>
                  <a:srgbClr val="000000"/>
                </a:solidFill>
              </a:rPr>
              <a:t>Notation.</a:t>
            </a:r>
            <a:r>
              <a:rPr lang="da-DK" sz="2000" dirty="0">
                <a:solidFill>
                  <a:srgbClr val="000000"/>
                </a:solidFill>
              </a:rPr>
              <a:t> A </a:t>
            </a:r>
            <a:r>
              <a:rPr lang="da-DK" sz="2000" dirty="0" err="1">
                <a:solidFill>
                  <a:srgbClr val="000000"/>
                </a:solidFill>
              </a:rPr>
              <a:t>common</a:t>
            </a:r>
            <a:r>
              <a:rPr lang="da-DK" sz="2000" dirty="0">
                <a:solidFill>
                  <a:srgbClr val="000000"/>
                </a:solidFill>
              </a:rPr>
              <a:t> notation for the inverse of a matrix </a:t>
            </a:r>
            <a:r>
              <a:rPr lang="da-DK" sz="2000" b="1" i="1" dirty="0">
                <a:solidFill>
                  <a:srgbClr val="000000"/>
                </a:solidFill>
              </a:rPr>
              <a:t>A</a:t>
            </a:r>
            <a:r>
              <a:rPr lang="da-DK" sz="2000" dirty="0">
                <a:solidFill>
                  <a:srgbClr val="000000"/>
                </a:solidFill>
              </a:rPr>
              <a:t> is </a:t>
            </a:r>
            <a:r>
              <a:rPr lang="da-DK" sz="2000" b="1" i="1" dirty="0">
                <a:solidFill>
                  <a:srgbClr val="000000"/>
                </a:solidFill>
              </a:rPr>
              <a:t>A</a:t>
            </a:r>
            <a:r>
              <a:rPr lang="da-DK" sz="2000" baseline="30000" dirty="0">
                <a:solidFill>
                  <a:srgbClr val="000000"/>
                </a:solidFill>
              </a:rPr>
              <a:t>-1</a:t>
            </a:r>
            <a:r>
              <a:rPr lang="da-DK" sz="2000" dirty="0">
                <a:solidFill>
                  <a:srgbClr val="000000"/>
                </a:solidFill>
              </a:rPr>
              <a:t>. So:</a:t>
            </a:r>
          </a:p>
        </p:txBody>
      </p:sp>
      <p:sp>
        <p:nvSpPr>
          <p:cNvPr id="34823" name="Rectangle 11"/>
          <p:cNvSpPr>
            <a:spLocks noChangeArrowheads="1"/>
          </p:cNvSpPr>
          <p:nvPr/>
        </p:nvSpPr>
        <p:spPr bwMode="auto">
          <a:xfrm>
            <a:off x="1824038" y="4648201"/>
            <a:ext cx="86153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cmpd="thickThin">
                <a:solidFill>
                  <a:srgbClr val="000000"/>
                </a:solidFill>
                <a:miter lim="800000"/>
                <a:headEnd/>
                <a:tailEnd/>
              </a14:hiddenLine>
            </a:ext>
          </a:extLst>
        </p:spPr>
        <p:txBody>
          <a:bodyPr lIns="90000" tIns="43200" rIns="90000" bIns="43200">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lnSpc>
                <a:spcPct val="90000"/>
              </a:lnSpc>
              <a:spcBef>
                <a:spcPct val="20000"/>
              </a:spcBef>
              <a:buFontTx/>
              <a:buChar char="•"/>
            </a:pPr>
            <a:r>
              <a:rPr lang="da-DK" altLang="en-US" sz="2000">
                <a:solidFill>
                  <a:srgbClr val="000000"/>
                </a:solidFill>
                <a:latin typeface="Rockwell" panose="02060603020205020403" pitchFamily="18" charset="0"/>
              </a:rPr>
              <a:t>    The inverse matrix is unique when it exists. So if </a:t>
            </a:r>
            <a:r>
              <a:rPr lang="da-DK" altLang="en-US" sz="2000" b="1" i="1">
                <a:solidFill>
                  <a:srgbClr val="000000"/>
                </a:solidFill>
                <a:latin typeface="Rockwell" panose="02060603020205020403" pitchFamily="18" charset="0"/>
              </a:rPr>
              <a:t>A</a:t>
            </a:r>
            <a:r>
              <a:rPr lang="da-DK" altLang="en-US" sz="2000">
                <a:solidFill>
                  <a:srgbClr val="000000"/>
                </a:solidFill>
                <a:latin typeface="Rockwell" panose="02060603020205020403" pitchFamily="18" charset="0"/>
              </a:rPr>
              <a:t> is invertible, then </a:t>
            </a:r>
            <a:r>
              <a:rPr lang="da-DK" altLang="en-US" sz="2000" b="1" i="1">
                <a:solidFill>
                  <a:srgbClr val="000000"/>
                </a:solidFill>
                <a:latin typeface="Rockwell" panose="02060603020205020403" pitchFamily="18" charset="0"/>
              </a:rPr>
              <a:t>A</a:t>
            </a:r>
            <a:r>
              <a:rPr lang="da-DK" altLang="en-US" sz="2000" baseline="30000">
                <a:solidFill>
                  <a:srgbClr val="000000"/>
                </a:solidFill>
                <a:latin typeface="Rockwell" panose="02060603020205020403" pitchFamily="18" charset="0"/>
              </a:rPr>
              <a:t>-1</a:t>
            </a:r>
            <a:r>
              <a:rPr lang="da-DK" altLang="en-US" sz="2000">
                <a:solidFill>
                  <a:srgbClr val="000000"/>
                </a:solidFill>
                <a:latin typeface="Rockwell" panose="02060603020205020403" pitchFamily="18" charset="0"/>
              </a:rPr>
              <a:t> is also invertible and </a:t>
            </a:r>
            <a:r>
              <a:rPr lang="en-GB" altLang="en-US" sz="2000">
                <a:latin typeface="Rockwell" panose="02060603020205020403" pitchFamily="18" charset="0"/>
              </a:rPr>
              <a:t>then (A</a:t>
            </a:r>
            <a:r>
              <a:rPr lang="en-GB" altLang="en-US" sz="2000" baseline="30000">
                <a:latin typeface="Rockwell" panose="02060603020205020403" pitchFamily="18" charset="0"/>
              </a:rPr>
              <a:t>T</a:t>
            </a:r>
            <a:r>
              <a:rPr lang="en-GB" altLang="en-US" sz="2000">
                <a:latin typeface="Rockwell" panose="02060603020205020403" pitchFamily="18" charset="0"/>
              </a:rPr>
              <a:t>)</a:t>
            </a:r>
            <a:r>
              <a:rPr lang="en-GB" altLang="en-US" sz="2000" baseline="30000">
                <a:latin typeface="Rockwell" panose="02060603020205020403" pitchFamily="18" charset="0"/>
              </a:rPr>
              <a:t>-1</a:t>
            </a:r>
            <a:r>
              <a:rPr lang="en-GB" altLang="en-US" sz="2000">
                <a:latin typeface="Rockwell" panose="02060603020205020403" pitchFamily="18" charset="0"/>
              </a:rPr>
              <a:t> = (A</a:t>
            </a:r>
            <a:r>
              <a:rPr lang="en-GB" altLang="en-US" sz="2000" baseline="30000">
                <a:latin typeface="Rockwell" panose="02060603020205020403" pitchFamily="18" charset="0"/>
              </a:rPr>
              <a:t>-1</a:t>
            </a:r>
            <a:r>
              <a:rPr lang="en-GB" altLang="en-US" sz="2000">
                <a:latin typeface="Rockwell" panose="02060603020205020403" pitchFamily="18" charset="0"/>
              </a:rPr>
              <a:t>)</a:t>
            </a:r>
            <a:r>
              <a:rPr lang="en-GB" altLang="en-US" sz="2000" baseline="30000">
                <a:latin typeface="Rockwell" panose="02060603020205020403" pitchFamily="18" charset="0"/>
              </a:rPr>
              <a:t>T</a:t>
            </a:r>
            <a:br>
              <a:rPr lang="da-DK" altLang="en-US" sz="2000">
                <a:solidFill>
                  <a:srgbClr val="000000"/>
                </a:solidFill>
                <a:latin typeface="Rockwell" panose="02060603020205020403" pitchFamily="18" charset="0"/>
              </a:rPr>
            </a:br>
            <a:endParaRPr lang="da-DK" altLang="en-US" sz="2000">
              <a:solidFill>
                <a:srgbClr val="000000"/>
              </a:solidFill>
              <a:latin typeface="Rockwell" panose="02060603020205020403" pitchFamily="18" charset="0"/>
            </a:endParaRPr>
          </a:p>
        </p:txBody>
      </p:sp>
      <p:graphicFrame>
        <p:nvGraphicFramePr>
          <p:cNvPr id="44" name="Group 10"/>
          <p:cNvGraphicFramePr>
            <a:graphicFrameLocks noGrp="1"/>
          </p:cNvGraphicFramePr>
          <p:nvPr/>
        </p:nvGraphicFramePr>
        <p:xfrm>
          <a:off x="5943600" y="2514600"/>
          <a:ext cx="4248150" cy="914400"/>
        </p:xfrm>
        <a:graphic>
          <a:graphicData uri="http://schemas.openxmlformats.org/drawingml/2006/table">
            <a:tbl>
              <a:tblPr/>
              <a:tblGrid>
                <a:gridCol w="342900">
                  <a:extLst>
                    <a:ext uri="{9D8B030D-6E8A-4147-A177-3AD203B41FA5}">
                      <a16:colId xmlns:a16="http://schemas.microsoft.com/office/drawing/2014/main" val="2486378360"/>
                    </a:ext>
                  </a:extLst>
                </a:gridCol>
                <a:gridCol w="342900">
                  <a:extLst>
                    <a:ext uri="{9D8B030D-6E8A-4147-A177-3AD203B41FA5}">
                      <a16:colId xmlns:a16="http://schemas.microsoft.com/office/drawing/2014/main" val="950436118"/>
                    </a:ext>
                  </a:extLst>
                </a:gridCol>
                <a:gridCol w="342900">
                  <a:extLst>
                    <a:ext uri="{9D8B030D-6E8A-4147-A177-3AD203B41FA5}">
                      <a16:colId xmlns:a16="http://schemas.microsoft.com/office/drawing/2014/main" val="308165971"/>
                    </a:ext>
                  </a:extLst>
                </a:gridCol>
                <a:gridCol w="342900">
                  <a:extLst>
                    <a:ext uri="{9D8B030D-6E8A-4147-A177-3AD203B41FA5}">
                      <a16:colId xmlns:a16="http://schemas.microsoft.com/office/drawing/2014/main" val="1056779533"/>
                    </a:ext>
                  </a:extLst>
                </a:gridCol>
                <a:gridCol w="342900">
                  <a:extLst>
                    <a:ext uri="{9D8B030D-6E8A-4147-A177-3AD203B41FA5}">
                      <a16:colId xmlns:a16="http://schemas.microsoft.com/office/drawing/2014/main" val="2061487305"/>
                    </a:ext>
                  </a:extLst>
                </a:gridCol>
                <a:gridCol w="373063">
                  <a:extLst>
                    <a:ext uri="{9D8B030D-6E8A-4147-A177-3AD203B41FA5}">
                      <a16:colId xmlns:a16="http://schemas.microsoft.com/office/drawing/2014/main" val="1375829710"/>
                    </a:ext>
                  </a:extLst>
                </a:gridCol>
                <a:gridCol w="576262">
                  <a:extLst>
                    <a:ext uri="{9D8B030D-6E8A-4147-A177-3AD203B41FA5}">
                      <a16:colId xmlns:a16="http://schemas.microsoft.com/office/drawing/2014/main" val="812780794"/>
                    </a:ext>
                  </a:extLst>
                </a:gridCol>
                <a:gridCol w="647700">
                  <a:extLst>
                    <a:ext uri="{9D8B030D-6E8A-4147-A177-3AD203B41FA5}">
                      <a16:colId xmlns:a16="http://schemas.microsoft.com/office/drawing/2014/main" val="2134835768"/>
                    </a:ext>
                  </a:extLst>
                </a:gridCol>
                <a:gridCol w="288925">
                  <a:extLst>
                    <a:ext uri="{9D8B030D-6E8A-4147-A177-3AD203B41FA5}">
                      <a16:colId xmlns:a16="http://schemas.microsoft.com/office/drawing/2014/main" val="1180914347"/>
                    </a:ext>
                  </a:extLst>
                </a:gridCol>
                <a:gridCol w="360363">
                  <a:extLst>
                    <a:ext uri="{9D8B030D-6E8A-4147-A177-3AD203B41FA5}">
                      <a16:colId xmlns:a16="http://schemas.microsoft.com/office/drawing/2014/main" val="3468308602"/>
                    </a:ext>
                  </a:extLst>
                </a:gridCol>
                <a:gridCol w="287337">
                  <a:extLst>
                    <a:ext uri="{9D8B030D-6E8A-4147-A177-3AD203B41FA5}">
                      <a16:colId xmlns:a16="http://schemas.microsoft.com/office/drawing/2014/main" val="157406825"/>
                    </a:ext>
                  </a:extLst>
                </a:gridCol>
              </a:tblGrid>
              <a:tr h="360363">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X</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2 </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   3</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2</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 + </a:t>
                      </a: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 + </a:t>
                      </a: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891118299"/>
                  </a:ext>
                </a:extLst>
              </a:tr>
              <a:tr h="358775">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2</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 </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 </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3</a:t>
                      </a:r>
                      <a:endParaRPr kumimoji="0" lang="en-GB" altLang="en-US" sz="12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 </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en-US"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-2</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 </a:t>
                      </a: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2</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 + </a:t>
                      </a:r>
                      <a:r>
                        <a:rPr kumimoji="0" lang="en-GB" altLang="en-US" sz="1200" b="1" i="0" u="sng"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2</a:t>
                      </a: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en-US"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Rockwell" panose="02060603020205020403" pitchFamily="18" charset="0"/>
                          <a:ea typeface="MS PGothic" panose="020B0600070205080204" pitchFamily="34" charset="-128"/>
                        </a:defRPr>
                      </a:lvl1pPr>
                      <a:lvl2pPr marL="742950" indent="-285750" eaLnBrk="0" hangingPunct="0">
                        <a:spcBef>
                          <a:spcPct val="20000"/>
                        </a:spcBef>
                        <a:buFont typeface="Arial" panose="020B0604020202020204" pitchFamily="34" charset="0"/>
                        <a:defRPr sz="2400">
                          <a:solidFill>
                            <a:schemeClr val="tx1"/>
                          </a:solidFill>
                          <a:latin typeface="Rockwell" panose="02060603020205020403" pitchFamily="18"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Rockwell" panose="02060603020205020403" pitchFamily="18"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Rockwell" panose="02060603020205020403"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GB" altLang="en-US" sz="12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MS PGothic" panose="020B0600070205080204" pitchFamily="34" charset="-128"/>
                        </a:rPr>
                        <a:t>1</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731251954"/>
                  </a:ext>
                </a:extLst>
              </a:tr>
            </a:tbl>
          </a:graphicData>
        </a:graphic>
      </p:graphicFrame>
      <p:grpSp>
        <p:nvGrpSpPr>
          <p:cNvPr id="26655" name="Group 45"/>
          <p:cNvGrpSpPr>
            <a:grpSpLocks/>
          </p:cNvGrpSpPr>
          <p:nvPr/>
        </p:nvGrpSpPr>
        <p:grpSpPr bwMode="auto">
          <a:xfrm>
            <a:off x="5943600" y="2493964"/>
            <a:ext cx="4248150" cy="935037"/>
            <a:chOff x="2472" y="1117"/>
            <a:chExt cx="2676" cy="589"/>
          </a:xfrm>
        </p:grpSpPr>
        <p:grpSp>
          <p:nvGrpSpPr>
            <p:cNvPr id="26662" name="Group 46"/>
            <p:cNvGrpSpPr>
              <a:grpSpLocks/>
            </p:cNvGrpSpPr>
            <p:nvPr/>
          </p:nvGrpSpPr>
          <p:grpSpPr bwMode="auto">
            <a:xfrm>
              <a:off x="2486" y="1117"/>
              <a:ext cx="137" cy="589"/>
              <a:chOff x="1927" y="3158"/>
              <a:chExt cx="137" cy="680"/>
            </a:xfrm>
          </p:grpSpPr>
          <p:sp>
            <p:nvSpPr>
              <p:cNvPr id="26691" name="Line 47"/>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2" name="Line 48"/>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3" name="Line 49"/>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3" name="Group 50"/>
            <p:cNvGrpSpPr>
              <a:grpSpLocks/>
            </p:cNvGrpSpPr>
            <p:nvPr/>
          </p:nvGrpSpPr>
          <p:grpSpPr bwMode="auto">
            <a:xfrm>
              <a:off x="3121" y="1117"/>
              <a:ext cx="137" cy="589"/>
              <a:chOff x="1927" y="3158"/>
              <a:chExt cx="137" cy="680"/>
            </a:xfrm>
          </p:grpSpPr>
          <p:sp>
            <p:nvSpPr>
              <p:cNvPr id="26688" name="Line 51"/>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9" name="Line 52"/>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0" name="Line 53"/>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4" name="Group 54"/>
            <p:cNvGrpSpPr>
              <a:grpSpLocks/>
            </p:cNvGrpSpPr>
            <p:nvPr/>
          </p:nvGrpSpPr>
          <p:grpSpPr bwMode="auto">
            <a:xfrm>
              <a:off x="3801" y="1117"/>
              <a:ext cx="137" cy="589"/>
              <a:chOff x="1927" y="3158"/>
              <a:chExt cx="137" cy="680"/>
            </a:xfrm>
          </p:grpSpPr>
          <p:sp>
            <p:nvSpPr>
              <p:cNvPr id="26685" name="Line 55"/>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6" name="Line 56"/>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7" name="Line 57"/>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5" name="Group 58"/>
            <p:cNvGrpSpPr>
              <a:grpSpLocks/>
            </p:cNvGrpSpPr>
            <p:nvPr/>
          </p:nvGrpSpPr>
          <p:grpSpPr bwMode="auto">
            <a:xfrm>
              <a:off x="4754" y="1117"/>
              <a:ext cx="137" cy="589"/>
              <a:chOff x="1927" y="3158"/>
              <a:chExt cx="137" cy="680"/>
            </a:xfrm>
          </p:grpSpPr>
          <p:sp>
            <p:nvSpPr>
              <p:cNvPr id="26682" name="Line 59"/>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3" name="Line 60"/>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4" name="Line 61"/>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6" name="Group 62"/>
            <p:cNvGrpSpPr>
              <a:grpSpLocks/>
            </p:cNvGrpSpPr>
            <p:nvPr/>
          </p:nvGrpSpPr>
          <p:grpSpPr bwMode="auto">
            <a:xfrm flipH="1">
              <a:off x="2750" y="1117"/>
              <a:ext cx="137" cy="589"/>
              <a:chOff x="1927" y="3158"/>
              <a:chExt cx="137" cy="680"/>
            </a:xfrm>
          </p:grpSpPr>
          <p:sp>
            <p:nvSpPr>
              <p:cNvPr id="26679" name="Line 63"/>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0" name="Line 64"/>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1" name="Line 65"/>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7" name="Group 66"/>
            <p:cNvGrpSpPr>
              <a:grpSpLocks/>
            </p:cNvGrpSpPr>
            <p:nvPr/>
          </p:nvGrpSpPr>
          <p:grpSpPr bwMode="auto">
            <a:xfrm flipH="1">
              <a:off x="3409" y="1117"/>
              <a:ext cx="137" cy="589"/>
              <a:chOff x="1927" y="3158"/>
              <a:chExt cx="137" cy="680"/>
            </a:xfrm>
          </p:grpSpPr>
          <p:sp>
            <p:nvSpPr>
              <p:cNvPr id="26676" name="Line 67"/>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7" name="Line 68"/>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8" name="Line 69"/>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8" name="Group 70"/>
            <p:cNvGrpSpPr>
              <a:grpSpLocks/>
            </p:cNvGrpSpPr>
            <p:nvPr/>
          </p:nvGrpSpPr>
          <p:grpSpPr bwMode="auto">
            <a:xfrm flipH="1">
              <a:off x="4407" y="1117"/>
              <a:ext cx="137" cy="589"/>
              <a:chOff x="1927" y="3158"/>
              <a:chExt cx="137" cy="680"/>
            </a:xfrm>
          </p:grpSpPr>
          <p:sp>
            <p:nvSpPr>
              <p:cNvPr id="26673" name="Line 71"/>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4" name="Line 72"/>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5" name="Line 73"/>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9" name="Group 74"/>
            <p:cNvGrpSpPr>
              <a:grpSpLocks/>
            </p:cNvGrpSpPr>
            <p:nvPr/>
          </p:nvGrpSpPr>
          <p:grpSpPr bwMode="auto">
            <a:xfrm flipH="1">
              <a:off x="4997" y="1117"/>
              <a:ext cx="137" cy="589"/>
              <a:chOff x="1927" y="3158"/>
              <a:chExt cx="137" cy="680"/>
            </a:xfrm>
          </p:grpSpPr>
          <p:sp>
            <p:nvSpPr>
              <p:cNvPr id="26670" name="Line 75"/>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1" name="Line 76"/>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2" name="Line 77"/>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8" name="Text Box 79"/>
          <p:cNvSpPr txBox="1">
            <a:spLocks noChangeArrowheads="1"/>
          </p:cNvSpPr>
          <p:nvPr/>
        </p:nvSpPr>
        <p:spPr bwMode="auto">
          <a:xfrm>
            <a:off x="1981200" y="5791200"/>
            <a:ext cx="3429000" cy="400050"/>
          </a:xfrm>
          <a:prstGeom prst="rect">
            <a:avLst/>
          </a:prstGeom>
          <a:noFill/>
          <a:ln w="9525">
            <a:solidFill>
              <a:srgbClr val="0099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buFontTx/>
              <a:buChar char="•"/>
            </a:pPr>
            <a:r>
              <a:rPr lang="en-GB" altLang="en-US" sz="2000" dirty="0">
                <a:latin typeface="Rockwell" panose="02060603020205020403" pitchFamily="18" charset="0"/>
              </a:rPr>
              <a:t> </a:t>
            </a:r>
            <a:r>
              <a:rPr lang="en-GB" altLang="en-US" sz="2000" dirty="0">
                <a:solidFill>
                  <a:srgbClr val="000000"/>
                </a:solidFill>
                <a:latin typeface="Rockwell" panose="02060603020205020403" pitchFamily="18" charset="0"/>
              </a:rPr>
              <a:t>In </a:t>
            </a:r>
            <a:r>
              <a:rPr lang="en-GB" altLang="en-US" sz="2000" dirty="0" err="1">
                <a:solidFill>
                  <a:srgbClr val="000000"/>
                </a:solidFill>
                <a:latin typeface="Rockwell" panose="02060603020205020403" pitchFamily="18" charset="0"/>
              </a:rPr>
              <a:t>Matlab</a:t>
            </a:r>
            <a:r>
              <a:rPr lang="en-GB" altLang="en-US" sz="2000" dirty="0">
                <a:solidFill>
                  <a:srgbClr val="000000"/>
                </a:solidFill>
                <a:latin typeface="Rockwell" panose="02060603020205020403" pitchFamily="18" charset="0"/>
              </a:rPr>
              <a:t>:</a:t>
            </a:r>
            <a:r>
              <a:rPr lang="en-GB" altLang="en-US" sz="2000" dirty="0">
                <a:latin typeface="Rockwell" panose="02060603020205020403" pitchFamily="18" charset="0"/>
              </a:rPr>
              <a:t> </a:t>
            </a:r>
            <a:r>
              <a:rPr lang="en-GB" altLang="en-US" b="1" i="1" dirty="0">
                <a:latin typeface="Rockwell" panose="02060603020205020403" pitchFamily="18" charset="0"/>
              </a:rPr>
              <a:t>A</a:t>
            </a:r>
            <a:r>
              <a:rPr lang="en-GB" altLang="en-US" baseline="30000" dirty="0">
                <a:latin typeface="Rockwell" panose="02060603020205020403" pitchFamily="18" charset="0"/>
              </a:rPr>
              <a:t>-1</a:t>
            </a:r>
            <a:r>
              <a:rPr lang="en-GB" altLang="en-US" dirty="0">
                <a:latin typeface="Rockwell" panose="02060603020205020403" pitchFamily="18" charset="0"/>
              </a:rPr>
              <a:t> = </a:t>
            </a:r>
            <a:r>
              <a:rPr lang="en-GB" altLang="en-US" sz="2000" b="1" dirty="0" err="1">
                <a:latin typeface="Rockwell" panose="02060603020205020403" pitchFamily="18" charset="0"/>
              </a:rPr>
              <a:t>inv</a:t>
            </a:r>
            <a:r>
              <a:rPr lang="en-GB" altLang="en-US" sz="2000" b="1" dirty="0">
                <a:latin typeface="Rockwell" panose="02060603020205020403" pitchFamily="18" charset="0"/>
              </a:rPr>
              <a:t>(A)</a:t>
            </a:r>
            <a:endParaRPr lang="en-GB" altLang="en-US" sz="2000" dirty="0">
              <a:latin typeface="Rockwell" panose="02060603020205020403" pitchFamily="18" charset="0"/>
            </a:endParaRPr>
          </a:p>
        </p:txBody>
      </p:sp>
      <p:sp>
        <p:nvSpPr>
          <p:cNvPr id="84" name="Text Box 79"/>
          <p:cNvSpPr txBox="1">
            <a:spLocks noChangeArrowheads="1"/>
          </p:cNvSpPr>
          <p:nvPr/>
        </p:nvSpPr>
        <p:spPr bwMode="auto">
          <a:xfrm>
            <a:off x="6934200" y="5791200"/>
            <a:ext cx="3429000" cy="400050"/>
          </a:xfrm>
          <a:prstGeom prst="rect">
            <a:avLst/>
          </a:prstGeom>
          <a:noFill/>
          <a:ln w="9525">
            <a:solidFill>
              <a:srgbClr val="0099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buFontTx/>
              <a:buChar char="•"/>
            </a:pPr>
            <a:r>
              <a:rPr lang="en-GB" altLang="en-US" sz="2000">
                <a:latin typeface="Rockwell" panose="02060603020205020403" pitchFamily="18" charset="0"/>
              </a:rPr>
              <a:t>Matrix division</a:t>
            </a:r>
            <a:r>
              <a:rPr lang="en-GB" altLang="en-US" sz="2000">
                <a:solidFill>
                  <a:srgbClr val="000000"/>
                </a:solidFill>
                <a:latin typeface="Rockwell" panose="02060603020205020403" pitchFamily="18" charset="0"/>
              </a:rPr>
              <a:t>: A/B=</a:t>
            </a:r>
            <a:r>
              <a:rPr lang="en-GB" altLang="en-US" sz="2000">
                <a:latin typeface="Rockwell" panose="02060603020205020403" pitchFamily="18" charset="0"/>
              </a:rPr>
              <a:t> </a:t>
            </a:r>
            <a:r>
              <a:rPr lang="en-GB" altLang="en-US" b="1" i="1">
                <a:latin typeface="Rockwell" panose="02060603020205020403" pitchFamily="18" charset="0"/>
              </a:rPr>
              <a:t>A*B</a:t>
            </a:r>
            <a:r>
              <a:rPr lang="en-GB" altLang="en-US" baseline="30000">
                <a:latin typeface="Rockwell" panose="02060603020205020403" pitchFamily="18" charset="0"/>
              </a:rPr>
              <a:t>-1</a:t>
            </a:r>
            <a:endParaRPr lang="en-GB" altLang="en-US" sz="2000">
              <a:latin typeface="Rockwell" panose="02060603020205020403" pitchFamily="18" charset="0"/>
            </a:endParaRPr>
          </a:p>
        </p:txBody>
      </p:sp>
      <p:sp>
        <p:nvSpPr>
          <p:cNvPr id="85" name="TextBox 84"/>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Tree>
    <p:extLst>
      <p:ext uri="{BB962C8B-B14F-4D97-AF65-F5344CB8AC3E}">
        <p14:creationId xmlns:p14="http://schemas.microsoft.com/office/powerpoint/2010/main" val="3275892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 grpId="0"/>
      <p:bldP spid="78" grpId="0" animBg="1"/>
      <p:bldP spid="8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422400" y="304802"/>
            <a:ext cx="10058400" cy="547688"/>
          </a:xfrm>
        </p:spPr>
        <p:txBody>
          <a:bodyPr>
            <a:normAutofit fontScale="90000"/>
          </a:bodyPr>
          <a:lstStyle/>
          <a:p>
            <a:r>
              <a:rPr lang="en-GB" altLang="en-US" dirty="0"/>
              <a:t>Inverse matrices</a:t>
            </a:r>
          </a:p>
        </p:txBody>
      </p:sp>
      <p:sp>
        <p:nvSpPr>
          <p:cNvPr id="23555" name="Rectangle 3"/>
          <p:cNvSpPr>
            <a:spLocks noGrp="1" noChangeArrowheads="1"/>
          </p:cNvSpPr>
          <p:nvPr>
            <p:ph type="body" sz="half" idx="1"/>
          </p:nvPr>
        </p:nvSpPr>
        <p:spPr>
          <a:xfrm>
            <a:off x="1981201" y="1125539"/>
            <a:ext cx="8272463" cy="985837"/>
          </a:xfrm>
        </p:spPr>
        <p:txBody>
          <a:bodyPr/>
          <a:lstStyle/>
          <a:p>
            <a:pPr>
              <a:lnSpc>
                <a:spcPct val="90000"/>
              </a:lnSpc>
            </a:pPr>
            <a:r>
              <a:rPr lang="en-GB" altLang="en-US" sz="2000" b="1">
                <a:solidFill>
                  <a:schemeClr val="accent1"/>
                </a:solidFill>
              </a:rPr>
              <a:t>Definition.</a:t>
            </a:r>
            <a:r>
              <a:rPr lang="en-GB" altLang="en-US" sz="2000">
                <a:solidFill>
                  <a:schemeClr val="accent1"/>
                </a:solidFill>
              </a:rPr>
              <a:t> A matrix </a:t>
            </a:r>
            <a:r>
              <a:rPr lang="en-GB" altLang="en-US" sz="2000" b="1" i="1">
                <a:solidFill>
                  <a:schemeClr val="accent1"/>
                </a:solidFill>
                <a:latin typeface="Century Schoolbook" panose="02040604050505020304" pitchFamily="18" charset="0"/>
              </a:rPr>
              <a:t>A</a:t>
            </a:r>
            <a:r>
              <a:rPr lang="en-GB" altLang="en-US" sz="2000">
                <a:solidFill>
                  <a:schemeClr val="accent1"/>
                </a:solidFill>
              </a:rPr>
              <a:t> is </a:t>
            </a:r>
            <a:r>
              <a:rPr lang="en-GB" altLang="en-US" sz="2000" b="1">
                <a:solidFill>
                  <a:schemeClr val="accent1"/>
                </a:solidFill>
              </a:rPr>
              <a:t>nonsingular</a:t>
            </a:r>
            <a:r>
              <a:rPr lang="en-GB" altLang="en-US" sz="2000">
                <a:solidFill>
                  <a:schemeClr val="accent1"/>
                </a:solidFill>
              </a:rPr>
              <a:t> or </a:t>
            </a:r>
            <a:r>
              <a:rPr lang="en-GB" altLang="en-US" sz="2000" b="1">
                <a:solidFill>
                  <a:schemeClr val="accent1"/>
                </a:solidFill>
              </a:rPr>
              <a:t>invertible</a:t>
            </a:r>
            <a:r>
              <a:rPr lang="en-GB" altLang="en-US" sz="2000">
                <a:solidFill>
                  <a:schemeClr val="accent1"/>
                </a:solidFill>
              </a:rPr>
              <a:t> if there exists a matrix </a:t>
            </a:r>
            <a:r>
              <a:rPr lang="en-GB" altLang="en-US" sz="2000" b="1" i="1">
                <a:solidFill>
                  <a:schemeClr val="accent1"/>
                </a:solidFill>
                <a:latin typeface="Century Schoolbook" panose="02040604050505020304" pitchFamily="18" charset="0"/>
              </a:rPr>
              <a:t>B</a:t>
            </a:r>
            <a:r>
              <a:rPr lang="en-GB" altLang="en-US" sz="2000">
                <a:solidFill>
                  <a:schemeClr val="accent1"/>
                </a:solidFill>
              </a:rPr>
              <a:t> such that:	         worked example:</a:t>
            </a:r>
          </a:p>
        </p:txBody>
      </p:sp>
      <p:pic>
        <p:nvPicPr>
          <p:cNvPr id="23556" name="Picture 4" descr="\begin{displaymath}A\;B = B\; A = I_n\end{displaymath}"/>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495551" y="1944689"/>
            <a:ext cx="2233613" cy="547687"/>
          </a:xfrm>
          <a:solidFill>
            <a:schemeClr val="bg1">
              <a:alpha val="50000"/>
            </a:schemeClr>
          </a:solidFill>
          <a:ln>
            <a:solidFill>
              <a:schemeClr val="tx1"/>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7" name="Rectangle 5"/>
          <p:cNvSpPr>
            <a:spLocks noChangeArrowheads="1"/>
          </p:cNvSpPr>
          <p:nvPr/>
        </p:nvSpPr>
        <p:spPr bwMode="auto">
          <a:xfrm>
            <a:off x="1919289" y="3040064"/>
            <a:ext cx="8497887" cy="82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lnSpc>
                <a:spcPct val="90000"/>
              </a:lnSpc>
            </a:pPr>
            <a:r>
              <a:rPr lang="en-GB" altLang="en-US" sz="2000" b="1">
                <a:solidFill>
                  <a:schemeClr val="accent1"/>
                </a:solidFill>
              </a:rPr>
              <a:t>Notation.</a:t>
            </a:r>
            <a:r>
              <a:rPr lang="en-GB" altLang="en-US" sz="2000">
                <a:solidFill>
                  <a:schemeClr val="accent1"/>
                </a:solidFill>
              </a:rPr>
              <a:t> A common notation for the inverse of a matrix </a:t>
            </a:r>
            <a:r>
              <a:rPr lang="en-GB" altLang="en-US" sz="2000" b="1" i="1">
                <a:solidFill>
                  <a:schemeClr val="accent1"/>
                </a:solidFill>
              </a:rPr>
              <a:t>A</a:t>
            </a:r>
            <a:r>
              <a:rPr lang="en-GB" altLang="en-US" sz="2000">
                <a:solidFill>
                  <a:schemeClr val="accent1"/>
                </a:solidFill>
              </a:rPr>
              <a:t> is </a:t>
            </a:r>
            <a:r>
              <a:rPr lang="en-GB" altLang="en-US" sz="2000" b="1" i="1">
                <a:solidFill>
                  <a:schemeClr val="accent1"/>
                </a:solidFill>
              </a:rPr>
              <a:t>A</a:t>
            </a:r>
            <a:r>
              <a:rPr lang="en-GB" altLang="en-US" sz="2000" baseline="30000">
                <a:solidFill>
                  <a:schemeClr val="accent1"/>
                </a:solidFill>
              </a:rPr>
              <a:t>-1</a:t>
            </a:r>
            <a:r>
              <a:rPr lang="en-GB" altLang="en-US" sz="2000">
                <a:solidFill>
                  <a:schemeClr val="accent1"/>
                </a:solidFill>
              </a:rPr>
              <a:t>. </a:t>
            </a:r>
            <a:br>
              <a:rPr lang="en-GB" altLang="en-US" sz="2000">
                <a:solidFill>
                  <a:schemeClr val="accent1"/>
                </a:solidFill>
              </a:rPr>
            </a:br>
            <a:br>
              <a:rPr lang="en-GB" altLang="en-US" sz="2000">
                <a:solidFill>
                  <a:schemeClr val="accent1"/>
                </a:solidFill>
              </a:rPr>
            </a:br>
            <a:endParaRPr lang="en-GB" altLang="en-US" sz="2000">
              <a:solidFill>
                <a:schemeClr val="accent1"/>
              </a:solidFill>
            </a:endParaRPr>
          </a:p>
        </p:txBody>
      </p:sp>
      <p:pic>
        <p:nvPicPr>
          <p:cNvPr id="23558" name="Picture 6" descr="\begin{displaymath}A\; A^{-1} = A^{-1}\;A = I_n\;.\end{displaymath}"/>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2495550" y="3573463"/>
            <a:ext cx="3125788" cy="576262"/>
          </a:xfrm>
          <a:solidFill>
            <a:schemeClr val="bg1">
              <a:alpha val="50000"/>
            </a:schemeClr>
          </a:solidFill>
          <a:ln>
            <a:solidFill>
              <a:schemeClr val="tx1"/>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60" name="Picture 8" descr="\begin{displaymath}\Big(A^{-1}\Big)^{-1} = A\;.\end{displayma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1" y="5070476"/>
            <a:ext cx="1584325" cy="519113"/>
          </a:xfrm>
          <a:prstGeom prst="rect">
            <a:avLst/>
          </a:prstGeom>
          <a:solidFill>
            <a:schemeClr val="bg1">
              <a:alpha val="50000"/>
            </a:schemeClr>
          </a:solidFill>
          <a:ln w="9525">
            <a:solidFill>
              <a:schemeClr val="tx1"/>
            </a:solidFill>
            <a:miter lim="800000"/>
            <a:headEnd/>
            <a:tailEnd/>
          </a:ln>
        </p:spPr>
      </p:pic>
      <p:sp>
        <p:nvSpPr>
          <p:cNvPr id="23562" name="Rectangle 10"/>
          <p:cNvSpPr>
            <a:spLocks noChangeArrowheads="1"/>
          </p:cNvSpPr>
          <p:nvPr/>
        </p:nvSpPr>
        <p:spPr bwMode="auto">
          <a:xfrm>
            <a:off x="2071688" y="5732464"/>
            <a:ext cx="8272462"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eaLnBrk="0" hangingPunct="0">
              <a:spcBef>
                <a:spcPct val="0"/>
              </a:spcBef>
            </a:pPr>
            <a:r>
              <a:rPr lang="en-GB" altLang="en-US" sz="2000">
                <a:solidFill>
                  <a:schemeClr val="accent1"/>
                </a:solidFill>
              </a:rPr>
              <a:t>If A is an invertible matrix, then (A</a:t>
            </a:r>
            <a:r>
              <a:rPr lang="en-GB" altLang="en-US" sz="2000" baseline="30000">
                <a:solidFill>
                  <a:schemeClr val="accent1"/>
                </a:solidFill>
              </a:rPr>
              <a:t>T</a:t>
            </a:r>
            <a:r>
              <a:rPr lang="en-GB" altLang="en-US" sz="2000">
                <a:solidFill>
                  <a:schemeClr val="accent1"/>
                </a:solidFill>
              </a:rPr>
              <a:t>)</a:t>
            </a:r>
            <a:r>
              <a:rPr lang="en-GB" altLang="en-US" sz="2000" baseline="30000">
                <a:solidFill>
                  <a:schemeClr val="accent1"/>
                </a:solidFill>
              </a:rPr>
              <a:t>-1</a:t>
            </a:r>
            <a:r>
              <a:rPr lang="en-GB" altLang="en-US" sz="2000">
                <a:solidFill>
                  <a:schemeClr val="accent1"/>
                </a:solidFill>
              </a:rPr>
              <a:t> = (A</a:t>
            </a:r>
            <a:r>
              <a:rPr lang="en-GB" altLang="en-US" sz="2000" baseline="30000">
                <a:solidFill>
                  <a:schemeClr val="accent1"/>
                </a:solidFill>
              </a:rPr>
              <a:t>-1</a:t>
            </a:r>
            <a:r>
              <a:rPr lang="en-GB" altLang="en-US" sz="2000">
                <a:solidFill>
                  <a:schemeClr val="accent1"/>
                </a:solidFill>
              </a:rPr>
              <a:t>)</a:t>
            </a:r>
            <a:r>
              <a:rPr lang="en-GB" altLang="en-US" sz="2000" baseline="30000">
                <a:solidFill>
                  <a:schemeClr val="accent1"/>
                </a:solidFill>
              </a:rPr>
              <a:t>T</a:t>
            </a:r>
          </a:p>
        </p:txBody>
      </p:sp>
      <p:sp>
        <p:nvSpPr>
          <p:cNvPr id="23563" name="Rectangle 11"/>
          <p:cNvSpPr>
            <a:spLocks noChangeArrowheads="1"/>
          </p:cNvSpPr>
          <p:nvPr/>
        </p:nvSpPr>
        <p:spPr bwMode="auto">
          <a:xfrm>
            <a:off x="2063750" y="4292601"/>
            <a:ext cx="86042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lnSpc>
                <a:spcPct val="90000"/>
              </a:lnSpc>
            </a:pPr>
            <a:r>
              <a:rPr lang="en-GB" altLang="en-US" sz="2000">
                <a:solidFill>
                  <a:schemeClr val="accent1"/>
                </a:solidFill>
              </a:rPr>
              <a:t>The inverse matrix A</a:t>
            </a:r>
            <a:r>
              <a:rPr lang="en-GB" altLang="en-US" sz="2000" baseline="30000">
                <a:solidFill>
                  <a:schemeClr val="accent1"/>
                </a:solidFill>
              </a:rPr>
              <a:t>-1</a:t>
            </a:r>
            <a:r>
              <a:rPr lang="en-GB" altLang="en-US" sz="2000">
                <a:solidFill>
                  <a:schemeClr val="accent1"/>
                </a:solidFill>
              </a:rPr>
              <a:t> is </a:t>
            </a:r>
            <a:r>
              <a:rPr lang="en-GB" altLang="en-US" sz="2000" i="1" u="sng">
                <a:solidFill>
                  <a:schemeClr val="accent1"/>
                </a:solidFill>
              </a:rPr>
              <a:t>unique</a:t>
            </a:r>
            <a:r>
              <a:rPr lang="en-GB" altLang="en-US" sz="2000">
                <a:solidFill>
                  <a:schemeClr val="accent1"/>
                </a:solidFill>
              </a:rPr>
              <a:t> when it exists. </a:t>
            </a:r>
          </a:p>
          <a:p>
            <a:pPr>
              <a:lnSpc>
                <a:spcPct val="90000"/>
              </a:lnSpc>
            </a:pPr>
            <a:r>
              <a:rPr lang="en-GB" altLang="en-US" sz="2000">
                <a:solidFill>
                  <a:schemeClr val="accent1"/>
                </a:solidFill>
              </a:rPr>
              <a:t>If A is invertible, A</a:t>
            </a:r>
            <a:r>
              <a:rPr lang="en-GB" altLang="en-US" sz="2000" baseline="30000">
                <a:solidFill>
                  <a:schemeClr val="accent1"/>
                </a:solidFill>
              </a:rPr>
              <a:t>-1</a:t>
            </a:r>
            <a:r>
              <a:rPr lang="en-GB" altLang="en-US" sz="2000">
                <a:solidFill>
                  <a:schemeClr val="accent1"/>
                </a:solidFill>
              </a:rPr>
              <a:t> is also invertible </a:t>
            </a:r>
            <a:r>
              <a:rPr lang="en-GB" altLang="en-US" sz="2000">
                <a:solidFill>
                  <a:schemeClr val="accent1"/>
                </a:solidFill>
                <a:sym typeface="Wingdings" panose="05000000000000000000" pitchFamily="2" charset="2"/>
              </a:rPr>
              <a:t></a:t>
            </a:r>
            <a:r>
              <a:rPr lang="en-GB" altLang="en-US" sz="2000">
                <a:solidFill>
                  <a:schemeClr val="accent1"/>
                </a:solidFill>
              </a:rPr>
              <a:t> A is the inverse matrix of  A</a:t>
            </a:r>
            <a:r>
              <a:rPr lang="en-GB" altLang="en-US" sz="2000" baseline="30000">
                <a:solidFill>
                  <a:schemeClr val="accent1"/>
                </a:solidFill>
              </a:rPr>
              <a:t>-1</a:t>
            </a:r>
            <a:r>
              <a:rPr lang="en-GB" altLang="en-US" sz="2000">
                <a:solidFill>
                  <a:schemeClr val="accent1"/>
                </a:solidFill>
              </a:rPr>
              <a:t>.</a:t>
            </a:r>
          </a:p>
        </p:txBody>
      </p:sp>
      <p:graphicFrame>
        <p:nvGraphicFramePr>
          <p:cNvPr id="23690" name="Group 138"/>
          <p:cNvGraphicFramePr>
            <a:graphicFrameLocks noGrp="1"/>
          </p:cNvGraphicFramePr>
          <p:nvPr/>
        </p:nvGraphicFramePr>
        <p:xfrm>
          <a:off x="5448300" y="1773238"/>
          <a:ext cx="4248150" cy="914400"/>
        </p:xfrm>
        <a:graphic>
          <a:graphicData uri="http://schemas.openxmlformats.org/drawingml/2006/table">
            <a:tbl>
              <a:tblPr/>
              <a:tblGrid>
                <a:gridCol w="342900">
                  <a:extLst>
                    <a:ext uri="{9D8B030D-6E8A-4147-A177-3AD203B41FA5}">
                      <a16:colId xmlns:a16="http://schemas.microsoft.com/office/drawing/2014/main" val="968022781"/>
                    </a:ext>
                  </a:extLst>
                </a:gridCol>
                <a:gridCol w="342900">
                  <a:extLst>
                    <a:ext uri="{9D8B030D-6E8A-4147-A177-3AD203B41FA5}">
                      <a16:colId xmlns:a16="http://schemas.microsoft.com/office/drawing/2014/main" val="3270946557"/>
                    </a:ext>
                  </a:extLst>
                </a:gridCol>
                <a:gridCol w="342900">
                  <a:extLst>
                    <a:ext uri="{9D8B030D-6E8A-4147-A177-3AD203B41FA5}">
                      <a16:colId xmlns:a16="http://schemas.microsoft.com/office/drawing/2014/main" val="4090059566"/>
                    </a:ext>
                  </a:extLst>
                </a:gridCol>
                <a:gridCol w="342900">
                  <a:extLst>
                    <a:ext uri="{9D8B030D-6E8A-4147-A177-3AD203B41FA5}">
                      <a16:colId xmlns:a16="http://schemas.microsoft.com/office/drawing/2014/main" val="969546623"/>
                    </a:ext>
                  </a:extLst>
                </a:gridCol>
                <a:gridCol w="342900">
                  <a:extLst>
                    <a:ext uri="{9D8B030D-6E8A-4147-A177-3AD203B41FA5}">
                      <a16:colId xmlns:a16="http://schemas.microsoft.com/office/drawing/2014/main" val="2368233322"/>
                    </a:ext>
                  </a:extLst>
                </a:gridCol>
                <a:gridCol w="373063">
                  <a:extLst>
                    <a:ext uri="{9D8B030D-6E8A-4147-A177-3AD203B41FA5}">
                      <a16:colId xmlns:a16="http://schemas.microsoft.com/office/drawing/2014/main" val="3737634492"/>
                    </a:ext>
                  </a:extLst>
                </a:gridCol>
                <a:gridCol w="576262">
                  <a:extLst>
                    <a:ext uri="{9D8B030D-6E8A-4147-A177-3AD203B41FA5}">
                      <a16:colId xmlns:a16="http://schemas.microsoft.com/office/drawing/2014/main" val="1715914376"/>
                    </a:ext>
                  </a:extLst>
                </a:gridCol>
                <a:gridCol w="647700">
                  <a:extLst>
                    <a:ext uri="{9D8B030D-6E8A-4147-A177-3AD203B41FA5}">
                      <a16:colId xmlns:a16="http://schemas.microsoft.com/office/drawing/2014/main" val="4039531706"/>
                    </a:ext>
                  </a:extLst>
                </a:gridCol>
                <a:gridCol w="288925">
                  <a:extLst>
                    <a:ext uri="{9D8B030D-6E8A-4147-A177-3AD203B41FA5}">
                      <a16:colId xmlns:a16="http://schemas.microsoft.com/office/drawing/2014/main" val="1367918068"/>
                    </a:ext>
                  </a:extLst>
                </a:gridCol>
                <a:gridCol w="360363">
                  <a:extLst>
                    <a:ext uri="{9D8B030D-6E8A-4147-A177-3AD203B41FA5}">
                      <a16:colId xmlns:a16="http://schemas.microsoft.com/office/drawing/2014/main" val="973800500"/>
                    </a:ext>
                  </a:extLst>
                </a:gridCol>
                <a:gridCol w="287337">
                  <a:extLst>
                    <a:ext uri="{9D8B030D-6E8A-4147-A177-3AD203B41FA5}">
                      <a16:colId xmlns:a16="http://schemas.microsoft.com/office/drawing/2014/main" val="2502202576"/>
                    </a:ext>
                  </a:extLst>
                </a:gridCol>
              </a:tblGrid>
              <a:tr h="3603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anchor="ctr" horzOverflow="overflow">
                    <a:lnL cap="flat">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X</a:t>
                      </a:r>
                    </a:p>
                  </a:txBody>
                  <a:tcPr anchor="ctr" horzOverflow="overflow">
                    <a:lnL>
                      <a:noFill/>
                    </a:lnL>
                    <a:lnR>
                      <a:noFill/>
                    </a:lnR>
                    <a:lnT cap="fla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2 </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-1</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3</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cap="fla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2</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 </a:t>
                      </a: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1</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3    3</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-1</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 </a:t>
                      </a: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1</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3    3</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anchor="ctr" horzOverflow="overflow">
                    <a:lnL>
                      <a:noFill/>
                    </a:lnL>
                    <a:lnR>
                      <a:noFill/>
                    </a:lnR>
                    <a:lnT cap="fla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p>
                  </a:txBody>
                  <a:tcPr anchor="ctr" horzOverflow="overflow">
                    <a:lnL>
                      <a:noFill/>
                    </a:lnL>
                    <a:lnR cap="flat">
                      <a:noFill/>
                    </a:lnR>
                    <a:lnT cap="flat">
                      <a:noFill/>
                    </a:lnT>
                    <a:lnB>
                      <a:noFill/>
                    </a:lnB>
                    <a:lnTlToBr>
                      <a:noFill/>
                    </a:lnTlToBr>
                    <a:lnBlToTr>
                      <a:noFill/>
                    </a:lnBlToTr>
                    <a:solidFill>
                      <a:schemeClr val="bg1"/>
                    </a:solidFill>
                  </a:tcPr>
                </a:tc>
                <a:extLst>
                  <a:ext uri="{0D108BD9-81ED-4DB2-BD59-A6C34878D82A}">
                    <a16:rowId xmlns:a16="http://schemas.microsoft.com/office/drawing/2014/main" val="107822623"/>
                  </a:ext>
                </a:extLst>
              </a:tr>
              <a:tr h="3587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anchor="ctr" horzOverflow="overflow">
                    <a:lnL cap="flat">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1 </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GB" altLang="en-US" sz="1200" b="1" i="0" u="none" strike="noStrike" cap="none" normalizeH="0" baseline="-2500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1 </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-2</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2</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3    3</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1</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 </a:t>
                      </a:r>
                      <a:r>
                        <a:rPr kumimoji="0" lang="en-GB"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2</a:t>
                      </a: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3    3</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anchor="ctr" horzOverflow="overflow">
                    <a:lnL>
                      <a:noFill/>
                    </a:lnL>
                    <a:lnR cap="flat">
                      <a:noFill/>
                    </a:lnR>
                    <a:lnT>
                      <a:noFill/>
                    </a:lnT>
                    <a:lnB cap="flat">
                      <a:noFill/>
                    </a:lnB>
                    <a:lnTlToBr>
                      <a:noFill/>
                    </a:lnTlToBr>
                    <a:lnBlToTr>
                      <a:noFill/>
                    </a:lnBlToTr>
                    <a:solidFill>
                      <a:schemeClr val="bg1"/>
                    </a:solidFill>
                  </a:tcPr>
                </a:tc>
                <a:extLst>
                  <a:ext uri="{0D108BD9-81ED-4DB2-BD59-A6C34878D82A}">
                    <a16:rowId xmlns:a16="http://schemas.microsoft.com/office/drawing/2014/main" val="3118307088"/>
                  </a:ext>
                </a:extLst>
              </a:tr>
            </a:tbl>
          </a:graphicData>
        </a:graphic>
      </p:graphicFrame>
      <p:grpSp>
        <p:nvGrpSpPr>
          <p:cNvPr id="23723" name="Group 171"/>
          <p:cNvGrpSpPr>
            <a:grpSpLocks/>
          </p:cNvGrpSpPr>
          <p:nvPr/>
        </p:nvGrpSpPr>
        <p:grpSpPr bwMode="auto">
          <a:xfrm>
            <a:off x="5448300" y="1773239"/>
            <a:ext cx="4248150" cy="935037"/>
            <a:chOff x="2472" y="1117"/>
            <a:chExt cx="2676" cy="589"/>
          </a:xfrm>
        </p:grpSpPr>
        <p:grpSp>
          <p:nvGrpSpPr>
            <p:cNvPr id="23691" name="Group 139"/>
            <p:cNvGrpSpPr>
              <a:grpSpLocks/>
            </p:cNvGrpSpPr>
            <p:nvPr/>
          </p:nvGrpSpPr>
          <p:grpSpPr bwMode="auto">
            <a:xfrm>
              <a:off x="2472" y="1117"/>
              <a:ext cx="136" cy="589"/>
              <a:chOff x="1927" y="3158"/>
              <a:chExt cx="137" cy="680"/>
            </a:xfrm>
          </p:grpSpPr>
          <p:sp>
            <p:nvSpPr>
              <p:cNvPr id="23692" name="Line 140"/>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93" name="Line 141"/>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94" name="Line 142"/>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695" name="Group 143"/>
            <p:cNvGrpSpPr>
              <a:grpSpLocks/>
            </p:cNvGrpSpPr>
            <p:nvPr/>
          </p:nvGrpSpPr>
          <p:grpSpPr bwMode="auto">
            <a:xfrm>
              <a:off x="3107" y="1117"/>
              <a:ext cx="136" cy="589"/>
              <a:chOff x="1927" y="3158"/>
              <a:chExt cx="137" cy="680"/>
            </a:xfrm>
          </p:grpSpPr>
          <p:sp>
            <p:nvSpPr>
              <p:cNvPr id="23696" name="Line 144"/>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97" name="Line 145"/>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98" name="Line 146"/>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699" name="Group 147"/>
            <p:cNvGrpSpPr>
              <a:grpSpLocks/>
            </p:cNvGrpSpPr>
            <p:nvPr/>
          </p:nvGrpSpPr>
          <p:grpSpPr bwMode="auto">
            <a:xfrm>
              <a:off x="3787" y="1117"/>
              <a:ext cx="136" cy="589"/>
              <a:chOff x="1927" y="3158"/>
              <a:chExt cx="137" cy="680"/>
            </a:xfrm>
          </p:grpSpPr>
          <p:sp>
            <p:nvSpPr>
              <p:cNvPr id="23700" name="Line 148"/>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01" name="Line 149"/>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02" name="Line 150"/>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703" name="Group 151"/>
            <p:cNvGrpSpPr>
              <a:grpSpLocks/>
            </p:cNvGrpSpPr>
            <p:nvPr/>
          </p:nvGrpSpPr>
          <p:grpSpPr bwMode="auto">
            <a:xfrm>
              <a:off x="4740" y="1117"/>
              <a:ext cx="136" cy="589"/>
              <a:chOff x="1927" y="3158"/>
              <a:chExt cx="137" cy="680"/>
            </a:xfrm>
          </p:grpSpPr>
          <p:sp>
            <p:nvSpPr>
              <p:cNvPr id="23704" name="Line 152"/>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05" name="Line 153"/>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06" name="Line 154"/>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707" name="Group 155"/>
            <p:cNvGrpSpPr>
              <a:grpSpLocks/>
            </p:cNvGrpSpPr>
            <p:nvPr/>
          </p:nvGrpSpPr>
          <p:grpSpPr bwMode="auto">
            <a:xfrm flipH="1">
              <a:off x="2765" y="1117"/>
              <a:ext cx="136" cy="589"/>
              <a:chOff x="1927" y="3158"/>
              <a:chExt cx="137" cy="680"/>
            </a:xfrm>
          </p:grpSpPr>
          <p:sp>
            <p:nvSpPr>
              <p:cNvPr id="23708" name="Line 156"/>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09" name="Line 157"/>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10" name="Line 158"/>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711" name="Group 159"/>
            <p:cNvGrpSpPr>
              <a:grpSpLocks/>
            </p:cNvGrpSpPr>
            <p:nvPr/>
          </p:nvGrpSpPr>
          <p:grpSpPr bwMode="auto">
            <a:xfrm flipH="1">
              <a:off x="3424" y="1117"/>
              <a:ext cx="136" cy="589"/>
              <a:chOff x="1927" y="3158"/>
              <a:chExt cx="137" cy="680"/>
            </a:xfrm>
          </p:grpSpPr>
          <p:sp>
            <p:nvSpPr>
              <p:cNvPr id="23712" name="Line 160"/>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13" name="Line 161"/>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14" name="Line 162"/>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715" name="Group 163"/>
            <p:cNvGrpSpPr>
              <a:grpSpLocks/>
            </p:cNvGrpSpPr>
            <p:nvPr/>
          </p:nvGrpSpPr>
          <p:grpSpPr bwMode="auto">
            <a:xfrm flipH="1">
              <a:off x="4422" y="1117"/>
              <a:ext cx="136" cy="589"/>
              <a:chOff x="1927" y="3158"/>
              <a:chExt cx="137" cy="680"/>
            </a:xfrm>
          </p:grpSpPr>
          <p:sp>
            <p:nvSpPr>
              <p:cNvPr id="23716" name="Line 164"/>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17" name="Line 165"/>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18" name="Line 166"/>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719" name="Group 167"/>
            <p:cNvGrpSpPr>
              <a:grpSpLocks/>
            </p:cNvGrpSpPr>
            <p:nvPr/>
          </p:nvGrpSpPr>
          <p:grpSpPr bwMode="auto">
            <a:xfrm flipH="1">
              <a:off x="5012" y="1117"/>
              <a:ext cx="136" cy="589"/>
              <a:chOff x="1927" y="3158"/>
              <a:chExt cx="137" cy="680"/>
            </a:xfrm>
          </p:grpSpPr>
          <p:sp>
            <p:nvSpPr>
              <p:cNvPr id="23720" name="Line 168"/>
              <p:cNvSpPr>
                <a:spLocks noChangeShapeType="1"/>
              </p:cNvSpPr>
              <p:nvPr/>
            </p:nvSpPr>
            <p:spPr bwMode="auto">
              <a:xfrm>
                <a:off x="1927" y="3158"/>
                <a:ext cx="0" cy="6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21" name="Line 169"/>
              <p:cNvSpPr>
                <a:spLocks noChangeShapeType="1"/>
              </p:cNvSpPr>
              <p:nvPr/>
            </p:nvSpPr>
            <p:spPr bwMode="auto">
              <a:xfrm>
                <a:off x="1927" y="315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22" name="Line 170"/>
              <p:cNvSpPr>
                <a:spLocks noChangeShapeType="1"/>
              </p:cNvSpPr>
              <p:nvPr/>
            </p:nvSpPr>
            <p:spPr bwMode="auto">
              <a:xfrm>
                <a:off x="1927" y="3838"/>
                <a:ext cx="1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extLst>
      <p:ext uri="{BB962C8B-B14F-4D97-AF65-F5344CB8AC3E}">
        <p14:creationId xmlns:p14="http://schemas.microsoft.com/office/powerpoint/2010/main" val="2378289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ox(in)">
                                      <p:cBhvr>
                                        <p:cTn id="7" dur="500"/>
                                        <p:tgtEl>
                                          <p:spTgt spid="23555">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3556"/>
                                        </p:tgtEl>
                                        <p:attrNameLst>
                                          <p:attrName>style.visibility</p:attrName>
                                        </p:attrNameLst>
                                      </p:cBhvr>
                                      <p:to>
                                        <p:strVal val="visible"/>
                                      </p:to>
                                    </p:set>
                                    <p:animEffect transition="in" filter="box(in)">
                                      <p:cBhvr>
                                        <p:cTn id="10" dur="500"/>
                                        <p:tgtEl>
                                          <p:spTgt spid="23556"/>
                                        </p:tgtEl>
                                      </p:cBhvr>
                                    </p:animEffect>
                                  </p:childTnLst>
                                </p:cTn>
                              </p:par>
                              <p:par>
                                <p:cTn id="11" presetID="1" presetClass="entr" presetSubtype="0" fill="hold" nodeType="withEffect">
                                  <p:stCondLst>
                                    <p:cond delay="0"/>
                                  </p:stCondLst>
                                  <p:childTnLst>
                                    <p:set>
                                      <p:cBhvr>
                                        <p:cTn id="12" dur="1" fill="hold">
                                          <p:stCondLst>
                                            <p:cond delay="0"/>
                                          </p:stCondLst>
                                        </p:cTn>
                                        <p:tgtEl>
                                          <p:spTgt spid="236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7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23557"/>
                                        </p:tgtEl>
                                        <p:attrNameLst>
                                          <p:attrName>style.visibility</p:attrName>
                                        </p:attrNameLst>
                                      </p:cBhvr>
                                      <p:to>
                                        <p:strVal val="visible"/>
                                      </p:to>
                                    </p:set>
                                    <p:animEffect transition="in" filter="box(in)">
                                      <p:cBhvr>
                                        <p:cTn id="19" dur="500"/>
                                        <p:tgtEl>
                                          <p:spTgt spid="23557"/>
                                        </p:tgtEl>
                                      </p:cBhvr>
                                    </p:animEffect>
                                  </p:childTnLst>
                                </p:cTn>
                              </p:par>
                              <p:par>
                                <p:cTn id="20" presetID="4" presetClass="entr" presetSubtype="16" fill="hold" nodeType="withEffect">
                                  <p:stCondLst>
                                    <p:cond delay="0"/>
                                  </p:stCondLst>
                                  <p:childTnLst>
                                    <p:set>
                                      <p:cBhvr>
                                        <p:cTn id="21" dur="1" fill="hold">
                                          <p:stCondLst>
                                            <p:cond delay="0"/>
                                          </p:stCondLst>
                                        </p:cTn>
                                        <p:tgtEl>
                                          <p:spTgt spid="23558"/>
                                        </p:tgtEl>
                                        <p:attrNameLst>
                                          <p:attrName>style.visibility</p:attrName>
                                        </p:attrNameLst>
                                      </p:cBhvr>
                                      <p:to>
                                        <p:strVal val="visible"/>
                                      </p:to>
                                    </p:set>
                                    <p:animEffect transition="in" filter="box(in)">
                                      <p:cBhvr>
                                        <p:cTn id="22" dur="500"/>
                                        <p:tgtEl>
                                          <p:spTgt spid="235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3563">
                                            <p:txEl>
                                              <p:pRg st="0" end="0"/>
                                            </p:txEl>
                                          </p:spTgt>
                                        </p:tgtEl>
                                        <p:attrNameLst>
                                          <p:attrName>style.visibility</p:attrName>
                                        </p:attrNameLst>
                                      </p:cBhvr>
                                      <p:to>
                                        <p:strVal val="visible"/>
                                      </p:to>
                                    </p:set>
                                    <p:animEffect transition="in" filter="box(in)">
                                      <p:cBhvr>
                                        <p:cTn id="27" dur="500"/>
                                        <p:tgtEl>
                                          <p:spTgt spid="23563">
                                            <p:txEl>
                                              <p:pRg st="0" end="0"/>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3563">
                                            <p:txEl>
                                              <p:pRg st="1" end="1"/>
                                            </p:txEl>
                                          </p:spTgt>
                                        </p:tgtEl>
                                        <p:attrNameLst>
                                          <p:attrName>style.visibility</p:attrName>
                                        </p:attrNameLst>
                                      </p:cBhvr>
                                      <p:to>
                                        <p:strVal val="visible"/>
                                      </p:to>
                                    </p:set>
                                    <p:animEffect transition="in" filter="box(in)">
                                      <p:cBhvr>
                                        <p:cTn id="30" dur="500"/>
                                        <p:tgtEl>
                                          <p:spTgt spid="23563">
                                            <p:txEl>
                                              <p:pRg st="1" end="1"/>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23560"/>
                                        </p:tgtEl>
                                        <p:attrNameLst>
                                          <p:attrName>style.visibility</p:attrName>
                                        </p:attrNameLst>
                                      </p:cBhvr>
                                      <p:to>
                                        <p:strVal val="visible"/>
                                      </p:to>
                                    </p:set>
                                    <p:animEffect transition="in" filter="box(in)">
                                      <p:cBhvr>
                                        <p:cTn id="33" dur="500"/>
                                        <p:tgtEl>
                                          <p:spTgt spid="2356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23562">
                                            <p:txEl>
                                              <p:pRg st="0" end="0"/>
                                            </p:txEl>
                                          </p:spTgt>
                                        </p:tgtEl>
                                        <p:attrNameLst>
                                          <p:attrName>style.visibility</p:attrName>
                                        </p:attrNameLst>
                                      </p:cBhvr>
                                      <p:to>
                                        <p:strVal val="visible"/>
                                      </p:to>
                                    </p:set>
                                    <p:animEffect transition="in" filter="box(in)">
                                      <p:cBhvr>
                                        <p:cTn id="38" dur="500"/>
                                        <p:tgtEl>
                                          <p:spTgt spid="235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23557" grpId="0"/>
      <p:bldP spid="23562" grpId="0" build="p"/>
      <p:bldP spid="2356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p:txBody>
          <a:bodyPr/>
          <a:lstStyle/>
          <a:p>
            <a:pPr eaLnBrk="1" hangingPunct="1"/>
            <a:r>
              <a:rPr lang="en-US" altLang="en-US"/>
              <a:t>Matrix inverse</a:t>
            </a:r>
          </a:p>
        </p:txBody>
      </p:sp>
      <p:sp>
        <p:nvSpPr>
          <p:cNvPr id="27651" name="Rectangle 3"/>
          <p:cNvSpPr txBox="1">
            <a:spLocks noChangeArrowheads="1"/>
          </p:cNvSpPr>
          <p:nvPr/>
        </p:nvSpPr>
        <p:spPr bwMode="auto">
          <a:xfrm>
            <a:off x="1903414" y="1697039"/>
            <a:ext cx="800258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lnSpc>
                <a:spcPct val="90000"/>
              </a:lnSpc>
              <a:spcBef>
                <a:spcPct val="20000"/>
              </a:spcBef>
              <a:buFontTx/>
              <a:buChar char="•"/>
            </a:pPr>
            <a:r>
              <a:rPr lang="da-DK" altLang="en-US" sz="2000" dirty="0">
                <a:solidFill>
                  <a:srgbClr val="000000"/>
                </a:solidFill>
                <a:latin typeface="Rockwell" panose="02060603020205020403" pitchFamily="18" charset="0"/>
              </a:rPr>
              <a:t>For a nxn square matrix:</a:t>
            </a:r>
          </a:p>
        </p:txBody>
      </p:sp>
      <p:sp>
        <p:nvSpPr>
          <p:cNvPr id="27652" name="Rectangle 7"/>
          <p:cNvSpPr>
            <a:spLocks noChangeArrowheads="1"/>
          </p:cNvSpPr>
          <p:nvPr/>
        </p:nvSpPr>
        <p:spPr bwMode="auto">
          <a:xfrm>
            <a:off x="1905000" y="2852739"/>
            <a:ext cx="5105400"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lnSpc>
                <a:spcPct val="90000"/>
              </a:lnSpc>
              <a:spcBef>
                <a:spcPct val="20000"/>
              </a:spcBef>
              <a:buFontTx/>
              <a:buChar char="•"/>
            </a:pPr>
            <a:r>
              <a:rPr lang="da-DK" altLang="en-US" sz="2000">
                <a:solidFill>
                  <a:srgbClr val="000000"/>
                </a:solidFill>
                <a:latin typeface="Rockwell" panose="02060603020205020403" pitchFamily="18" charset="0"/>
              </a:rPr>
              <a:t>The inverse matrix is:</a:t>
            </a:r>
          </a:p>
        </p:txBody>
      </p:sp>
      <p:pic>
        <p:nvPicPr>
          <p:cNvPr id="27657" name="Picture 111" descr="Inline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313" y="4022725"/>
            <a:ext cx="114300"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34" descr="A = \begin{pmatrix}&#10;x_{1,1} &amp; \ldots &amp; x_{1,j} \\&#10;\vdots &amp; \ddots &amp; \vdots \\&#10;x_{i,1} &amp; \ldots &amp; x_{i,j} \\&#10;\end{p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9" y="1484314"/>
            <a:ext cx="18383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36" descr="A^{-1} = \frac{1}{\mathrm{det}(A)} \begin{pmatrix}&#10;\mathrm{cof}(A,x_{1,1}) &amp; \ldots &amp; \mathrm{cof}(A,x_{1,j}) \\&#10;\vdots &amp; \ddots &amp; \vdots \\ &#10;\mathrm{cof}(A,x_{i,1}) &amp; \ldots &amp; \mathrm{cof}(A,x_{i,j}) \\&#10;\end{pmatri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1" y="2636838"/>
            <a:ext cx="3933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0" name="Rectangle 7"/>
          <p:cNvSpPr>
            <a:spLocks noChangeArrowheads="1"/>
          </p:cNvSpPr>
          <p:nvPr/>
        </p:nvSpPr>
        <p:spPr bwMode="auto">
          <a:xfrm>
            <a:off x="1919288" y="4076700"/>
            <a:ext cx="51054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lnSpc>
                <a:spcPct val="90000"/>
              </a:lnSpc>
              <a:spcBef>
                <a:spcPct val="20000"/>
              </a:spcBef>
              <a:buFontTx/>
              <a:buChar char="•"/>
            </a:pPr>
            <a:r>
              <a:rPr lang="da-DK" altLang="en-US" sz="2000">
                <a:solidFill>
                  <a:srgbClr val="000000"/>
                </a:solidFill>
                <a:latin typeface="Rockwell" panose="02060603020205020403" pitchFamily="18" charset="0"/>
              </a:rPr>
              <a:t>E.g.: 2x2 matrix</a:t>
            </a:r>
          </a:p>
        </p:txBody>
      </p:sp>
      <p:pic>
        <p:nvPicPr>
          <p:cNvPr id="27661" name="Picture 139" descr="\mathbf{A}^{-1} = \begin{bmatrix}&#10;a &amp; b \\ c &amp; d \\&#10;\end{bmatrix}^{-1} =&#10;\frac{1}{ad - bc} \begin{bmatrix}&#10;\,\,\,d &amp; \!\!-b \\ -c &amp; \,a \\&#10;\end{bmatri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676" y="3860801"/>
            <a:ext cx="453707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68094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sz="quarter"/>
          </p:nvPr>
        </p:nvSpPr>
        <p:spPr/>
        <p:txBody>
          <a:bodyPr/>
          <a:lstStyle/>
          <a:p>
            <a:r>
              <a:rPr lang="en-GB" altLang="en-US" dirty="0">
                <a:solidFill>
                  <a:schemeClr val="tx1"/>
                </a:solidFill>
              </a:rPr>
              <a:t>Matrix Inverse - Calculations</a:t>
            </a:r>
          </a:p>
        </p:txBody>
      </p:sp>
      <p:graphicFrame>
        <p:nvGraphicFramePr>
          <p:cNvPr id="25603" name="Object 3"/>
          <p:cNvGraphicFramePr>
            <a:graphicFrameLocks noGrp="1" noChangeAspect="1"/>
          </p:cNvGraphicFramePr>
          <p:nvPr>
            <p:ph sz="quarter" idx="1"/>
          </p:nvPr>
        </p:nvGraphicFramePr>
        <p:xfrm>
          <a:off x="2611438" y="1397000"/>
          <a:ext cx="1058862" cy="635000"/>
        </p:xfrm>
        <a:graphic>
          <a:graphicData uri="http://schemas.openxmlformats.org/presentationml/2006/ole">
            <mc:AlternateContent xmlns:mc="http://schemas.openxmlformats.org/markup-compatibility/2006">
              <mc:Choice xmlns:v="urn:schemas-microsoft-com:vml" Requires="v">
                <p:oleObj name="Equation" r:id="rId3" imgW="761760" imgH="457200" progId="Equation.3">
                  <p:embed/>
                </p:oleObj>
              </mc:Choice>
              <mc:Fallback>
                <p:oleObj name="Equation" r:id="rId3" imgW="761760" imgH="457200" progId="Equation.3">
                  <p:embed/>
                  <p:pic>
                    <p:nvPicPr>
                      <p:cNvPr id="25603" name="Object 3"/>
                      <p:cNvPicPr>
                        <a:picLocks noChangeAspect="1" noChangeArrowheads="1"/>
                      </p:cNvPicPr>
                      <p:nvPr/>
                    </p:nvPicPr>
                    <p:blipFill>
                      <a:blip r:embed="rId4">
                        <a:lum bright="78000"/>
                        <a:extLst>
                          <a:ext uri="{28A0092B-C50C-407E-A947-70E740481C1C}">
                            <a14:useLocalDpi xmlns:a14="http://schemas.microsoft.com/office/drawing/2010/main" val="0"/>
                          </a:ext>
                        </a:extLst>
                      </a:blip>
                      <a:srcRect/>
                      <a:stretch>
                        <a:fillRect/>
                      </a:stretch>
                    </p:blipFill>
                    <p:spPr bwMode="auto">
                      <a:xfrm>
                        <a:off x="2611438" y="1397000"/>
                        <a:ext cx="1058862"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4" name="Object 4"/>
          <p:cNvGraphicFramePr>
            <a:graphicFrameLocks noGrp="1" noChangeAspect="1"/>
          </p:cNvGraphicFramePr>
          <p:nvPr>
            <p:ph sz="quarter" idx="2"/>
          </p:nvPr>
        </p:nvGraphicFramePr>
        <p:xfrm>
          <a:off x="6321425" y="1309688"/>
          <a:ext cx="3665538" cy="765175"/>
        </p:xfrm>
        <a:graphic>
          <a:graphicData uri="http://schemas.openxmlformats.org/presentationml/2006/ole">
            <mc:AlternateContent xmlns:mc="http://schemas.openxmlformats.org/markup-compatibility/2006">
              <mc:Choice xmlns:v="urn:schemas-microsoft-com:vml" Requires="v">
                <p:oleObj name="Equation" r:id="rId5" imgW="2311200" imgH="482400" progId="Equation.3">
                  <p:embed/>
                </p:oleObj>
              </mc:Choice>
              <mc:Fallback>
                <p:oleObj name="Equation" r:id="rId5" imgW="2311200" imgH="482400" progId="Equation.3">
                  <p:embed/>
                  <p:pic>
                    <p:nvPicPr>
                      <p:cNvPr id="25604" name="Object 4"/>
                      <p:cNvPicPr>
                        <a:picLocks noChangeAspect="1" noChangeArrowheads="1"/>
                      </p:cNvPicPr>
                      <p:nvPr/>
                    </p:nvPicPr>
                    <p:blipFill>
                      <a:blip r:embed="rId6">
                        <a:lum bright="78000"/>
                        <a:extLst>
                          <a:ext uri="{28A0092B-C50C-407E-A947-70E740481C1C}">
                            <a14:useLocalDpi xmlns:a14="http://schemas.microsoft.com/office/drawing/2010/main" val="0"/>
                          </a:ext>
                        </a:extLst>
                      </a:blip>
                      <a:srcRect/>
                      <a:stretch>
                        <a:fillRect/>
                      </a:stretch>
                    </p:blipFill>
                    <p:spPr bwMode="auto">
                      <a:xfrm>
                        <a:off x="6321425" y="1309688"/>
                        <a:ext cx="3665538"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 name="Object 5"/>
          <p:cNvGraphicFramePr>
            <a:graphicFrameLocks noGrp="1" noChangeAspect="1"/>
          </p:cNvGraphicFramePr>
          <p:nvPr>
            <p:ph sz="quarter" idx="3"/>
          </p:nvPr>
        </p:nvGraphicFramePr>
        <p:xfrm>
          <a:off x="3887788" y="1412875"/>
          <a:ext cx="1247775" cy="623888"/>
        </p:xfrm>
        <a:graphic>
          <a:graphicData uri="http://schemas.openxmlformats.org/presentationml/2006/ole">
            <mc:AlternateContent xmlns:mc="http://schemas.openxmlformats.org/markup-compatibility/2006">
              <mc:Choice xmlns:v="urn:schemas-microsoft-com:vml" Requires="v">
                <p:oleObj name="Equation" r:id="rId7" imgW="965160" imgH="482400" progId="Equation.3">
                  <p:embed/>
                </p:oleObj>
              </mc:Choice>
              <mc:Fallback>
                <p:oleObj name="Equation" r:id="rId7" imgW="965160" imgH="482400" progId="Equation.3">
                  <p:embed/>
                  <p:pic>
                    <p:nvPicPr>
                      <p:cNvPr id="25605" name="Object 5"/>
                      <p:cNvPicPr>
                        <a:picLocks noChangeAspect="1" noChangeArrowheads="1"/>
                      </p:cNvPicPr>
                      <p:nvPr/>
                    </p:nvPicPr>
                    <p:blipFill>
                      <a:blip r:embed="rId8">
                        <a:lum bright="78000"/>
                        <a:extLst>
                          <a:ext uri="{28A0092B-C50C-407E-A947-70E740481C1C}">
                            <a14:useLocalDpi xmlns:a14="http://schemas.microsoft.com/office/drawing/2010/main" val="0"/>
                          </a:ext>
                        </a:extLst>
                      </a:blip>
                      <a:srcRect/>
                      <a:stretch>
                        <a:fillRect/>
                      </a:stretch>
                    </p:blipFill>
                    <p:spPr bwMode="auto">
                      <a:xfrm>
                        <a:off x="3887788" y="1412875"/>
                        <a:ext cx="1247775" cy="62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6" name="Object 6"/>
          <p:cNvGraphicFramePr>
            <a:graphicFrameLocks noGrp="1" noChangeAspect="1"/>
          </p:cNvGraphicFramePr>
          <p:nvPr>
            <p:ph sz="quarter" idx="4"/>
          </p:nvPr>
        </p:nvGraphicFramePr>
        <p:xfrm>
          <a:off x="3629025" y="4916488"/>
          <a:ext cx="2187575" cy="606425"/>
        </p:xfrm>
        <a:graphic>
          <a:graphicData uri="http://schemas.openxmlformats.org/presentationml/2006/ole">
            <mc:AlternateContent xmlns:mc="http://schemas.openxmlformats.org/markup-compatibility/2006">
              <mc:Choice xmlns:v="urn:schemas-microsoft-com:vml" Requires="v">
                <p:oleObj name="Ligning" r:id="rId9" imgW="1650960" imgH="457200" progId="Equation.3">
                  <p:embed/>
                </p:oleObj>
              </mc:Choice>
              <mc:Fallback>
                <p:oleObj name="Ligning" r:id="rId9" imgW="1650960" imgH="457200" progId="Equation.3">
                  <p:embed/>
                  <p:pic>
                    <p:nvPicPr>
                      <p:cNvPr id="25606" name="Object 6"/>
                      <p:cNvPicPr>
                        <a:picLocks noChangeAspect="1" noChangeArrowheads="1"/>
                      </p:cNvPicPr>
                      <p:nvPr/>
                    </p:nvPicPr>
                    <p:blipFill>
                      <a:blip r:embed="rId10">
                        <a:lum bright="78000"/>
                        <a:extLst>
                          <a:ext uri="{28A0092B-C50C-407E-A947-70E740481C1C}">
                            <a14:useLocalDpi xmlns:a14="http://schemas.microsoft.com/office/drawing/2010/main" val="0"/>
                          </a:ext>
                        </a:extLst>
                      </a:blip>
                      <a:srcRect/>
                      <a:stretch>
                        <a:fillRect/>
                      </a:stretch>
                    </p:blipFill>
                    <p:spPr bwMode="auto">
                      <a:xfrm>
                        <a:off x="3629025" y="4916488"/>
                        <a:ext cx="2187575"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Text Box 7"/>
          <p:cNvSpPr txBox="1">
            <a:spLocks noChangeArrowheads="1"/>
          </p:cNvSpPr>
          <p:nvPr/>
        </p:nvSpPr>
        <p:spPr bwMode="auto">
          <a:xfrm>
            <a:off x="1293779" y="5791200"/>
            <a:ext cx="9194834"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GB" altLang="en-US" dirty="0">
                <a:solidFill>
                  <a:srgbClr val="000000"/>
                </a:solidFill>
                <a:latin typeface="Times New Roman" panose="02020603050405020304" pitchFamily="18" charset="0"/>
                <a:cs typeface="Arial" panose="020B0604020202020204" pitchFamily="34" charset="0"/>
              </a:rPr>
              <a:t>A general matrix can be inverted using methods such as the Gauss-Jordan elimination, Gaussian elimination or LU decomposition</a:t>
            </a:r>
          </a:p>
        </p:txBody>
      </p:sp>
      <p:graphicFrame>
        <p:nvGraphicFramePr>
          <p:cNvPr id="25608" name="Object 8"/>
          <p:cNvGraphicFramePr>
            <a:graphicFrameLocks noChangeAspect="1"/>
          </p:cNvGraphicFramePr>
          <p:nvPr/>
        </p:nvGraphicFramePr>
        <p:xfrm>
          <a:off x="2259014" y="2981326"/>
          <a:ext cx="2719387" cy="1350963"/>
        </p:xfrm>
        <a:graphic>
          <a:graphicData uri="http://schemas.openxmlformats.org/presentationml/2006/ole">
            <mc:AlternateContent xmlns:mc="http://schemas.openxmlformats.org/markup-compatibility/2006">
              <mc:Choice xmlns:v="urn:schemas-microsoft-com:vml" Requires="v">
                <p:oleObj name="Equation" r:id="rId11" imgW="1841400" imgH="914400" progId="Equation.3">
                  <p:embed/>
                </p:oleObj>
              </mc:Choice>
              <mc:Fallback>
                <p:oleObj name="Equation" r:id="rId11" imgW="1841400" imgH="914400" progId="Equation.3">
                  <p:embed/>
                  <p:pic>
                    <p:nvPicPr>
                      <p:cNvPr id="25608" name="Object 8"/>
                      <p:cNvPicPr>
                        <a:picLocks noChangeAspect="1" noChangeArrowheads="1"/>
                      </p:cNvPicPr>
                      <p:nvPr/>
                    </p:nvPicPr>
                    <p:blipFill>
                      <a:blip r:embed="rId12">
                        <a:lum bright="78000"/>
                        <a:extLst>
                          <a:ext uri="{28A0092B-C50C-407E-A947-70E740481C1C}">
                            <a14:useLocalDpi xmlns:a14="http://schemas.microsoft.com/office/drawing/2010/main" val="0"/>
                          </a:ext>
                        </a:extLst>
                      </a:blip>
                      <a:srcRect/>
                      <a:stretch>
                        <a:fillRect/>
                      </a:stretch>
                    </p:blipFill>
                    <p:spPr bwMode="auto">
                      <a:xfrm>
                        <a:off x="2259014" y="2981326"/>
                        <a:ext cx="2719387" cy="1350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9" name="Object 9"/>
          <p:cNvGraphicFramePr>
            <a:graphicFrameLocks noChangeAspect="1"/>
          </p:cNvGraphicFramePr>
          <p:nvPr/>
        </p:nvGraphicFramePr>
        <p:xfrm>
          <a:off x="5503864" y="2816226"/>
          <a:ext cx="5056187" cy="1692275"/>
        </p:xfrm>
        <a:graphic>
          <a:graphicData uri="http://schemas.openxmlformats.org/presentationml/2006/ole">
            <mc:AlternateContent xmlns:mc="http://schemas.openxmlformats.org/markup-compatibility/2006">
              <mc:Choice xmlns:v="urn:schemas-microsoft-com:vml" Requires="v">
                <p:oleObj name="Ligning" r:id="rId13" imgW="3111480" imgH="1041120" progId="Equation.3">
                  <p:embed/>
                </p:oleObj>
              </mc:Choice>
              <mc:Fallback>
                <p:oleObj name="Ligning" r:id="rId13" imgW="3111480" imgH="1041120" progId="Equation.3">
                  <p:embed/>
                  <p:pic>
                    <p:nvPicPr>
                      <p:cNvPr id="25609" name="Object 9"/>
                      <p:cNvPicPr>
                        <a:picLocks noChangeAspect="1" noChangeArrowheads="1"/>
                      </p:cNvPicPr>
                      <p:nvPr/>
                    </p:nvPicPr>
                    <p:blipFill>
                      <a:blip r:embed="rId14">
                        <a:lum bright="78000"/>
                        <a:extLst>
                          <a:ext uri="{28A0092B-C50C-407E-A947-70E740481C1C}">
                            <a14:useLocalDpi xmlns:a14="http://schemas.microsoft.com/office/drawing/2010/main" val="0"/>
                          </a:ext>
                        </a:extLst>
                      </a:blip>
                      <a:srcRect/>
                      <a:stretch>
                        <a:fillRect/>
                      </a:stretch>
                    </p:blipFill>
                    <p:spPr bwMode="auto">
                      <a:xfrm>
                        <a:off x="5503864" y="2816226"/>
                        <a:ext cx="5056187" cy="169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0" name="Object 10"/>
          <p:cNvGraphicFramePr>
            <a:graphicFrameLocks noChangeAspect="1"/>
          </p:cNvGraphicFramePr>
          <p:nvPr/>
        </p:nvGraphicFramePr>
        <p:xfrm>
          <a:off x="6553201" y="5013325"/>
          <a:ext cx="1920875" cy="585788"/>
        </p:xfrm>
        <a:graphic>
          <a:graphicData uri="http://schemas.openxmlformats.org/presentationml/2006/ole">
            <mc:AlternateContent xmlns:mc="http://schemas.openxmlformats.org/markup-compatibility/2006">
              <mc:Choice xmlns:v="urn:schemas-microsoft-com:vml" Requires="v">
                <p:oleObj name="Ligning" r:id="rId15" imgW="1498320" imgH="457200" progId="Equation.3">
                  <p:embed/>
                </p:oleObj>
              </mc:Choice>
              <mc:Fallback>
                <p:oleObj name="Ligning" r:id="rId15" imgW="1498320" imgH="457200" progId="Equation.3">
                  <p:embed/>
                  <p:pic>
                    <p:nvPicPr>
                      <p:cNvPr id="25610" name="Object 10"/>
                      <p:cNvPicPr>
                        <a:picLocks noChangeAspect="1" noChangeArrowheads="1"/>
                      </p:cNvPicPr>
                      <p:nvPr/>
                    </p:nvPicPr>
                    <p:blipFill>
                      <a:blip r:embed="rId16">
                        <a:lum bright="78000"/>
                        <a:extLst>
                          <a:ext uri="{28A0092B-C50C-407E-A947-70E740481C1C}">
                            <a14:useLocalDpi xmlns:a14="http://schemas.microsoft.com/office/drawing/2010/main" val="0"/>
                          </a:ext>
                        </a:extLst>
                      </a:blip>
                      <a:srcRect/>
                      <a:stretch>
                        <a:fillRect/>
                      </a:stretch>
                    </p:blipFill>
                    <p:spPr bwMode="auto">
                      <a:xfrm>
                        <a:off x="6553201" y="5013325"/>
                        <a:ext cx="1920875"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1" name="Text Box 11"/>
          <p:cNvSpPr txBox="1">
            <a:spLocks noChangeArrowheads="1"/>
          </p:cNvSpPr>
          <p:nvPr/>
        </p:nvSpPr>
        <p:spPr bwMode="auto">
          <a:xfrm>
            <a:off x="5861050" y="5108576"/>
            <a:ext cx="489534" cy="364243"/>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47625" cmpd="thickThin">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lIns="90000" tIns="43200" rIns="90000" bIns="43200">
            <a:spAutoFit/>
          </a:bodyPr>
          <a:lstStyle/>
          <a:p>
            <a:pPr eaLnBrk="0" fontAlgn="base" hangingPunct="0">
              <a:spcBef>
                <a:spcPct val="0"/>
              </a:spcBef>
              <a:spcAft>
                <a:spcPct val="0"/>
              </a:spcAft>
            </a:pPr>
            <a:r>
              <a:rPr lang="da-DK" altLang="en-US">
                <a:solidFill>
                  <a:srgbClr val="FFFFFF"/>
                </a:solidFill>
                <a:latin typeface="Arial" panose="020B0604020202020204" pitchFamily="34" charset="0"/>
                <a:cs typeface="Arial" panose="020B0604020202020204" pitchFamily="34" charset="0"/>
              </a:rPr>
              <a:t>i.e.</a:t>
            </a:r>
          </a:p>
        </p:txBody>
      </p:sp>
      <p:sp>
        <p:nvSpPr>
          <p:cNvPr id="25612" name="Text Box 12"/>
          <p:cNvSpPr txBox="1">
            <a:spLocks noChangeArrowheads="1"/>
          </p:cNvSpPr>
          <p:nvPr/>
        </p:nvSpPr>
        <p:spPr bwMode="auto">
          <a:xfrm>
            <a:off x="8401051" y="5084763"/>
            <a:ext cx="2180703" cy="456576"/>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47625" cmpd="thickThin">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lIns="90000" tIns="43200" rIns="90000" bIns="43200">
            <a:spAutoFit/>
          </a:bodyPr>
          <a:lstStyle/>
          <a:p>
            <a:pPr eaLnBrk="0" fontAlgn="base" hangingPunct="0">
              <a:spcBef>
                <a:spcPct val="0"/>
              </a:spcBef>
              <a:spcAft>
                <a:spcPct val="0"/>
              </a:spcAft>
            </a:pPr>
            <a:r>
              <a:rPr lang="da-DK" altLang="en-US" sz="2400" dirty="0">
                <a:solidFill>
                  <a:srgbClr val="FF3300"/>
                </a:solidFill>
                <a:latin typeface="Arial" panose="020B0604020202020204" pitchFamily="34" charset="0"/>
                <a:cs typeface="Arial" panose="020B0604020202020204" pitchFamily="34" charset="0"/>
              </a:rPr>
              <a:t>Note: det(A)≠0</a:t>
            </a:r>
          </a:p>
        </p:txBody>
      </p:sp>
    </p:spTree>
    <p:extLst>
      <p:ext uri="{BB962C8B-B14F-4D97-AF65-F5344CB8AC3E}">
        <p14:creationId xmlns:p14="http://schemas.microsoft.com/office/powerpoint/2010/main" val="40614888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p:txBody>
          <a:bodyPr/>
          <a:lstStyle/>
          <a:p>
            <a:pPr eaLnBrk="1" hangingPunct="1"/>
            <a:r>
              <a:rPr lang="en-US" altLang="en-US"/>
              <a:t>Determinants</a:t>
            </a:r>
          </a:p>
        </p:txBody>
      </p:sp>
      <p:sp>
        <p:nvSpPr>
          <p:cNvPr id="8196" name="Text Box 8"/>
          <p:cNvSpPr txBox="1">
            <a:spLocks noChangeArrowheads="1"/>
          </p:cNvSpPr>
          <p:nvPr/>
        </p:nvSpPr>
        <p:spPr bwMode="auto">
          <a:xfrm>
            <a:off x="838200" y="1600200"/>
            <a:ext cx="95250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cmpd="thickThin">
                <a:solidFill>
                  <a:srgbClr val="000000"/>
                </a:solidFill>
                <a:miter lim="800000"/>
                <a:headEnd/>
                <a:tailEnd/>
              </a14:hiddenLine>
            </a:ext>
          </a:extLst>
        </p:spPr>
        <p:txBody>
          <a:bodyPr wrap="square" lIns="90000" tIns="43200" rIns="90000" bIns="43200">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buFontTx/>
              <a:buChar char="•"/>
            </a:pPr>
            <a:r>
              <a:rPr lang="da-DK" altLang="en-US" sz="2000" dirty="0">
                <a:solidFill>
                  <a:srgbClr val="000000"/>
                </a:solidFill>
                <a:latin typeface="Rockwell" panose="02060603020205020403" pitchFamily="18" charset="0"/>
              </a:rPr>
              <a:t> Determinants </a:t>
            </a:r>
            <a:r>
              <a:rPr lang="da-DK" altLang="en-US" sz="2000" dirty="0" err="1">
                <a:solidFill>
                  <a:srgbClr val="000000"/>
                </a:solidFill>
                <a:latin typeface="Rockwell" panose="02060603020205020403" pitchFamily="18" charset="0"/>
              </a:rPr>
              <a:t>are</a:t>
            </a:r>
            <a:r>
              <a:rPr lang="da-DK" altLang="en-US" sz="2000" dirty="0">
                <a:solidFill>
                  <a:srgbClr val="000000"/>
                </a:solidFill>
                <a:latin typeface="Rockwell" panose="02060603020205020403" pitchFamily="18" charset="0"/>
              </a:rPr>
              <a:t> </a:t>
            </a:r>
            <a:r>
              <a:rPr lang="da-DK" altLang="en-US" sz="2000" dirty="0" err="1">
                <a:solidFill>
                  <a:srgbClr val="000000"/>
                </a:solidFill>
                <a:latin typeface="Rockwell" panose="02060603020205020403" pitchFamily="18" charset="0"/>
              </a:rPr>
              <a:t>mathematical</a:t>
            </a:r>
            <a:r>
              <a:rPr lang="da-DK" altLang="en-US" sz="2000" dirty="0">
                <a:solidFill>
                  <a:srgbClr val="000000"/>
                </a:solidFill>
                <a:latin typeface="Rockwell" panose="02060603020205020403" pitchFamily="18" charset="0"/>
              </a:rPr>
              <a:t> </a:t>
            </a:r>
            <a:r>
              <a:rPr lang="da-DK" altLang="en-US" sz="2000" dirty="0" err="1">
                <a:solidFill>
                  <a:srgbClr val="000000"/>
                </a:solidFill>
                <a:latin typeface="Rockwell" panose="02060603020205020403" pitchFamily="18" charset="0"/>
              </a:rPr>
              <a:t>objects</a:t>
            </a:r>
            <a:r>
              <a:rPr lang="da-DK" altLang="en-US" sz="2000" dirty="0">
                <a:solidFill>
                  <a:srgbClr val="000000"/>
                </a:solidFill>
                <a:latin typeface="Rockwell" panose="02060603020205020403" pitchFamily="18" charset="0"/>
              </a:rPr>
              <a:t> </a:t>
            </a:r>
            <a:r>
              <a:rPr lang="da-DK" altLang="en-US" sz="2000" dirty="0" err="1">
                <a:solidFill>
                  <a:srgbClr val="000000"/>
                </a:solidFill>
                <a:latin typeface="Rockwell" panose="02060603020205020403" pitchFamily="18" charset="0"/>
              </a:rPr>
              <a:t>that</a:t>
            </a:r>
            <a:r>
              <a:rPr lang="da-DK" altLang="en-US" sz="2000" dirty="0">
                <a:solidFill>
                  <a:srgbClr val="000000"/>
                </a:solidFill>
                <a:latin typeface="Rockwell" panose="02060603020205020403" pitchFamily="18" charset="0"/>
              </a:rPr>
              <a:t> </a:t>
            </a:r>
            <a:r>
              <a:rPr lang="da-DK" altLang="en-US" sz="2000" dirty="0" err="1">
                <a:solidFill>
                  <a:srgbClr val="000000"/>
                </a:solidFill>
                <a:latin typeface="Rockwell" panose="02060603020205020403" pitchFamily="18" charset="0"/>
              </a:rPr>
              <a:t>are</a:t>
            </a:r>
            <a:r>
              <a:rPr lang="da-DK" altLang="en-US" sz="2000" dirty="0">
                <a:solidFill>
                  <a:srgbClr val="000000"/>
                </a:solidFill>
                <a:latin typeface="Rockwell" panose="02060603020205020403" pitchFamily="18" charset="0"/>
              </a:rPr>
              <a:t> </a:t>
            </a:r>
            <a:r>
              <a:rPr lang="da-DK" altLang="en-US" sz="2000" dirty="0" err="1">
                <a:solidFill>
                  <a:srgbClr val="000000"/>
                </a:solidFill>
                <a:latin typeface="Rockwell" panose="02060603020205020403" pitchFamily="18" charset="0"/>
              </a:rPr>
              <a:t>very</a:t>
            </a:r>
            <a:r>
              <a:rPr lang="da-DK" altLang="en-US" sz="2000" dirty="0">
                <a:solidFill>
                  <a:srgbClr val="000000"/>
                </a:solidFill>
                <a:latin typeface="Rockwell" panose="02060603020205020403" pitchFamily="18" charset="0"/>
              </a:rPr>
              <a:t> </a:t>
            </a:r>
            <a:r>
              <a:rPr lang="da-DK" altLang="en-US" sz="2000" dirty="0" err="1">
                <a:solidFill>
                  <a:srgbClr val="000000"/>
                </a:solidFill>
                <a:latin typeface="Rockwell" panose="02060603020205020403" pitchFamily="18" charset="0"/>
              </a:rPr>
              <a:t>useful</a:t>
            </a:r>
            <a:r>
              <a:rPr lang="da-DK" altLang="en-US" sz="2000" dirty="0">
                <a:solidFill>
                  <a:srgbClr val="000000"/>
                </a:solidFill>
                <a:latin typeface="Rockwell" panose="02060603020205020403" pitchFamily="18" charset="0"/>
              </a:rPr>
              <a:t> in the </a:t>
            </a:r>
            <a:r>
              <a:rPr lang="da-DK" altLang="en-US" sz="2000" dirty="0" err="1">
                <a:solidFill>
                  <a:srgbClr val="000000"/>
                </a:solidFill>
                <a:latin typeface="Rockwell" panose="02060603020205020403" pitchFamily="18" charset="0"/>
              </a:rPr>
              <a:t>analysis</a:t>
            </a:r>
            <a:r>
              <a:rPr lang="da-DK" altLang="en-US" sz="2000" dirty="0">
                <a:solidFill>
                  <a:srgbClr val="000000"/>
                </a:solidFill>
                <a:latin typeface="Rockwell" panose="02060603020205020403" pitchFamily="18" charset="0"/>
              </a:rPr>
              <a:t> and solution of </a:t>
            </a:r>
            <a:r>
              <a:rPr lang="da-DK" altLang="en-US" sz="2000" dirty="0">
                <a:solidFill>
                  <a:srgbClr val="000000"/>
                </a:solidFill>
                <a:latin typeface="Rockwell" panose="02060603020205020403" pitchFamily="18" charset="0"/>
                <a:hlinkClick r:id="rId2"/>
              </a:rPr>
              <a:t>systems of </a:t>
            </a:r>
            <a:r>
              <a:rPr lang="da-DK" altLang="en-US" sz="2000" dirty="0" err="1">
                <a:solidFill>
                  <a:srgbClr val="000000"/>
                </a:solidFill>
                <a:latin typeface="Rockwell" panose="02060603020205020403" pitchFamily="18" charset="0"/>
                <a:hlinkClick r:id="rId2"/>
              </a:rPr>
              <a:t>linear</a:t>
            </a:r>
            <a:r>
              <a:rPr lang="da-DK" altLang="en-US" sz="2000" dirty="0">
                <a:solidFill>
                  <a:srgbClr val="000000"/>
                </a:solidFill>
                <a:latin typeface="Rockwell" panose="02060603020205020403" pitchFamily="18" charset="0"/>
                <a:hlinkClick r:id="rId2"/>
              </a:rPr>
              <a:t> </a:t>
            </a:r>
            <a:r>
              <a:rPr lang="da-DK" altLang="en-US" sz="2000" dirty="0" err="1">
                <a:solidFill>
                  <a:srgbClr val="000000"/>
                </a:solidFill>
                <a:latin typeface="Rockwell" panose="02060603020205020403" pitchFamily="18" charset="0"/>
                <a:hlinkClick r:id="rId2"/>
              </a:rPr>
              <a:t>equations</a:t>
            </a:r>
            <a:endParaRPr lang="da-DK" altLang="en-US" sz="2000" dirty="0">
              <a:solidFill>
                <a:srgbClr val="000000"/>
              </a:solidFill>
              <a:latin typeface="Rockwell" panose="02060603020205020403" pitchFamily="18" charset="0"/>
            </a:endParaRPr>
          </a:p>
          <a:p>
            <a:pPr eaLnBrk="1" hangingPunct="1"/>
            <a:endParaRPr lang="da-DK" altLang="en-US" sz="2000" dirty="0">
              <a:solidFill>
                <a:srgbClr val="000000"/>
              </a:solidFill>
              <a:latin typeface="Rockwell" panose="02060603020205020403" pitchFamily="18" charset="0"/>
            </a:endParaRPr>
          </a:p>
          <a:p>
            <a:pPr eaLnBrk="1" hangingPunct="1">
              <a:buFontTx/>
              <a:buChar char="•"/>
            </a:pPr>
            <a:r>
              <a:rPr lang="da-DK" altLang="en-US" sz="2000" dirty="0">
                <a:solidFill>
                  <a:srgbClr val="000000"/>
                </a:solidFill>
                <a:latin typeface="Rockwell" panose="02060603020205020403" pitchFamily="18" charset="0"/>
              </a:rPr>
              <a:t> The </a:t>
            </a:r>
            <a:r>
              <a:rPr lang="da-DK" altLang="en-US" sz="2000" b="1" dirty="0">
                <a:solidFill>
                  <a:srgbClr val="000000"/>
                </a:solidFill>
                <a:latin typeface="Rockwell" panose="02060603020205020403" pitchFamily="18" charset="0"/>
              </a:rPr>
              <a:t>determinant</a:t>
            </a:r>
            <a:r>
              <a:rPr lang="da-DK" altLang="en-US" sz="2000" dirty="0">
                <a:solidFill>
                  <a:srgbClr val="000000"/>
                </a:solidFill>
                <a:latin typeface="Rockwell" panose="02060603020205020403" pitchFamily="18" charset="0"/>
              </a:rPr>
              <a:t> is a </a:t>
            </a:r>
            <a:r>
              <a:rPr lang="da-DK" altLang="en-US" sz="2000" dirty="0" err="1">
                <a:solidFill>
                  <a:srgbClr val="000000"/>
                </a:solidFill>
                <a:latin typeface="Rockwell" panose="02060603020205020403" pitchFamily="18" charset="0"/>
                <a:hlinkClick r:id="rId3" tooltip="Function (mathematics)"/>
              </a:rPr>
              <a:t>function</a:t>
            </a:r>
            <a:r>
              <a:rPr lang="da-DK" altLang="en-US" sz="2000" dirty="0">
                <a:solidFill>
                  <a:srgbClr val="000000"/>
                </a:solidFill>
                <a:latin typeface="Rockwell" panose="02060603020205020403" pitchFamily="18" charset="0"/>
              </a:rPr>
              <a:t> </a:t>
            </a:r>
            <a:r>
              <a:rPr lang="da-DK" altLang="en-US" sz="2000" dirty="0" err="1">
                <a:solidFill>
                  <a:srgbClr val="000000"/>
                </a:solidFill>
                <a:latin typeface="Rockwell" panose="02060603020205020403" pitchFamily="18" charset="0"/>
              </a:rPr>
              <a:t>that</a:t>
            </a:r>
            <a:r>
              <a:rPr lang="da-DK" altLang="en-US" sz="2000" dirty="0">
                <a:solidFill>
                  <a:srgbClr val="000000"/>
                </a:solidFill>
                <a:latin typeface="Rockwell" panose="02060603020205020403" pitchFamily="18" charset="0"/>
              </a:rPr>
              <a:t> </a:t>
            </a:r>
            <a:r>
              <a:rPr lang="da-DK" altLang="en-US" sz="2000" dirty="0" err="1">
                <a:solidFill>
                  <a:srgbClr val="000000"/>
                </a:solidFill>
                <a:latin typeface="Rockwell" panose="02060603020205020403" pitchFamily="18" charset="0"/>
              </a:rPr>
              <a:t>associates</a:t>
            </a:r>
            <a:r>
              <a:rPr lang="da-DK" altLang="en-US" sz="2000" dirty="0">
                <a:solidFill>
                  <a:srgbClr val="000000"/>
                </a:solidFill>
                <a:latin typeface="Rockwell" panose="02060603020205020403" pitchFamily="18" charset="0"/>
              </a:rPr>
              <a:t> a </a:t>
            </a:r>
            <a:r>
              <a:rPr lang="da-DK" altLang="en-US" sz="2000" dirty="0" err="1">
                <a:solidFill>
                  <a:srgbClr val="000000"/>
                </a:solidFill>
                <a:latin typeface="Rockwell" panose="02060603020205020403" pitchFamily="18" charset="0"/>
                <a:hlinkClick r:id="rId4" tooltip="Scalar"/>
              </a:rPr>
              <a:t>scalar</a:t>
            </a:r>
            <a:r>
              <a:rPr lang="da-DK" altLang="en-US" sz="2000" dirty="0">
                <a:solidFill>
                  <a:srgbClr val="000000"/>
                </a:solidFill>
                <a:latin typeface="Rockwell" panose="02060603020205020403" pitchFamily="18" charset="0"/>
              </a:rPr>
              <a:t> det(</a:t>
            </a:r>
            <a:r>
              <a:rPr lang="da-DK" altLang="en-US" sz="2000" i="1" dirty="0">
                <a:solidFill>
                  <a:srgbClr val="000000"/>
                </a:solidFill>
                <a:latin typeface="Rockwell" panose="02060603020205020403" pitchFamily="18" charset="0"/>
              </a:rPr>
              <a:t>A</a:t>
            </a:r>
            <a:r>
              <a:rPr lang="da-DK" altLang="en-US" sz="2000" dirty="0">
                <a:solidFill>
                  <a:srgbClr val="000000"/>
                </a:solidFill>
                <a:latin typeface="Rockwell" panose="02060603020205020403" pitchFamily="18" charset="0"/>
              </a:rPr>
              <a:t>) to </a:t>
            </a:r>
            <a:r>
              <a:rPr lang="da-DK" altLang="en-US" sz="2000" dirty="0" err="1">
                <a:solidFill>
                  <a:srgbClr val="000000"/>
                </a:solidFill>
                <a:latin typeface="Rockwell" panose="02060603020205020403" pitchFamily="18" charset="0"/>
              </a:rPr>
              <a:t>every</a:t>
            </a:r>
            <a:r>
              <a:rPr lang="da-DK" altLang="en-US" sz="2000" dirty="0">
                <a:solidFill>
                  <a:srgbClr val="000000"/>
                </a:solidFill>
                <a:latin typeface="Rockwell" panose="02060603020205020403" pitchFamily="18" charset="0"/>
              </a:rPr>
              <a:t> </a:t>
            </a:r>
            <a:r>
              <a:rPr lang="da-DK" altLang="en-US" sz="2000" dirty="0" err="1">
                <a:solidFill>
                  <a:srgbClr val="000000"/>
                </a:solidFill>
                <a:latin typeface="Rockwell" panose="02060603020205020403" pitchFamily="18" charset="0"/>
                <a:hlinkClick r:id="rId5" tooltip="Square matrix"/>
              </a:rPr>
              <a:t>square</a:t>
            </a:r>
            <a:r>
              <a:rPr lang="da-DK" altLang="en-US" sz="2000" dirty="0">
                <a:solidFill>
                  <a:srgbClr val="000000"/>
                </a:solidFill>
                <a:latin typeface="Rockwell" panose="02060603020205020403" pitchFamily="18" charset="0"/>
                <a:hlinkClick r:id="rId5" tooltip="Square matrix"/>
              </a:rPr>
              <a:t> matrix</a:t>
            </a:r>
            <a:r>
              <a:rPr lang="da-DK" altLang="en-US" sz="2000" dirty="0">
                <a:solidFill>
                  <a:srgbClr val="000000"/>
                </a:solidFill>
                <a:latin typeface="Rockwell" panose="02060603020205020403" pitchFamily="18" charset="0"/>
              </a:rPr>
              <a:t> </a:t>
            </a:r>
            <a:r>
              <a:rPr lang="da-DK" altLang="en-US" sz="2000" i="1" dirty="0">
                <a:solidFill>
                  <a:srgbClr val="000000"/>
                </a:solidFill>
                <a:latin typeface="Rockwell" panose="02060603020205020403" pitchFamily="18" charset="0"/>
              </a:rPr>
              <a:t>A</a:t>
            </a:r>
            <a:r>
              <a:rPr lang="da-DK" altLang="en-US" sz="2000" dirty="0">
                <a:solidFill>
                  <a:srgbClr val="000000"/>
                </a:solidFill>
                <a:latin typeface="Rockwell" panose="02060603020205020403" pitchFamily="18" charset="0"/>
              </a:rPr>
              <a:t>.</a:t>
            </a:r>
          </a:p>
        </p:txBody>
      </p:sp>
      <p:sp>
        <p:nvSpPr>
          <p:cNvPr id="14" name="Rectangle 3"/>
          <p:cNvSpPr txBox="1">
            <a:spLocks noRot="1" noChangeArrowheads="1"/>
          </p:cNvSpPr>
          <p:nvPr/>
        </p:nvSpPr>
        <p:spPr bwMode="auto">
          <a:xfrm>
            <a:off x="1847850" y="3611564"/>
            <a:ext cx="338455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eaLnBrk="0" hangingPunct="0">
              <a:defRPr>
                <a:solidFill>
                  <a:schemeClr val="tx1"/>
                </a:solidFill>
                <a:latin typeface="Tahoma" panose="020B0604030504040204" pitchFamily="34" charset="0"/>
                <a:ea typeface="MS PGothic" panose="020B0600070205080204" pitchFamily="34" charset="-128"/>
              </a:defRPr>
            </a:lvl1pPr>
            <a:lvl2pPr marL="742950" indent="-285750" defTabSz="457200" eaLnBrk="0" hangingPunct="0">
              <a:defRPr>
                <a:solidFill>
                  <a:schemeClr val="tx1"/>
                </a:solidFill>
                <a:latin typeface="Tahoma" panose="020B0604030504040204" pitchFamily="34" charset="0"/>
                <a:ea typeface="MS PGothic" panose="020B0600070205080204" pitchFamily="34" charset="-128"/>
              </a:defRPr>
            </a:lvl2pPr>
            <a:lvl3pPr marL="1143000" indent="-228600" defTabSz="457200" eaLnBrk="0" hangingPunct="0">
              <a:defRPr>
                <a:solidFill>
                  <a:schemeClr val="tx1"/>
                </a:solidFill>
                <a:latin typeface="Tahoma" panose="020B0604030504040204" pitchFamily="34" charset="0"/>
                <a:ea typeface="MS PGothic" panose="020B0600070205080204" pitchFamily="34" charset="-128"/>
              </a:defRPr>
            </a:lvl3pPr>
            <a:lvl4pPr marL="1600200" indent="-228600" defTabSz="457200" eaLnBrk="0" hangingPunct="0">
              <a:defRPr>
                <a:solidFill>
                  <a:schemeClr val="tx1"/>
                </a:solidFill>
                <a:latin typeface="Tahoma" panose="020B0604030504040204" pitchFamily="34" charset="0"/>
                <a:ea typeface="MS PGothic" panose="020B0600070205080204" pitchFamily="34" charset="-128"/>
              </a:defRPr>
            </a:lvl4pPr>
            <a:lvl5pPr marL="2057400" indent="-228600" defTabSz="457200" eaLnBrk="0" hangingPunct="0">
              <a:defRPr>
                <a:solidFill>
                  <a:schemeClr val="tx1"/>
                </a:solidFill>
                <a:latin typeface="Tahom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lvl="1" eaLnBrk="1" hangingPunct="1">
              <a:lnSpc>
                <a:spcPct val="80000"/>
              </a:lnSpc>
              <a:spcBef>
                <a:spcPct val="20000"/>
              </a:spcBef>
              <a:buFont typeface="Arial" panose="020B0604020202020204" pitchFamily="34" charset="0"/>
              <a:buChar char="–"/>
            </a:pPr>
            <a:r>
              <a:rPr lang="en-GB" altLang="en-US">
                <a:latin typeface="Rockwell" panose="02060603020205020403" pitchFamily="18" charset="0"/>
              </a:rPr>
              <a:t>Input is </a:t>
            </a:r>
            <a:r>
              <a:rPr lang="en-GB" altLang="en-US">
                <a:solidFill>
                  <a:srgbClr val="FF3300"/>
                </a:solidFill>
                <a:latin typeface="Rockwell" panose="02060603020205020403" pitchFamily="18" charset="0"/>
              </a:rPr>
              <a:t>n</a:t>
            </a:r>
            <a:r>
              <a:rPr lang="en-GB" altLang="en-US">
                <a:latin typeface="Rockwell" panose="02060603020205020403" pitchFamily="18" charset="0"/>
              </a:rPr>
              <a:t>x</a:t>
            </a:r>
            <a:r>
              <a:rPr lang="en-GB" altLang="en-US">
                <a:solidFill>
                  <a:srgbClr val="FF3300"/>
                </a:solidFill>
                <a:latin typeface="Rockwell" panose="02060603020205020403" pitchFamily="18" charset="0"/>
              </a:rPr>
              <a:t>n</a:t>
            </a:r>
            <a:r>
              <a:rPr lang="en-GB" altLang="en-US">
                <a:latin typeface="Rockwell" panose="02060603020205020403" pitchFamily="18" charset="0"/>
              </a:rPr>
              <a:t> matrix</a:t>
            </a:r>
          </a:p>
          <a:p>
            <a:pPr lvl="1" eaLnBrk="1" hangingPunct="1">
              <a:lnSpc>
                <a:spcPct val="80000"/>
              </a:lnSpc>
              <a:spcBef>
                <a:spcPct val="20000"/>
              </a:spcBef>
              <a:buFont typeface="Arial" panose="020B0604020202020204" pitchFamily="34" charset="0"/>
              <a:buChar char="–"/>
            </a:pPr>
            <a:r>
              <a:rPr lang="en-GB" altLang="en-US">
                <a:latin typeface="Rockwell" panose="02060603020205020403" pitchFamily="18" charset="0"/>
              </a:rPr>
              <a:t>Output is a single number (real or complex) called the determinant</a:t>
            </a:r>
          </a:p>
          <a:p>
            <a:pPr lvl="1" eaLnBrk="1" hangingPunct="1">
              <a:lnSpc>
                <a:spcPct val="80000"/>
              </a:lnSpc>
              <a:spcBef>
                <a:spcPct val="20000"/>
              </a:spcBef>
              <a:buFont typeface="Arial" panose="020B0604020202020204" pitchFamily="34" charset="0"/>
              <a:buChar char="–"/>
            </a:pPr>
            <a:endParaRPr lang="en-GB" altLang="en-US">
              <a:latin typeface="Rockwell" panose="02060603020205020403" pitchFamily="18" charset="0"/>
            </a:endParaRPr>
          </a:p>
          <a:p>
            <a:pPr eaLnBrk="1" hangingPunct="1">
              <a:lnSpc>
                <a:spcPct val="80000"/>
              </a:lnSpc>
              <a:spcBef>
                <a:spcPct val="20000"/>
              </a:spcBef>
              <a:buFont typeface="Arial" panose="020B0604020202020204" pitchFamily="34" charset="0"/>
              <a:buChar char="•"/>
            </a:pPr>
            <a:endParaRPr lang="en-GB" altLang="en-US" sz="2000">
              <a:latin typeface="Rockwell" panose="02060603020205020403" pitchFamily="18" charset="0"/>
            </a:endParaRPr>
          </a:p>
        </p:txBody>
      </p:sp>
      <p:graphicFrame>
        <p:nvGraphicFramePr>
          <p:cNvPr id="35842" name="Object 2"/>
          <p:cNvGraphicFramePr>
            <a:graphicFrameLocks noGrp="1" noChangeAspect="1"/>
          </p:cNvGraphicFramePr>
          <p:nvPr>
            <p:ph sz="quarter" idx="4294967295"/>
          </p:nvPr>
        </p:nvGraphicFramePr>
        <p:xfrm>
          <a:off x="5276851" y="3687763"/>
          <a:ext cx="4938713" cy="1192212"/>
        </p:xfrm>
        <a:graphic>
          <a:graphicData uri="http://schemas.openxmlformats.org/presentationml/2006/ole">
            <mc:AlternateContent xmlns:mc="http://schemas.openxmlformats.org/markup-compatibility/2006">
              <mc:Choice xmlns:v="urn:schemas-microsoft-com:vml" Requires="v">
                <p:oleObj name="Equation" r:id="rId6" imgW="3683000" imgH="889000" progId="Equation.3">
                  <p:embed/>
                </p:oleObj>
              </mc:Choice>
              <mc:Fallback>
                <p:oleObj name="Equation" r:id="rId6" imgW="3683000" imgH="889000" progId="Equation.3">
                  <p:embed/>
                  <p:pic>
                    <p:nvPicPr>
                      <p:cNvPr id="35842" name="Object 2"/>
                      <p:cNvPicPr>
                        <a:picLocks noChangeAspect="1" noChangeArrowheads="1"/>
                      </p:cNvPicPr>
                      <p:nvPr/>
                    </p:nvPicPr>
                    <p:blipFill>
                      <a:blip r:embed="rId7">
                        <a:lum bright="78000"/>
                        <a:extLst>
                          <a:ext uri="{28A0092B-C50C-407E-A947-70E740481C1C}">
                            <a14:useLocalDpi xmlns:a14="http://schemas.microsoft.com/office/drawing/2010/main" val="0"/>
                          </a:ext>
                        </a:extLst>
                      </a:blip>
                      <a:srcRect/>
                      <a:stretch>
                        <a:fillRect/>
                      </a:stretch>
                    </p:blipFill>
                    <p:spPr bwMode="auto">
                      <a:xfrm>
                        <a:off x="5276851" y="3687763"/>
                        <a:ext cx="4938713" cy="1192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Box 20"/>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Tree>
    <p:extLst>
      <p:ext uri="{BB962C8B-B14F-4D97-AF65-F5344CB8AC3E}">
        <p14:creationId xmlns:p14="http://schemas.microsoft.com/office/powerpoint/2010/main" val="611289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a:t>Determinants</a:t>
            </a:r>
          </a:p>
        </p:txBody>
      </p:sp>
      <p:sp>
        <p:nvSpPr>
          <p:cNvPr id="28675" name="Text Box 8"/>
          <p:cNvSpPr txBox="1">
            <a:spLocks noChangeArrowheads="1"/>
          </p:cNvSpPr>
          <p:nvPr/>
        </p:nvSpPr>
        <p:spPr bwMode="auto">
          <a:xfrm>
            <a:off x="1828800" y="1600201"/>
            <a:ext cx="8534400" cy="70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cmpd="thickThin">
                <a:solidFill>
                  <a:srgbClr val="000000"/>
                </a:solidFill>
                <a:miter lim="800000"/>
                <a:headEnd/>
                <a:tailEnd/>
              </a14:hiddenLine>
            </a:ext>
          </a:extLst>
        </p:spPr>
        <p:txBody>
          <a:bodyPr lIns="90000" tIns="43200" rIns="90000" bIns="43200">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buFont typeface="Arial" panose="020B0604020202020204" pitchFamily="34" charset="0"/>
              <a:buChar char="•"/>
            </a:pPr>
            <a:r>
              <a:rPr lang="da-DK" altLang="en-US" sz="2000" dirty="0">
                <a:solidFill>
                  <a:srgbClr val="000000"/>
                </a:solidFill>
                <a:latin typeface="Rockwell" panose="02060603020205020403" pitchFamily="18" charset="0"/>
                <a:cs typeface="Arial" panose="020B0604020202020204" pitchFamily="34" charset="0"/>
              </a:rPr>
              <a:t>Determinants can only be found for square matrices.</a:t>
            </a:r>
          </a:p>
          <a:p>
            <a:pPr eaLnBrk="1" hangingPunct="1">
              <a:buFontTx/>
              <a:buChar char="•"/>
            </a:pPr>
            <a:r>
              <a:rPr lang="da-DK" altLang="en-US" sz="2000" dirty="0">
                <a:solidFill>
                  <a:srgbClr val="000000"/>
                </a:solidFill>
                <a:latin typeface="Rockwell" panose="02060603020205020403" pitchFamily="18" charset="0"/>
                <a:cs typeface="Arial" panose="020B0604020202020204" pitchFamily="34" charset="0"/>
              </a:rPr>
              <a:t>For a 2x2 matrix A</a:t>
            </a:r>
            <a:r>
              <a:rPr lang="da-DK" altLang="en-US" sz="2000" dirty="0">
                <a:solidFill>
                  <a:srgbClr val="3366FF"/>
                </a:solidFill>
                <a:latin typeface="Rockwell" panose="02060603020205020403" pitchFamily="18" charset="0"/>
                <a:cs typeface="Arial" panose="020B0604020202020204" pitchFamily="34" charset="0"/>
              </a:rPr>
              <a:t>, </a:t>
            </a:r>
            <a:r>
              <a:rPr lang="da-DK" altLang="en-US" sz="2000" b="1" dirty="0">
                <a:solidFill>
                  <a:srgbClr val="3366FF"/>
                </a:solidFill>
                <a:latin typeface="Rockwell" panose="02060603020205020403" pitchFamily="18" charset="0"/>
                <a:cs typeface="Arial" panose="020B0604020202020204" pitchFamily="34" charset="0"/>
              </a:rPr>
              <a:t>det(A) = ad-bc</a:t>
            </a:r>
            <a:r>
              <a:rPr lang="da-DK" altLang="en-US" sz="2000" dirty="0">
                <a:solidFill>
                  <a:srgbClr val="3366FF"/>
                </a:solidFill>
                <a:latin typeface="Rockwell" panose="02060603020205020403" pitchFamily="18" charset="0"/>
                <a:cs typeface="Arial" panose="020B0604020202020204" pitchFamily="34" charset="0"/>
              </a:rPr>
              <a:t>. </a:t>
            </a:r>
            <a:r>
              <a:rPr lang="da-DK" altLang="en-US" sz="2000" dirty="0">
                <a:solidFill>
                  <a:srgbClr val="000000"/>
                </a:solidFill>
                <a:latin typeface="Rockwell" panose="02060603020205020403" pitchFamily="18" charset="0"/>
                <a:cs typeface="Arial" panose="020B0604020202020204" pitchFamily="34" charset="0"/>
              </a:rPr>
              <a:t>Lets have at closer look at that:</a:t>
            </a:r>
          </a:p>
        </p:txBody>
      </p:sp>
      <p:sp>
        <p:nvSpPr>
          <p:cNvPr id="28678" name="TextBox 10"/>
          <p:cNvSpPr txBox="1">
            <a:spLocks noChangeArrowheads="1"/>
          </p:cNvSpPr>
          <p:nvPr/>
        </p:nvSpPr>
        <p:spPr bwMode="auto">
          <a:xfrm>
            <a:off x="1905000" y="5553075"/>
            <a:ext cx="8763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endParaRPr lang="da-DK" altLang="en-US">
              <a:solidFill>
                <a:srgbClr val="000000"/>
              </a:solidFill>
              <a:latin typeface="Rockwell" panose="02060603020205020403" pitchFamily="18" charset="0"/>
            </a:endParaRPr>
          </a:p>
          <a:p>
            <a:pPr eaLnBrk="1" hangingPunct="1">
              <a:buFontTx/>
              <a:buChar char="•"/>
            </a:pPr>
            <a:r>
              <a:rPr lang="da-DK" altLang="en-US">
                <a:solidFill>
                  <a:srgbClr val="000000"/>
                </a:solidFill>
                <a:latin typeface="Rockwell" panose="02060603020205020403" pitchFamily="18" charset="0"/>
              </a:rPr>
              <a:t> A matrix A has an inverse matrix A</a:t>
            </a:r>
            <a:r>
              <a:rPr lang="da-DK" altLang="en-US" baseline="30000">
                <a:solidFill>
                  <a:srgbClr val="000000"/>
                </a:solidFill>
                <a:latin typeface="Rockwell" panose="02060603020205020403" pitchFamily="18" charset="0"/>
              </a:rPr>
              <a:t>-1</a:t>
            </a:r>
            <a:r>
              <a:rPr lang="da-DK" altLang="en-US">
                <a:solidFill>
                  <a:srgbClr val="000000"/>
                </a:solidFill>
                <a:latin typeface="Rockwell" panose="02060603020205020403" pitchFamily="18" charset="0"/>
              </a:rPr>
              <a:t>  if and only if </a:t>
            </a:r>
            <a:r>
              <a:rPr lang="da-DK" altLang="en-US" b="1">
                <a:solidFill>
                  <a:srgbClr val="0000FF"/>
                </a:solidFill>
                <a:latin typeface="Rockwell" panose="02060603020205020403" pitchFamily="18" charset="0"/>
              </a:rPr>
              <a:t>det(A)</a:t>
            </a:r>
            <a:r>
              <a:rPr lang="da-DK" altLang="en-US" b="1">
                <a:solidFill>
                  <a:srgbClr val="0000FF"/>
                </a:solidFill>
                <a:latin typeface="Rockwell" panose="02060603020205020403" pitchFamily="18" charset="0"/>
                <a:cs typeface="Arial" panose="020B0604020202020204" pitchFamily="34" charset="0"/>
              </a:rPr>
              <a:t>≠0</a:t>
            </a:r>
            <a:r>
              <a:rPr lang="da-DK" altLang="en-US">
                <a:solidFill>
                  <a:srgbClr val="0000FF"/>
                </a:solidFill>
                <a:latin typeface="Rockwell" panose="02060603020205020403" pitchFamily="18" charset="0"/>
                <a:cs typeface="Arial" panose="020B0604020202020204" pitchFamily="34" charset="0"/>
              </a:rPr>
              <a:t>.</a:t>
            </a:r>
          </a:p>
          <a:p>
            <a:pPr eaLnBrk="1" hangingPunct="1"/>
            <a:endParaRPr lang="en-US" altLang="en-US">
              <a:latin typeface="Rockwell" panose="02060603020205020403" pitchFamily="18" charset="0"/>
            </a:endParaRPr>
          </a:p>
        </p:txBody>
      </p:sp>
      <p:pic>
        <p:nvPicPr>
          <p:cNvPr id="28679" name="Picture 25" descr="determin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264" y="2433638"/>
            <a:ext cx="2986087"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Line 21"/>
          <p:cNvSpPr>
            <a:spLocks noChangeShapeType="1"/>
          </p:cNvSpPr>
          <p:nvPr/>
        </p:nvSpPr>
        <p:spPr bwMode="auto">
          <a:xfrm>
            <a:off x="3962400" y="2971800"/>
            <a:ext cx="685800" cy="4572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1" name="Line 22"/>
          <p:cNvSpPr>
            <a:spLocks noChangeShapeType="1"/>
          </p:cNvSpPr>
          <p:nvPr/>
        </p:nvSpPr>
        <p:spPr bwMode="auto">
          <a:xfrm flipH="1">
            <a:off x="3962400" y="2971800"/>
            <a:ext cx="685800" cy="4572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2" name="Text Box 23"/>
          <p:cNvSpPr txBox="1">
            <a:spLocks noChangeArrowheads="1"/>
          </p:cNvSpPr>
          <p:nvPr/>
        </p:nvSpPr>
        <p:spPr bwMode="auto">
          <a:xfrm>
            <a:off x="2063750" y="3867150"/>
            <a:ext cx="4337050"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buFontTx/>
              <a:buChar char="•"/>
            </a:pPr>
            <a:r>
              <a:rPr lang="en-GB" altLang="en-US" sz="2000" dirty="0"/>
              <a:t> </a:t>
            </a:r>
            <a:r>
              <a:rPr lang="en-GB" altLang="en-US" sz="2000" dirty="0">
                <a:solidFill>
                  <a:srgbClr val="000000"/>
                </a:solidFill>
              </a:rPr>
              <a:t>In </a:t>
            </a:r>
            <a:r>
              <a:rPr lang="en-GB" altLang="en-US" sz="2000" dirty="0" err="1">
                <a:solidFill>
                  <a:srgbClr val="000000"/>
                </a:solidFill>
              </a:rPr>
              <a:t>Matlab</a:t>
            </a:r>
            <a:r>
              <a:rPr lang="en-GB" altLang="en-US" sz="2000" dirty="0">
                <a:solidFill>
                  <a:srgbClr val="000000"/>
                </a:solidFill>
              </a:rPr>
              <a:t>:</a:t>
            </a:r>
            <a:r>
              <a:rPr lang="en-GB" altLang="en-US" sz="2000" dirty="0"/>
              <a:t> </a:t>
            </a:r>
            <a:r>
              <a:rPr lang="en-GB" altLang="en-US" b="1" i="1" dirty="0" err="1"/>
              <a:t>det</a:t>
            </a:r>
            <a:r>
              <a:rPr lang="en-GB" altLang="en-US" b="1" i="1" dirty="0"/>
              <a:t>(A)</a:t>
            </a:r>
            <a:r>
              <a:rPr lang="en-GB" altLang="en-US" dirty="0"/>
              <a:t> = </a:t>
            </a:r>
            <a:r>
              <a:rPr lang="en-GB" altLang="en-US" sz="2000" b="1" dirty="0" err="1">
                <a:latin typeface="Courier New" panose="02070309020205020404" pitchFamily="49" charset="0"/>
              </a:rPr>
              <a:t>det</a:t>
            </a:r>
            <a:r>
              <a:rPr lang="en-GB" altLang="en-US" sz="2000" b="1" dirty="0">
                <a:latin typeface="Courier New" panose="02070309020205020404" pitchFamily="49" charset="0"/>
              </a:rPr>
              <a:t>(A)</a:t>
            </a:r>
            <a:endParaRPr lang="en-GB" altLang="en-US" sz="2000" dirty="0"/>
          </a:p>
        </p:txBody>
      </p:sp>
      <p:sp>
        <p:nvSpPr>
          <p:cNvPr id="28685" name="TextBox 23"/>
          <p:cNvSpPr txBox="1">
            <a:spLocks noChangeArrowheads="1"/>
          </p:cNvSpPr>
          <p:nvPr/>
        </p:nvSpPr>
        <p:spPr bwMode="auto">
          <a:xfrm>
            <a:off x="3925888" y="2859088"/>
            <a:ext cx="72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r>
              <a:rPr lang="en-US" altLang="en-US"/>
              <a:t>a    b</a:t>
            </a:r>
          </a:p>
          <a:p>
            <a:pPr eaLnBrk="1" hangingPunct="1"/>
            <a:r>
              <a:rPr lang="en-US" altLang="en-US"/>
              <a:t>c    d</a:t>
            </a:r>
          </a:p>
        </p:txBody>
      </p:sp>
      <p:sp>
        <p:nvSpPr>
          <p:cNvPr id="28686" name="TextBox 22"/>
          <p:cNvSpPr txBox="1">
            <a:spLocks noChangeArrowheads="1"/>
          </p:cNvSpPr>
          <p:nvPr/>
        </p:nvSpPr>
        <p:spPr bwMode="auto">
          <a:xfrm>
            <a:off x="2832101" y="2943225"/>
            <a:ext cx="11384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r>
              <a:rPr lang="en-US" altLang="en-US"/>
              <a:t>det(A) = </a:t>
            </a:r>
          </a:p>
        </p:txBody>
      </p:sp>
      <p:sp>
        <p:nvSpPr>
          <p:cNvPr id="28687" name="TextBox 24"/>
          <p:cNvSpPr txBox="1">
            <a:spLocks noChangeArrowheads="1"/>
          </p:cNvSpPr>
          <p:nvPr/>
        </p:nvSpPr>
        <p:spPr bwMode="auto">
          <a:xfrm>
            <a:off x="4732339" y="2905125"/>
            <a:ext cx="1208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r>
              <a:rPr lang="en-US" altLang="en-US"/>
              <a:t>= ad - bc </a:t>
            </a:r>
          </a:p>
        </p:txBody>
      </p:sp>
      <p:sp>
        <p:nvSpPr>
          <p:cNvPr id="28688" name="TextBox 25"/>
          <p:cNvSpPr txBox="1">
            <a:spLocks noChangeArrowheads="1"/>
          </p:cNvSpPr>
          <p:nvPr/>
        </p:nvSpPr>
        <p:spPr bwMode="auto">
          <a:xfrm>
            <a:off x="3733801" y="2667001"/>
            <a:ext cx="11477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r>
              <a:rPr lang="en-US" altLang="en-US" sz="5400"/>
              <a:t>[  ]</a:t>
            </a:r>
          </a:p>
        </p:txBody>
      </p:sp>
    </p:spTree>
    <p:extLst>
      <p:ext uri="{BB962C8B-B14F-4D97-AF65-F5344CB8AC3E}">
        <p14:creationId xmlns:p14="http://schemas.microsoft.com/office/powerpoint/2010/main" val="19621854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GB" altLang="en-US" dirty="0">
                <a:solidFill>
                  <a:schemeClr val="tx1"/>
                </a:solidFill>
              </a:rPr>
              <a:t>Determinants</a:t>
            </a:r>
          </a:p>
        </p:txBody>
      </p:sp>
      <p:sp>
        <p:nvSpPr>
          <p:cNvPr id="76803" name="Rectangle 3"/>
          <p:cNvSpPr>
            <a:spLocks noGrp="1" noChangeArrowheads="1"/>
          </p:cNvSpPr>
          <p:nvPr>
            <p:ph type="body" sz="half" idx="1"/>
          </p:nvPr>
        </p:nvSpPr>
        <p:spPr>
          <a:xfrm>
            <a:off x="1703388" y="1125539"/>
            <a:ext cx="4330700" cy="2808287"/>
          </a:xfrm>
        </p:spPr>
        <p:txBody>
          <a:bodyPr>
            <a:normAutofit/>
          </a:bodyPr>
          <a:lstStyle/>
          <a:p>
            <a:pPr>
              <a:lnSpc>
                <a:spcPct val="90000"/>
              </a:lnSpc>
            </a:pPr>
            <a:r>
              <a:rPr lang="en-GB" altLang="en-US" sz="1600"/>
              <a:t>Determinant is a function:</a:t>
            </a:r>
          </a:p>
          <a:p>
            <a:pPr lvl="1">
              <a:lnSpc>
                <a:spcPct val="90000"/>
              </a:lnSpc>
            </a:pPr>
            <a:r>
              <a:rPr lang="en-GB" altLang="en-US" sz="1400"/>
              <a:t>Input is </a:t>
            </a:r>
            <a:r>
              <a:rPr lang="en-GB" altLang="en-US" sz="1400">
                <a:solidFill>
                  <a:srgbClr val="FF3300"/>
                </a:solidFill>
              </a:rPr>
              <a:t>n</a:t>
            </a:r>
            <a:r>
              <a:rPr lang="en-GB" altLang="en-US" sz="1400"/>
              <a:t>x</a:t>
            </a:r>
            <a:r>
              <a:rPr lang="en-GB" altLang="en-US" sz="1400">
                <a:solidFill>
                  <a:srgbClr val="FF3300"/>
                </a:solidFill>
              </a:rPr>
              <a:t>n</a:t>
            </a:r>
            <a:r>
              <a:rPr lang="en-GB" altLang="en-US" sz="1400"/>
              <a:t> matrix</a:t>
            </a:r>
          </a:p>
          <a:p>
            <a:pPr lvl="1">
              <a:lnSpc>
                <a:spcPct val="90000"/>
              </a:lnSpc>
            </a:pPr>
            <a:r>
              <a:rPr lang="en-GB" altLang="en-US" sz="1400"/>
              <a:t>Output is a real or a complex number called the determinant</a:t>
            </a:r>
          </a:p>
          <a:p>
            <a:pPr lvl="1">
              <a:lnSpc>
                <a:spcPct val="90000"/>
              </a:lnSpc>
            </a:pPr>
            <a:endParaRPr lang="en-GB" altLang="en-US" sz="1400"/>
          </a:p>
          <a:p>
            <a:pPr>
              <a:lnSpc>
                <a:spcPct val="90000"/>
              </a:lnSpc>
            </a:pPr>
            <a:r>
              <a:rPr lang="en-GB" altLang="en-US" sz="1600"/>
              <a:t>In MATLAB</a:t>
            </a:r>
          </a:p>
          <a:p>
            <a:pPr lvl="1">
              <a:lnSpc>
                <a:spcPct val="90000"/>
              </a:lnSpc>
            </a:pPr>
            <a:r>
              <a:rPr lang="en-GB" altLang="en-US" sz="1400"/>
              <a:t>use the command  </a:t>
            </a:r>
            <a:r>
              <a:rPr lang="en-GB" altLang="en-US" sz="1400">
                <a:solidFill>
                  <a:srgbClr val="FF3300"/>
                </a:solidFill>
              </a:rPr>
              <a:t>det(A)</a:t>
            </a:r>
            <a:r>
              <a:rPr lang="en-GB" altLang="en-US" sz="1400"/>
              <a:t>" to compute the determinant of a given square matrix A</a:t>
            </a:r>
          </a:p>
          <a:p>
            <a:pPr>
              <a:lnSpc>
                <a:spcPct val="90000"/>
              </a:lnSpc>
            </a:pPr>
            <a:endParaRPr lang="en-GB" altLang="en-US" sz="1600"/>
          </a:p>
          <a:p>
            <a:pPr>
              <a:lnSpc>
                <a:spcPct val="90000"/>
              </a:lnSpc>
            </a:pPr>
            <a:r>
              <a:rPr lang="en-GB" altLang="en-US" sz="1600"/>
              <a:t>A matrix A has an inverse matrix A-1  if and only if det(A)≠0.</a:t>
            </a:r>
          </a:p>
        </p:txBody>
      </p:sp>
      <p:graphicFrame>
        <p:nvGraphicFramePr>
          <p:cNvPr id="76810" name="Object 10"/>
          <p:cNvGraphicFramePr>
            <a:graphicFrameLocks noGrp="1" noChangeAspect="1"/>
          </p:cNvGraphicFramePr>
          <p:nvPr>
            <p:ph sz="quarter" idx="2"/>
          </p:nvPr>
        </p:nvGraphicFramePr>
        <p:xfrm>
          <a:off x="1990725" y="4365625"/>
          <a:ext cx="3313113" cy="977900"/>
        </p:xfrm>
        <a:graphic>
          <a:graphicData uri="http://schemas.openxmlformats.org/presentationml/2006/ole">
            <mc:AlternateContent xmlns:mc="http://schemas.openxmlformats.org/markup-compatibility/2006">
              <mc:Choice xmlns:v="urn:schemas-microsoft-com:vml" Requires="v">
                <p:oleObj name="Equation" r:id="rId2" imgW="1549080" imgH="457200" progId="Equation.3">
                  <p:embed/>
                </p:oleObj>
              </mc:Choice>
              <mc:Fallback>
                <p:oleObj name="Equation" r:id="rId2" imgW="1549080" imgH="457200" progId="Equation.3">
                  <p:embed/>
                  <p:pic>
                    <p:nvPicPr>
                      <p:cNvPr id="76810" name="Object 10"/>
                      <p:cNvPicPr>
                        <a:picLocks noChangeAspect="1" noChangeArrowheads="1"/>
                      </p:cNvPicPr>
                      <p:nvPr/>
                    </p:nvPicPr>
                    <p:blipFill>
                      <a:blip r:embed="rId3">
                        <a:lum bright="78000"/>
                        <a:extLst>
                          <a:ext uri="{28A0092B-C50C-407E-A947-70E740481C1C}">
                            <a14:useLocalDpi xmlns:a14="http://schemas.microsoft.com/office/drawing/2010/main" val="0"/>
                          </a:ext>
                        </a:extLst>
                      </a:blip>
                      <a:srcRect/>
                      <a:stretch>
                        <a:fillRect/>
                      </a:stretch>
                    </p:blipFill>
                    <p:spPr bwMode="auto">
                      <a:xfrm>
                        <a:off x="1990725" y="4365625"/>
                        <a:ext cx="3313113"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27" name="Object 27"/>
          <p:cNvGraphicFramePr>
            <a:graphicFrameLocks noGrp="1" noChangeAspect="1"/>
          </p:cNvGraphicFramePr>
          <p:nvPr>
            <p:ph sz="quarter" idx="3"/>
          </p:nvPr>
        </p:nvGraphicFramePr>
        <p:xfrm>
          <a:off x="5159375" y="1558925"/>
          <a:ext cx="5364163" cy="1346200"/>
        </p:xfrm>
        <a:graphic>
          <a:graphicData uri="http://schemas.openxmlformats.org/presentationml/2006/ole">
            <mc:AlternateContent xmlns:mc="http://schemas.openxmlformats.org/markup-compatibility/2006">
              <mc:Choice xmlns:v="urn:schemas-microsoft-com:vml" Requires="v">
                <p:oleObj name="Equation" r:id="rId4" imgW="3746160" imgH="939600" progId="Equation.3">
                  <p:embed/>
                </p:oleObj>
              </mc:Choice>
              <mc:Fallback>
                <p:oleObj name="Equation" r:id="rId4" imgW="3746160" imgH="939600" progId="Equation.3">
                  <p:embed/>
                  <p:pic>
                    <p:nvPicPr>
                      <p:cNvPr id="76827" name="Object 27"/>
                      <p:cNvPicPr>
                        <a:picLocks noChangeAspect="1" noChangeArrowheads="1"/>
                      </p:cNvPicPr>
                      <p:nvPr/>
                    </p:nvPicPr>
                    <p:blipFill>
                      <a:blip r:embed="rId5">
                        <a:lum bright="78000"/>
                        <a:extLst>
                          <a:ext uri="{28A0092B-C50C-407E-A947-70E740481C1C}">
                            <a14:useLocalDpi xmlns:a14="http://schemas.microsoft.com/office/drawing/2010/main" val="0"/>
                          </a:ext>
                        </a:extLst>
                      </a:blip>
                      <a:srcRect/>
                      <a:stretch>
                        <a:fillRect/>
                      </a:stretch>
                    </p:blipFill>
                    <p:spPr bwMode="auto">
                      <a:xfrm>
                        <a:off x="5159375" y="1558925"/>
                        <a:ext cx="5364163"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6826" name="Group 26"/>
          <p:cNvGrpSpPr>
            <a:grpSpLocks/>
          </p:cNvGrpSpPr>
          <p:nvPr/>
        </p:nvGrpSpPr>
        <p:grpSpPr bwMode="auto">
          <a:xfrm>
            <a:off x="6051551" y="4005263"/>
            <a:ext cx="4005263" cy="1954212"/>
            <a:chOff x="2988" y="1478"/>
            <a:chExt cx="2523" cy="1231"/>
          </a:xfrm>
        </p:grpSpPr>
        <p:graphicFrame>
          <p:nvGraphicFramePr>
            <p:cNvPr id="76812" name="Object 12"/>
            <p:cNvGraphicFramePr>
              <a:graphicFrameLocks noChangeAspect="1"/>
            </p:cNvGraphicFramePr>
            <p:nvPr/>
          </p:nvGraphicFramePr>
          <p:xfrm>
            <a:off x="2988" y="1478"/>
            <a:ext cx="2296" cy="1005"/>
          </p:xfrm>
          <a:graphic>
            <a:graphicData uri="http://schemas.openxmlformats.org/presentationml/2006/ole">
              <mc:AlternateContent xmlns:mc="http://schemas.openxmlformats.org/markup-compatibility/2006">
                <mc:Choice xmlns:v="urn:schemas-microsoft-com:vml" Requires="v">
                  <p:oleObj name="Equation" r:id="rId6" imgW="1625400" imgH="711000" progId="Equation.3">
                    <p:embed/>
                  </p:oleObj>
                </mc:Choice>
                <mc:Fallback>
                  <p:oleObj name="Equation" r:id="rId6" imgW="1625400" imgH="711000" progId="Equation.3">
                    <p:embed/>
                    <p:pic>
                      <p:nvPicPr>
                        <p:cNvPr id="76812" name="Object 12"/>
                        <p:cNvPicPr>
                          <a:picLocks noChangeAspect="1" noChangeArrowheads="1"/>
                        </p:cNvPicPr>
                        <p:nvPr/>
                      </p:nvPicPr>
                      <p:blipFill>
                        <a:blip r:embed="rId7">
                          <a:lum bright="78000"/>
                          <a:extLst>
                            <a:ext uri="{28A0092B-C50C-407E-A947-70E740481C1C}">
                              <a14:useLocalDpi xmlns:a14="http://schemas.microsoft.com/office/drawing/2010/main" val="0"/>
                            </a:ext>
                          </a:extLst>
                        </a:blip>
                        <a:srcRect/>
                        <a:stretch>
                          <a:fillRect/>
                        </a:stretch>
                      </p:blipFill>
                      <p:spPr bwMode="auto">
                        <a:xfrm>
                          <a:off x="2988" y="1478"/>
                          <a:ext cx="2296" cy="10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14" name="Line 14"/>
            <p:cNvSpPr>
              <a:spLocks noChangeShapeType="1"/>
            </p:cNvSpPr>
            <p:nvPr/>
          </p:nvSpPr>
          <p:spPr bwMode="auto">
            <a:xfrm>
              <a:off x="3696" y="1480"/>
              <a:ext cx="1044" cy="10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76815" name="Line 15"/>
            <p:cNvSpPr>
              <a:spLocks noChangeShapeType="1"/>
            </p:cNvSpPr>
            <p:nvPr/>
          </p:nvSpPr>
          <p:spPr bwMode="auto">
            <a:xfrm>
              <a:off x="4014" y="1480"/>
              <a:ext cx="1044" cy="10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76816" name="Line 16"/>
            <p:cNvSpPr>
              <a:spLocks noChangeShapeType="1"/>
            </p:cNvSpPr>
            <p:nvPr/>
          </p:nvSpPr>
          <p:spPr bwMode="auto">
            <a:xfrm>
              <a:off x="4332" y="1480"/>
              <a:ext cx="1044" cy="10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76817" name="Line 17"/>
            <p:cNvSpPr>
              <a:spLocks noChangeShapeType="1"/>
            </p:cNvSpPr>
            <p:nvPr/>
          </p:nvSpPr>
          <p:spPr bwMode="auto">
            <a:xfrm flipH="1">
              <a:off x="3742" y="1480"/>
              <a:ext cx="998" cy="99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76818" name="Line 18"/>
            <p:cNvSpPr>
              <a:spLocks noChangeShapeType="1"/>
            </p:cNvSpPr>
            <p:nvPr/>
          </p:nvSpPr>
          <p:spPr bwMode="auto">
            <a:xfrm flipH="1">
              <a:off x="4014" y="1480"/>
              <a:ext cx="998" cy="99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76819" name="Line 19"/>
            <p:cNvSpPr>
              <a:spLocks noChangeShapeType="1"/>
            </p:cNvSpPr>
            <p:nvPr/>
          </p:nvSpPr>
          <p:spPr bwMode="auto">
            <a:xfrm flipH="1">
              <a:off x="4331" y="1480"/>
              <a:ext cx="998" cy="99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76820" name="Text Box 20"/>
            <p:cNvSpPr txBox="1">
              <a:spLocks noChangeArrowheads="1"/>
            </p:cNvSpPr>
            <p:nvPr/>
          </p:nvSpPr>
          <p:spPr bwMode="auto">
            <a:xfrm>
              <a:off x="4676" y="2478"/>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GB" altLang="en-US">
                  <a:solidFill>
                    <a:srgbClr val="000000"/>
                  </a:solidFill>
                  <a:latin typeface="Arial" panose="020B0604020202020204" pitchFamily="34" charset="0"/>
                  <a:cs typeface="Arial" panose="020B0604020202020204" pitchFamily="34" charset="0"/>
                </a:rPr>
                <a:t>+</a:t>
              </a:r>
            </a:p>
          </p:txBody>
        </p:sp>
        <p:sp>
          <p:nvSpPr>
            <p:cNvPr id="76821" name="Text Box 21"/>
            <p:cNvSpPr txBox="1">
              <a:spLocks noChangeArrowheads="1"/>
            </p:cNvSpPr>
            <p:nvPr/>
          </p:nvSpPr>
          <p:spPr bwMode="auto">
            <a:xfrm>
              <a:off x="4993" y="2478"/>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GB" altLang="en-US">
                  <a:solidFill>
                    <a:srgbClr val="000000"/>
                  </a:solidFill>
                  <a:latin typeface="Arial" panose="020B0604020202020204" pitchFamily="34" charset="0"/>
                  <a:cs typeface="Arial" panose="020B0604020202020204" pitchFamily="34" charset="0"/>
                </a:rPr>
                <a:t>+</a:t>
              </a:r>
            </a:p>
          </p:txBody>
        </p:sp>
        <p:sp>
          <p:nvSpPr>
            <p:cNvPr id="76822" name="Text Box 22"/>
            <p:cNvSpPr txBox="1">
              <a:spLocks noChangeArrowheads="1"/>
            </p:cNvSpPr>
            <p:nvPr/>
          </p:nvSpPr>
          <p:spPr bwMode="auto">
            <a:xfrm>
              <a:off x="5311" y="2478"/>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GB" altLang="en-US">
                  <a:solidFill>
                    <a:srgbClr val="000000"/>
                  </a:solidFill>
                  <a:latin typeface="Arial" panose="020B0604020202020204" pitchFamily="34" charset="0"/>
                  <a:cs typeface="Arial" panose="020B0604020202020204" pitchFamily="34" charset="0"/>
                </a:rPr>
                <a:t>+</a:t>
              </a:r>
            </a:p>
          </p:txBody>
        </p:sp>
        <p:sp>
          <p:nvSpPr>
            <p:cNvPr id="76823" name="Text Box 23"/>
            <p:cNvSpPr txBox="1">
              <a:spLocks noChangeArrowheads="1"/>
            </p:cNvSpPr>
            <p:nvPr/>
          </p:nvSpPr>
          <p:spPr bwMode="auto">
            <a:xfrm>
              <a:off x="3606" y="2478"/>
              <a:ext cx="1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GB" altLang="en-US">
                  <a:solidFill>
                    <a:srgbClr val="FF3300"/>
                  </a:solidFill>
                  <a:latin typeface="Arial" panose="020B0604020202020204" pitchFamily="34" charset="0"/>
                  <a:cs typeface="Arial" panose="020B0604020202020204" pitchFamily="34" charset="0"/>
                </a:rPr>
                <a:t>-</a:t>
              </a:r>
            </a:p>
          </p:txBody>
        </p:sp>
        <p:sp>
          <p:nvSpPr>
            <p:cNvPr id="76824" name="Text Box 24"/>
            <p:cNvSpPr txBox="1">
              <a:spLocks noChangeArrowheads="1"/>
            </p:cNvSpPr>
            <p:nvPr/>
          </p:nvSpPr>
          <p:spPr bwMode="auto">
            <a:xfrm>
              <a:off x="3895" y="2473"/>
              <a:ext cx="1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GB" altLang="en-US">
                  <a:solidFill>
                    <a:srgbClr val="FF3300"/>
                  </a:solidFill>
                  <a:latin typeface="Arial" panose="020B0604020202020204" pitchFamily="34" charset="0"/>
                  <a:cs typeface="Arial" panose="020B0604020202020204" pitchFamily="34" charset="0"/>
                </a:rPr>
                <a:t>-</a:t>
              </a:r>
            </a:p>
          </p:txBody>
        </p:sp>
        <p:sp>
          <p:nvSpPr>
            <p:cNvPr id="76825" name="Text Box 25"/>
            <p:cNvSpPr txBox="1">
              <a:spLocks noChangeArrowheads="1"/>
            </p:cNvSpPr>
            <p:nvPr/>
          </p:nvSpPr>
          <p:spPr bwMode="auto">
            <a:xfrm>
              <a:off x="4213" y="2473"/>
              <a:ext cx="1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GB" altLang="en-US">
                  <a:solidFill>
                    <a:srgbClr val="FF3300"/>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742045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rrowheads="1"/>
          </p:cNvSpPr>
          <p:nvPr>
            <p:ph type="title"/>
          </p:nvPr>
        </p:nvSpPr>
        <p:spPr/>
        <p:txBody>
          <a:bodyPr rtlCol="0">
            <a:normAutofit fontScale="90000"/>
          </a:bodyPr>
          <a:lstStyle/>
          <a:p>
            <a:pPr>
              <a:defRPr/>
            </a:pPr>
            <a:r>
              <a:rPr lang="en-GB" dirty="0">
                <a:ea typeface="+mj-ea"/>
                <a:cs typeface="+mj-cs"/>
              </a:rPr>
              <a:t>Solving simultaneous equations using inverse matrices</a:t>
            </a:r>
          </a:p>
        </p:txBody>
      </p:sp>
      <p:sp>
        <p:nvSpPr>
          <p:cNvPr id="9220" name="Rectangle 3"/>
          <p:cNvSpPr>
            <a:spLocks noGrp="1" noRot="1" noChangeArrowheads="1"/>
          </p:cNvSpPr>
          <p:nvPr>
            <p:ph type="body" sz="half" idx="1"/>
          </p:nvPr>
        </p:nvSpPr>
        <p:spPr>
          <a:xfrm>
            <a:off x="1381328" y="1682885"/>
            <a:ext cx="9058072" cy="4362316"/>
          </a:xfrm>
        </p:spPr>
        <p:txBody>
          <a:bodyPr/>
          <a:lstStyle/>
          <a:p>
            <a:pPr eaLnBrk="1" hangingPunct="1">
              <a:buFont typeface="Arial" panose="020B0604020202020204" pitchFamily="34" charset="0"/>
              <a:buNone/>
            </a:pPr>
            <a:r>
              <a:rPr lang="en-GB" altLang="en-US" sz="2400" dirty="0"/>
              <a:t>For one linear equation  </a:t>
            </a:r>
            <a:r>
              <a:rPr lang="en-GB" altLang="en-US" sz="2400" b="1" i="1" dirty="0" err="1"/>
              <a:t>ax</a:t>
            </a:r>
            <a:r>
              <a:rPr lang="en-GB" altLang="en-US" sz="2400" b="1" i="1" dirty="0"/>
              <a:t>=b</a:t>
            </a:r>
            <a:r>
              <a:rPr lang="en-GB" altLang="en-US" sz="2400" dirty="0"/>
              <a:t> where the unknown is </a:t>
            </a:r>
            <a:r>
              <a:rPr lang="en-GB" altLang="en-US" sz="2400" i="1" dirty="0"/>
              <a:t>x</a:t>
            </a:r>
            <a:r>
              <a:rPr lang="en-GB" altLang="en-US" sz="2400" dirty="0"/>
              <a:t> and </a:t>
            </a:r>
            <a:r>
              <a:rPr lang="en-GB" altLang="en-US" sz="2400" i="1" dirty="0"/>
              <a:t>a</a:t>
            </a:r>
            <a:r>
              <a:rPr lang="en-GB" altLang="en-US" sz="2400" dirty="0"/>
              <a:t> and </a:t>
            </a:r>
            <a:r>
              <a:rPr lang="en-GB" altLang="en-US" sz="2400" i="1" dirty="0"/>
              <a:t>b</a:t>
            </a:r>
            <a:r>
              <a:rPr lang="en-GB" altLang="en-US" sz="2400" dirty="0"/>
              <a:t> are constants,</a:t>
            </a:r>
          </a:p>
          <a:p>
            <a:pPr eaLnBrk="1" hangingPunct="1">
              <a:buFont typeface="Arial" panose="020B0604020202020204" pitchFamily="34" charset="0"/>
              <a:buNone/>
            </a:pPr>
            <a:r>
              <a:rPr lang="en-GB" altLang="en-US" sz="2400" dirty="0"/>
              <a:t>3 possibilities:</a:t>
            </a:r>
          </a:p>
          <a:p>
            <a:pPr eaLnBrk="1" hangingPunct="1"/>
            <a:endParaRPr lang="en-GB" altLang="en-US" sz="2400" dirty="0"/>
          </a:p>
        </p:txBody>
      </p:sp>
      <p:graphicFrame>
        <p:nvGraphicFramePr>
          <p:cNvPr id="37890" name="Object 2"/>
          <p:cNvGraphicFramePr>
            <a:graphicFrameLocks noGrp="1" noChangeAspect="1"/>
          </p:cNvGraphicFramePr>
          <p:nvPr>
            <p:ph sz="half" idx="2"/>
          </p:nvPr>
        </p:nvGraphicFramePr>
        <p:xfrm>
          <a:off x="2279650" y="3352801"/>
          <a:ext cx="11283950" cy="2735263"/>
        </p:xfrm>
        <a:graphic>
          <a:graphicData uri="http://schemas.openxmlformats.org/presentationml/2006/ole">
            <mc:AlternateContent xmlns:mc="http://schemas.openxmlformats.org/markup-compatibility/2006">
              <mc:Choice xmlns:v="urn:schemas-microsoft-com:vml" Requires="v">
                <p:oleObj name="Document" r:id="rId3" imgW="5272686" imgH="1277593" progId="Word.Document.8">
                  <p:embed/>
                </p:oleObj>
              </mc:Choice>
              <mc:Fallback>
                <p:oleObj name="Document" r:id="rId3" imgW="5272686" imgH="1277593" progId="Word.Document.8">
                  <p:embed/>
                  <p:pic>
                    <p:nvPicPr>
                      <p:cNvPr id="378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3352801"/>
                        <a:ext cx="11283950" cy="273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ight Arrow 6"/>
          <p:cNvSpPr>
            <a:spLocks noChangeArrowheads="1"/>
          </p:cNvSpPr>
          <p:nvPr/>
        </p:nvSpPr>
        <p:spPr bwMode="auto">
          <a:xfrm>
            <a:off x="1828800" y="3657600"/>
            <a:ext cx="381000" cy="228600"/>
          </a:xfrm>
          <a:prstGeom prst="right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altLang="en-US">
              <a:solidFill>
                <a:srgbClr val="FFFFFF"/>
              </a:solidFill>
              <a:latin typeface="Rockwell" panose="02060603020205020403" pitchFamily="18" charset="0"/>
            </a:endParaRPr>
          </a:p>
        </p:txBody>
      </p:sp>
      <p:sp>
        <p:nvSpPr>
          <p:cNvPr id="8" name="Right Arrow 7"/>
          <p:cNvSpPr>
            <a:spLocks noChangeArrowheads="1"/>
          </p:cNvSpPr>
          <p:nvPr/>
        </p:nvSpPr>
        <p:spPr bwMode="auto">
          <a:xfrm>
            <a:off x="1828800" y="4419600"/>
            <a:ext cx="381000" cy="228600"/>
          </a:xfrm>
          <a:prstGeom prst="right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altLang="en-US">
              <a:solidFill>
                <a:srgbClr val="FFFFFF"/>
              </a:solidFill>
              <a:latin typeface="Rockwell" panose="02060603020205020403" pitchFamily="18" charset="0"/>
            </a:endParaRPr>
          </a:p>
        </p:txBody>
      </p:sp>
      <p:sp>
        <p:nvSpPr>
          <p:cNvPr id="9" name="Right Arrow 8"/>
          <p:cNvSpPr>
            <a:spLocks noChangeArrowheads="1"/>
          </p:cNvSpPr>
          <p:nvPr/>
        </p:nvSpPr>
        <p:spPr bwMode="auto">
          <a:xfrm>
            <a:off x="1828800" y="5562600"/>
            <a:ext cx="381000" cy="228600"/>
          </a:xfrm>
          <a:prstGeom prst="right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altLang="en-US">
              <a:solidFill>
                <a:srgbClr val="FFFFFF"/>
              </a:solidFill>
              <a:latin typeface="Rockwell" panose="02060603020205020403" pitchFamily="18" charset="0"/>
            </a:endParaRPr>
          </a:p>
        </p:txBody>
      </p:sp>
      <p:sp>
        <p:nvSpPr>
          <p:cNvPr id="11" name="Rectangle 10"/>
          <p:cNvSpPr>
            <a:spLocks noChangeArrowheads="1"/>
          </p:cNvSpPr>
          <p:nvPr/>
        </p:nvSpPr>
        <p:spPr bwMode="auto">
          <a:xfrm>
            <a:off x="2743200" y="3581400"/>
            <a:ext cx="762000" cy="381000"/>
          </a:xfrm>
          <a:prstGeom prst="rect">
            <a:avLst/>
          </a:prstGeom>
          <a:noFill/>
          <a:ln w="9525">
            <a:solidFill>
              <a:srgbClr val="4A7EBB"/>
            </a:solidFill>
            <a:miter lim="800000"/>
            <a:headEnd/>
            <a:tailEnd/>
          </a:ln>
          <a:effectLst>
            <a:outerShdw dist="23000" dir="5400000" rotWithShape="0">
              <a:srgbClr val="808080">
                <a:alpha val="34999"/>
              </a:srgbClr>
            </a:outerShdw>
          </a:effectLst>
        </p:spPr>
        <p:txBody>
          <a:bodyPr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altLang="en-US">
              <a:solidFill>
                <a:srgbClr val="FFFFFF"/>
              </a:solidFill>
              <a:latin typeface="Rockwell" panose="02060603020205020403" pitchFamily="18" charset="0"/>
            </a:endParaRPr>
          </a:p>
        </p:txBody>
      </p:sp>
      <p:sp>
        <p:nvSpPr>
          <p:cNvPr id="12" name="Rectangle 11"/>
          <p:cNvSpPr>
            <a:spLocks noChangeArrowheads="1"/>
          </p:cNvSpPr>
          <p:nvPr/>
        </p:nvSpPr>
        <p:spPr bwMode="auto">
          <a:xfrm>
            <a:off x="2743200" y="4191000"/>
            <a:ext cx="1676400" cy="381000"/>
          </a:xfrm>
          <a:prstGeom prst="rect">
            <a:avLst/>
          </a:prstGeom>
          <a:noFill/>
          <a:ln w="9525">
            <a:solidFill>
              <a:srgbClr val="4A7EBB"/>
            </a:solidFill>
            <a:miter lim="800000"/>
            <a:headEnd/>
            <a:tailEnd/>
          </a:ln>
          <a:effectLst>
            <a:outerShdw dist="23000" dir="5400000" rotWithShape="0">
              <a:srgbClr val="808080">
                <a:alpha val="34999"/>
              </a:srgbClr>
            </a:outerShdw>
          </a:effectLst>
        </p:spPr>
        <p:txBody>
          <a:bodyPr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altLang="en-US">
              <a:solidFill>
                <a:srgbClr val="FFFFFF"/>
              </a:solidFill>
              <a:latin typeface="Rockwell" panose="02060603020205020403" pitchFamily="18" charset="0"/>
            </a:endParaRPr>
          </a:p>
        </p:txBody>
      </p:sp>
      <p:sp>
        <p:nvSpPr>
          <p:cNvPr id="13" name="Rectangle 12"/>
          <p:cNvSpPr>
            <a:spLocks noChangeArrowheads="1"/>
          </p:cNvSpPr>
          <p:nvPr/>
        </p:nvSpPr>
        <p:spPr bwMode="auto">
          <a:xfrm>
            <a:off x="2743200" y="5334000"/>
            <a:ext cx="1676400" cy="381000"/>
          </a:xfrm>
          <a:prstGeom prst="rect">
            <a:avLst/>
          </a:prstGeom>
          <a:noFill/>
          <a:ln w="9525">
            <a:solidFill>
              <a:srgbClr val="4A7EBB"/>
            </a:solidFill>
            <a:miter lim="800000"/>
            <a:headEnd/>
            <a:tailEnd/>
          </a:ln>
          <a:effectLst>
            <a:outerShdw dist="23000" dir="5400000" rotWithShape="0">
              <a:srgbClr val="808080">
                <a:alpha val="34999"/>
              </a:srgbClr>
            </a:outerShdw>
          </a:effectLst>
        </p:spPr>
        <p:txBody>
          <a:bodyPr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altLang="en-US">
              <a:solidFill>
                <a:srgbClr val="FFFFFF"/>
              </a:solidFill>
              <a:latin typeface="Rockwell" panose="02060603020205020403" pitchFamily="18" charset="0"/>
            </a:endParaRPr>
          </a:p>
        </p:txBody>
      </p:sp>
      <p:sp>
        <p:nvSpPr>
          <p:cNvPr id="15" name="TextBox 14"/>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Tree>
    <p:custDataLst>
      <p:tags r:id="rId1"/>
    </p:custDataLst>
    <p:extLst>
      <p:ext uri="{BB962C8B-B14F-4D97-AF65-F5344CB8AC3E}">
        <p14:creationId xmlns:p14="http://schemas.microsoft.com/office/powerpoint/2010/main" val="81458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6" name="Rectangle 2"/>
          <p:cNvSpPr>
            <a:spLocks noGrp="1" noRot="1" noChangeArrowheads="1"/>
          </p:cNvSpPr>
          <p:nvPr>
            <p:ph type="title"/>
          </p:nvPr>
        </p:nvSpPr>
        <p:spPr>
          <a:xfrm>
            <a:off x="1524000" y="304801"/>
            <a:ext cx="9144000" cy="1431925"/>
          </a:xfrm>
        </p:spPr>
        <p:txBody>
          <a:bodyPr/>
          <a:lstStyle/>
          <a:p>
            <a:pPr eaLnBrk="1" hangingPunct="1"/>
            <a:r>
              <a:rPr lang="en-GB" altLang="en-US" sz="4000"/>
              <a:t>With &gt;1 equation and &gt;1 unknown</a:t>
            </a:r>
          </a:p>
        </p:txBody>
      </p:sp>
      <p:sp>
        <p:nvSpPr>
          <p:cNvPr id="187395" name="Rectangle 3"/>
          <p:cNvSpPr>
            <a:spLocks noGrp="1" noRot="1" noChangeArrowheads="1"/>
          </p:cNvSpPr>
          <p:nvPr>
            <p:ph type="body" sz="half" idx="1"/>
          </p:nvPr>
        </p:nvSpPr>
        <p:spPr>
          <a:xfrm>
            <a:off x="1847851" y="1700214"/>
            <a:ext cx="8374063" cy="4422775"/>
          </a:xfrm>
        </p:spPr>
        <p:txBody>
          <a:bodyPr/>
          <a:lstStyle/>
          <a:p>
            <a:pPr eaLnBrk="1" hangingPunct="1"/>
            <a:r>
              <a:rPr lang="en-GB" altLang="en-US" dirty="0"/>
              <a:t>Can use solution                 from the single equation to solve </a:t>
            </a:r>
          </a:p>
          <a:p>
            <a:pPr eaLnBrk="1" hangingPunct="1"/>
            <a:r>
              <a:rPr lang="en-GB" altLang="en-US" dirty="0"/>
              <a:t>For example</a:t>
            </a:r>
          </a:p>
          <a:p>
            <a:pPr eaLnBrk="1" hangingPunct="1"/>
            <a:endParaRPr lang="en-GB" altLang="en-US" dirty="0"/>
          </a:p>
          <a:p>
            <a:pPr eaLnBrk="1" hangingPunct="1"/>
            <a:endParaRPr lang="en-GB" altLang="en-US" dirty="0"/>
          </a:p>
          <a:p>
            <a:pPr eaLnBrk="1" hangingPunct="1"/>
            <a:r>
              <a:rPr lang="en-GB" altLang="en-US" dirty="0"/>
              <a:t>In matrix form</a:t>
            </a:r>
          </a:p>
        </p:txBody>
      </p:sp>
      <p:graphicFrame>
        <p:nvGraphicFramePr>
          <p:cNvPr id="187396" name="Object 2"/>
          <p:cNvGraphicFramePr>
            <a:graphicFrameLocks noGrp="1" noChangeAspect="1"/>
          </p:cNvGraphicFramePr>
          <p:nvPr>
            <p:ph sz="quarter" idx="2"/>
            <p:extLst>
              <p:ext uri="{D42A27DB-BD31-4B8C-83A1-F6EECF244321}">
                <p14:modId xmlns:p14="http://schemas.microsoft.com/office/powerpoint/2010/main" val="657814682"/>
              </p:ext>
            </p:extLst>
          </p:nvPr>
        </p:nvGraphicFramePr>
        <p:xfrm>
          <a:off x="4643583" y="1751592"/>
          <a:ext cx="1223963" cy="466725"/>
        </p:xfrm>
        <a:graphic>
          <a:graphicData uri="http://schemas.openxmlformats.org/presentationml/2006/ole">
            <mc:AlternateContent xmlns:mc="http://schemas.openxmlformats.org/markup-compatibility/2006">
              <mc:Choice xmlns:v="urn:schemas-microsoft-com:vml" Requires="v">
                <p:oleObj name="Equation" r:id="rId3" imgW="533160" imgH="203040" progId="Equation.3">
                  <p:embed/>
                </p:oleObj>
              </mc:Choice>
              <mc:Fallback>
                <p:oleObj name="Equation" r:id="rId3" imgW="533160" imgH="203040" progId="Equation.3">
                  <p:embed/>
                  <p:pic>
                    <p:nvPicPr>
                      <p:cNvPr id="18739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583" y="1751592"/>
                        <a:ext cx="1223963"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7" name="Object 3"/>
          <p:cNvGraphicFramePr>
            <a:graphicFrameLocks noGrp="1" noChangeAspect="1"/>
          </p:cNvGraphicFramePr>
          <p:nvPr>
            <p:ph sz="quarter" idx="3"/>
          </p:nvPr>
        </p:nvGraphicFramePr>
        <p:xfrm>
          <a:off x="4800600" y="2781300"/>
          <a:ext cx="1944688" cy="1093788"/>
        </p:xfrm>
        <a:graphic>
          <a:graphicData uri="http://schemas.openxmlformats.org/presentationml/2006/ole">
            <mc:AlternateContent xmlns:mc="http://schemas.openxmlformats.org/markup-compatibility/2006">
              <mc:Choice xmlns:v="urn:schemas-microsoft-com:vml" Requires="v">
                <p:oleObj name="Equation" r:id="rId5" imgW="812520" imgH="457200" progId="Equation.3">
                  <p:embed/>
                </p:oleObj>
              </mc:Choice>
              <mc:Fallback>
                <p:oleObj name="Equation" r:id="rId5" imgW="812520" imgH="457200" progId="Equation.3">
                  <p:embed/>
                  <p:pic>
                    <p:nvPicPr>
                      <p:cNvPr id="18739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781300"/>
                        <a:ext cx="1944688"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8" name="Text Box 6"/>
          <p:cNvSpPr txBox="1">
            <a:spLocks noChangeArrowheads="1"/>
          </p:cNvSpPr>
          <p:nvPr/>
        </p:nvSpPr>
        <p:spPr bwMode="auto">
          <a:xfrm>
            <a:off x="5181600" y="5334001"/>
            <a:ext cx="3657600" cy="492125"/>
          </a:xfrm>
          <a:prstGeom prst="rect">
            <a:avLst/>
          </a:prstGeom>
          <a:noFill/>
          <a:ln w="9525">
            <a:noFill/>
            <a:miter lim="800000"/>
            <a:headEnd/>
            <a:tailEnd/>
          </a:ln>
        </p:spPr>
        <p:txBody>
          <a:bodyPr>
            <a:spAutoFit/>
          </a:bodyPr>
          <a:lstStyle/>
          <a:p>
            <a:pPr>
              <a:spcBef>
                <a:spcPct val="50000"/>
              </a:spcBef>
              <a:defRPr/>
            </a:pPr>
            <a:r>
              <a:rPr lang="en-GB" sz="2600" dirty="0">
                <a:solidFill>
                  <a:schemeClr val="hlink"/>
                </a:solidFill>
              </a:rPr>
              <a:t>A          X 	=    B</a:t>
            </a:r>
          </a:p>
        </p:txBody>
      </p:sp>
      <p:graphicFrame>
        <p:nvGraphicFramePr>
          <p:cNvPr id="187399" name="Object 4"/>
          <p:cNvGraphicFramePr>
            <a:graphicFrameLocks noChangeAspect="1"/>
          </p:cNvGraphicFramePr>
          <p:nvPr/>
        </p:nvGraphicFramePr>
        <p:xfrm>
          <a:off x="4727576" y="4076700"/>
          <a:ext cx="3311525" cy="1233488"/>
        </p:xfrm>
        <a:graphic>
          <a:graphicData uri="http://schemas.openxmlformats.org/presentationml/2006/ole">
            <mc:AlternateContent xmlns:mc="http://schemas.openxmlformats.org/markup-compatibility/2006">
              <mc:Choice xmlns:v="urn:schemas-microsoft-com:vml" Requires="v">
                <p:oleObj name="Microsoft Equation 3.0" r:id="rId7" imgW="1295280" imgH="482400" progId="Equation.3">
                  <p:embed/>
                </p:oleObj>
              </mc:Choice>
              <mc:Fallback>
                <p:oleObj name="Microsoft Equation 3.0" r:id="rId7" imgW="1295280" imgH="482400" progId="Equation.3">
                  <p:embed/>
                  <p:pic>
                    <p:nvPicPr>
                      <p:cNvPr id="18739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7576" y="4076700"/>
                        <a:ext cx="3311525" cy="123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0"/>
          <p:cNvSpPr>
            <a:spLocks noChangeArrowheads="1"/>
          </p:cNvSpPr>
          <p:nvPr/>
        </p:nvSpPr>
        <p:spPr bwMode="auto">
          <a:xfrm>
            <a:off x="8585200" y="5943601"/>
            <a:ext cx="177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r>
              <a:rPr lang="en-GB" altLang="en-US" sz="3600" dirty="0">
                <a:latin typeface="Rockwell" panose="02060603020205020403" pitchFamily="18" charset="0"/>
              </a:rPr>
              <a:t>X =A</a:t>
            </a:r>
            <a:r>
              <a:rPr lang="en-GB" altLang="en-US" sz="3600" baseline="30000" dirty="0">
                <a:latin typeface="Rockwell" panose="02060603020205020403" pitchFamily="18" charset="0"/>
              </a:rPr>
              <a:t>-1</a:t>
            </a:r>
            <a:r>
              <a:rPr lang="en-GB" altLang="en-US" sz="3600" dirty="0">
                <a:latin typeface="Rockwell" panose="02060603020205020403" pitchFamily="18" charset="0"/>
              </a:rPr>
              <a:t>B</a:t>
            </a:r>
            <a:endParaRPr lang="en-US" altLang="en-US" sz="3600" dirty="0">
              <a:latin typeface="Rockwell" panose="02060603020205020403" pitchFamily="18" charset="0"/>
            </a:endParaRPr>
          </a:p>
        </p:txBody>
      </p:sp>
      <p:cxnSp>
        <p:nvCxnSpPr>
          <p:cNvPr id="15" name="Straight Arrow Connector 14"/>
          <p:cNvCxnSpPr>
            <a:cxnSpLocks noChangeShapeType="1"/>
          </p:cNvCxnSpPr>
          <p:nvPr/>
        </p:nvCxnSpPr>
        <p:spPr bwMode="auto">
          <a:xfrm>
            <a:off x="7086600" y="5943600"/>
            <a:ext cx="1295400" cy="3048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7" name="TextBox 16"/>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
        <p:nvSpPr>
          <p:cNvPr id="10255" name="Rectangle 17"/>
          <p:cNvSpPr>
            <a:spLocks noChangeArrowheads="1"/>
          </p:cNvSpPr>
          <p:nvPr/>
        </p:nvSpPr>
        <p:spPr bwMode="auto">
          <a:xfrm>
            <a:off x="7175500" y="4005263"/>
            <a:ext cx="865188" cy="1295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graphicFrame>
        <p:nvGraphicFramePr>
          <p:cNvPr id="10245" name="Object 15"/>
          <p:cNvGraphicFramePr>
            <a:graphicFrameLocks noChangeAspect="1"/>
          </p:cNvGraphicFramePr>
          <p:nvPr/>
        </p:nvGraphicFramePr>
        <p:xfrm>
          <a:off x="7248526" y="4149725"/>
          <a:ext cx="600075" cy="1081088"/>
        </p:xfrm>
        <a:graphic>
          <a:graphicData uri="http://schemas.openxmlformats.org/presentationml/2006/ole">
            <mc:AlternateContent xmlns:mc="http://schemas.openxmlformats.org/markup-compatibility/2006">
              <mc:Choice xmlns:v="urn:schemas-microsoft-com:vml" Requires="v">
                <p:oleObj name="Microsoft Equation 3.0" r:id="rId9" imgW="253800" imgH="457200" progId="Equation.3">
                  <p:embed/>
                </p:oleObj>
              </mc:Choice>
              <mc:Fallback>
                <p:oleObj name="Microsoft Equation 3.0" r:id="rId9" imgW="253800" imgH="457200" progId="Equation.3">
                  <p:embed/>
                  <p:pic>
                    <p:nvPicPr>
                      <p:cNvPr id="10245"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8526" y="4149725"/>
                        <a:ext cx="600075"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1"/>
    </p:custDataLst>
    <p:extLst>
      <p:ext uri="{BB962C8B-B14F-4D97-AF65-F5344CB8AC3E}">
        <p14:creationId xmlns:p14="http://schemas.microsoft.com/office/powerpoint/2010/main" val="2556568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3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739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73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739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739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739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p:bldP spid="18739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7584-2A67-1149-A4C2-E59832A3B13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408CB2F-0DF8-A32D-8E2B-B2387AC2A19B}"/>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2B5F41D7-FEB5-9F91-4E33-CF3751131CAC}"/>
              </a:ext>
            </a:extLst>
          </p:cNvPr>
          <p:cNvPicPr>
            <a:picLocks noChangeAspect="1"/>
          </p:cNvPicPr>
          <p:nvPr/>
        </p:nvPicPr>
        <p:blipFill>
          <a:blip r:embed="rId2"/>
          <a:stretch>
            <a:fillRect/>
          </a:stretch>
        </p:blipFill>
        <p:spPr>
          <a:xfrm>
            <a:off x="838200" y="1825625"/>
            <a:ext cx="10515601" cy="3565504"/>
          </a:xfrm>
          <a:prstGeom prst="rect">
            <a:avLst/>
          </a:prstGeom>
        </p:spPr>
      </p:pic>
    </p:spTree>
    <p:extLst>
      <p:ext uri="{BB962C8B-B14F-4D97-AF65-F5344CB8AC3E}">
        <p14:creationId xmlns:p14="http://schemas.microsoft.com/office/powerpoint/2010/main" val="9626887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p:cNvSpPr>
            <a:spLocks noGrp="1" noRot="1" noChangeArrowheads="1"/>
          </p:cNvSpPr>
          <p:nvPr>
            <p:ph type="body" sz="half" idx="1"/>
          </p:nvPr>
        </p:nvSpPr>
        <p:spPr>
          <a:xfrm>
            <a:off x="1847851" y="762000"/>
            <a:ext cx="8518525" cy="5619750"/>
          </a:xfrm>
        </p:spPr>
        <p:txBody>
          <a:bodyPr>
            <a:normAutofit lnSpcReduction="10000"/>
          </a:bodyPr>
          <a:lstStyle/>
          <a:p>
            <a:pPr eaLnBrk="1" hangingPunct="1">
              <a:lnSpc>
                <a:spcPct val="90000"/>
              </a:lnSpc>
            </a:pPr>
            <a:r>
              <a:rPr lang="en-GB" altLang="en-US" sz="2600" dirty="0"/>
              <a:t>X =</a:t>
            </a:r>
            <a:r>
              <a:rPr lang="en-GB" altLang="en-US" sz="2600" dirty="0">
                <a:solidFill>
                  <a:schemeClr val="hlink"/>
                </a:solidFill>
              </a:rPr>
              <a:t>A</a:t>
            </a:r>
            <a:r>
              <a:rPr lang="en-GB" altLang="en-US" sz="2600" baseline="30000" dirty="0">
                <a:solidFill>
                  <a:schemeClr val="hlink"/>
                </a:solidFill>
              </a:rPr>
              <a:t>-1</a:t>
            </a:r>
            <a:r>
              <a:rPr lang="en-GB" altLang="en-US" sz="2600" dirty="0"/>
              <a:t>B</a:t>
            </a:r>
            <a:endParaRPr lang="en-GB" altLang="en-US" sz="2600" dirty="0">
              <a:solidFill>
                <a:schemeClr val="hlink"/>
              </a:solidFill>
            </a:endParaRPr>
          </a:p>
          <a:p>
            <a:pPr eaLnBrk="1" hangingPunct="1">
              <a:lnSpc>
                <a:spcPct val="90000"/>
              </a:lnSpc>
            </a:pPr>
            <a:r>
              <a:rPr lang="en-GB" altLang="en-US" sz="2600" dirty="0">
                <a:solidFill>
                  <a:schemeClr val="hlink"/>
                </a:solidFill>
              </a:rPr>
              <a:t>To find A</a:t>
            </a:r>
            <a:r>
              <a:rPr lang="en-GB" altLang="en-US" sz="2600" baseline="30000" dirty="0">
                <a:solidFill>
                  <a:schemeClr val="hlink"/>
                </a:solidFill>
              </a:rPr>
              <a:t>-1</a:t>
            </a:r>
            <a:endParaRPr lang="en-GB" altLang="en-US" sz="2600" dirty="0">
              <a:solidFill>
                <a:schemeClr val="hlink"/>
              </a:solidFill>
            </a:endParaRPr>
          </a:p>
          <a:p>
            <a:pPr eaLnBrk="1" hangingPunct="1">
              <a:lnSpc>
                <a:spcPct val="90000"/>
              </a:lnSpc>
              <a:buFont typeface="Arial" panose="020B0604020202020204" pitchFamily="34" charset="0"/>
              <a:buNone/>
            </a:pPr>
            <a:endParaRPr lang="en-GB" altLang="en-US" sz="2600" dirty="0"/>
          </a:p>
          <a:p>
            <a:pPr eaLnBrk="1" hangingPunct="1">
              <a:lnSpc>
                <a:spcPct val="90000"/>
              </a:lnSpc>
              <a:buFont typeface="Arial" panose="020B0604020202020204" pitchFamily="34" charset="0"/>
              <a:buNone/>
            </a:pPr>
            <a:endParaRPr lang="en-GB" altLang="en-US" sz="2600" dirty="0"/>
          </a:p>
          <a:p>
            <a:pPr eaLnBrk="1" hangingPunct="1">
              <a:lnSpc>
                <a:spcPct val="90000"/>
              </a:lnSpc>
            </a:pPr>
            <a:r>
              <a:rPr lang="en-GB" altLang="en-US" sz="2600" dirty="0"/>
              <a:t>Need to find determinant of matrix A </a:t>
            </a:r>
          </a:p>
          <a:p>
            <a:pPr eaLnBrk="1" hangingPunct="1">
              <a:lnSpc>
                <a:spcPct val="90000"/>
              </a:lnSpc>
              <a:buFont typeface="Arial" panose="020B0604020202020204" pitchFamily="34" charset="0"/>
              <a:buNone/>
            </a:pPr>
            <a:endParaRPr lang="en-GB" altLang="en-US" sz="2600" dirty="0"/>
          </a:p>
          <a:p>
            <a:pPr eaLnBrk="1" hangingPunct="1">
              <a:lnSpc>
                <a:spcPct val="90000"/>
              </a:lnSpc>
              <a:buFont typeface="Arial" panose="020B0604020202020204" pitchFamily="34" charset="0"/>
              <a:buNone/>
            </a:pPr>
            <a:endParaRPr lang="en-GB" altLang="en-US" sz="2600" dirty="0"/>
          </a:p>
          <a:p>
            <a:pPr eaLnBrk="1" hangingPunct="1">
              <a:lnSpc>
                <a:spcPct val="90000"/>
              </a:lnSpc>
            </a:pPr>
            <a:r>
              <a:rPr lang="en-GB" altLang="en-US" sz="2600" dirty="0"/>
              <a:t>From earlier </a:t>
            </a:r>
          </a:p>
          <a:p>
            <a:pPr eaLnBrk="1" hangingPunct="1">
              <a:lnSpc>
                <a:spcPct val="90000"/>
              </a:lnSpc>
            </a:pPr>
            <a:endParaRPr lang="en-GB" altLang="en-US" sz="2600" dirty="0"/>
          </a:p>
          <a:p>
            <a:pPr eaLnBrk="1" hangingPunct="1">
              <a:lnSpc>
                <a:spcPct val="90000"/>
              </a:lnSpc>
              <a:buFont typeface="Arial" panose="020B0604020202020204" pitchFamily="34" charset="0"/>
              <a:buNone/>
            </a:pPr>
            <a:r>
              <a:rPr lang="en-GB" altLang="en-US" sz="2600" dirty="0"/>
              <a:t>                       (2 </a:t>
            </a:r>
            <a:r>
              <a:rPr lang="en-GB" altLang="en-US" sz="2600" i="1" dirty="0"/>
              <a:t>x</a:t>
            </a:r>
            <a:r>
              <a:rPr lang="en-GB" altLang="en-US" sz="2600" dirty="0"/>
              <a:t>-2) – (3</a:t>
            </a:r>
            <a:r>
              <a:rPr lang="en-GB" altLang="en-US" sz="2600" i="1" dirty="0"/>
              <a:t>x</a:t>
            </a:r>
            <a:r>
              <a:rPr lang="en-GB" altLang="en-US" sz="2600" dirty="0"/>
              <a:t> 1) = -4 – 3 = -7</a:t>
            </a:r>
          </a:p>
          <a:p>
            <a:pPr eaLnBrk="1" hangingPunct="1">
              <a:lnSpc>
                <a:spcPct val="90000"/>
              </a:lnSpc>
            </a:pPr>
            <a:endParaRPr lang="en-GB" altLang="en-US" sz="2600" dirty="0"/>
          </a:p>
          <a:p>
            <a:pPr eaLnBrk="1" hangingPunct="1">
              <a:lnSpc>
                <a:spcPct val="90000"/>
              </a:lnSpc>
            </a:pPr>
            <a:r>
              <a:rPr lang="en-GB" altLang="en-US" sz="2600" dirty="0"/>
              <a:t>So determinant is </a:t>
            </a:r>
            <a:r>
              <a:rPr lang="en-GB" altLang="en-US" sz="2600" dirty="0">
                <a:solidFill>
                  <a:schemeClr val="hlink"/>
                </a:solidFill>
              </a:rPr>
              <a:t>-7</a:t>
            </a:r>
          </a:p>
          <a:p>
            <a:pPr eaLnBrk="1" hangingPunct="1">
              <a:lnSpc>
                <a:spcPct val="90000"/>
              </a:lnSpc>
            </a:pPr>
            <a:endParaRPr lang="en-GB" altLang="en-US" sz="2200" dirty="0">
              <a:solidFill>
                <a:schemeClr val="hlink"/>
              </a:solidFill>
            </a:endParaRPr>
          </a:p>
        </p:txBody>
      </p:sp>
      <p:graphicFrame>
        <p:nvGraphicFramePr>
          <p:cNvPr id="188420" name="Object 2"/>
          <p:cNvGraphicFramePr>
            <a:graphicFrameLocks noGrp="1" noChangeAspect="1"/>
          </p:cNvGraphicFramePr>
          <p:nvPr>
            <p:ph sz="quarter" idx="2"/>
          </p:nvPr>
        </p:nvGraphicFramePr>
        <p:xfrm>
          <a:off x="4151314" y="2852738"/>
          <a:ext cx="3762375" cy="1111250"/>
        </p:xfrm>
        <a:graphic>
          <a:graphicData uri="http://schemas.openxmlformats.org/presentationml/2006/ole">
            <mc:AlternateContent xmlns:mc="http://schemas.openxmlformats.org/markup-compatibility/2006">
              <mc:Choice xmlns:v="urn:schemas-microsoft-com:vml" Requires="v">
                <p:oleObj name="Equation" r:id="rId3" imgW="1549080" imgH="457200" progId="Equation.3">
                  <p:embed/>
                </p:oleObj>
              </mc:Choice>
              <mc:Fallback>
                <p:oleObj name="Equation" r:id="rId3" imgW="1549080" imgH="457200" progId="Equation.3">
                  <p:embed/>
                  <p:pic>
                    <p:nvPicPr>
                      <p:cNvPr id="18842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4" y="2852738"/>
                        <a:ext cx="3762375" cy="1111250"/>
                      </a:xfrm>
                      <a:prstGeom prst="rect">
                        <a:avLst/>
                      </a:prstGeom>
                    </p:spPr>
                  </p:pic>
                </p:oleObj>
              </mc:Fallback>
            </mc:AlternateContent>
          </a:graphicData>
        </a:graphic>
      </p:graphicFrame>
      <p:graphicFrame>
        <p:nvGraphicFramePr>
          <p:cNvPr id="188419" name="Object 3"/>
          <p:cNvGraphicFramePr>
            <a:graphicFrameLocks noGrp="1" noChangeAspect="1"/>
          </p:cNvGraphicFramePr>
          <p:nvPr>
            <p:ph sz="quarter" idx="3"/>
          </p:nvPr>
        </p:nvGraphicFramePr>
        <p:xfrm>
          <a:off x="2279651" y="4437063"/>
          <a:ext cx="1141413" cy="893762"/>
        </p:xfrm>
        <a:graphic>
          <a:graphicData uri="http://schemas.openxmlformats.org/presentationml/2006/ole">
            <mc:AlternateContent xmlns:mc="http://schemas.openxmlformats.org/markup-compatibility/2006">
              <mc:Choice xmlns:v="urn:schemas-microsoft-com:vml" Requires="v">
                <p:oleObj name="Equation" r:id="rId5" imgW="583920" imgH="457200" progId="Equation.3">
                  <p:embed/>
                </p:oleObj>
              </mc:Choice>
              <mc:Fallback>
                <p:oleObj name="Equation" r:id="rId5" imgW="583920" imgH="457200" progId="Equation.3">
                  <p:embed/>
                  <p:pic>
                    <p:nvPicPr>
                      <p:cNvPr id="1884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1" y="4437063"/>
                        <a:ext cx="1141413" cy="89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1" name="Line 5"/>
          <p:cNvSpPr>
            <a:spLocks noChangeShapeType="1"/>
          </p:cNvSpPr>
          <p:nvPr/>
        </p:nvSpPr>
        <p:spPr bwMode="auto">
          <a:xfrm>
            <a:off x="2495550" y="4487863"/>
            <a:ext cx="647700" cy="6477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8422" name="Line 6"/>
          <p:cNvSpPr>
            <a:spLocks noChangeShapeType="1"/>
          </p:cNvSpPr>
          <p:nvPr/>
        </p:nvSpPr>
        <p:spPr bwMode="auto">
          <a:xfrm flipH="1">
            <a:off x="2568575" y="4559301"/>
            <a:ext cx="503238" cy="57626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8423" name="Line 7"/>
          <p:cNvSpPr>
            <a:spLocks noChangeShapeType="1"/>
          </p:cNvSpPr>
          <p:nvPr/>
        </p:nvSpPr>
        <p:spPr bwMode="auto">
          <a:xfrm>
            <a:off x="5657851" y="3213100"/>
            <a:ext cx="582613" cy="45085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8424" name="Line 8"/>
          <p:cNvSpPr>
            <a:spLocks noChangeShapeType="1"/>
          </p:cNvSpPr>
          <p:nvPr/>
        </p:nvSpPr>
        <p:spPr bwMode="auto">
          <a:xfrm flipH="1">
            <a:off x="5649914" y="3213100"/>
            <a:ext cx="517525" cy="4524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89442" name="Object 4"/>
          <p:cNvGraphicFramePr>
            <a:graphicFrameLocks noChangeAspect="1"/>
          </p:cNvGraphicFramePr>
          <p:nvPr/>
        </p:nvGraphicFramePr>
        <p:xfrm>
          <a:off x="4295775" y="1052513"/>
          <a:ext cx="3716338" cy="1181100"/>
        </p:xfrm>
        <a:graphic>
          <a:graphicData uri="http://schemas.openxmlformats.org/presentationml/2006/ole">
            <mc:AlternateContent xmlns:mc="http://schemas.openxmlformats.org/markup-compatibility/2006">
              <mc:Choice xmlns:v="urn:schemas-microsoft-com:vml" Requires="v">
                <p:oleObj name="Equation" r:id="rId7" imgW="1358900" imgH="431800" progId="Equation.3">
                  <p:embed/>
                </p:oleObj>
              </mc:Choice>
              <mc:Fallback>
                <p:oleObj name="Equation" r:id="rId7" imgW="1358900" imgH="431800" progId="Equation.3">
                  <p:embed/>
                  <p:pic>
                    <p:nvPicPr>
                      <p:cNvPr id="18944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775" y="1052513"/>
                        <a:ext cx="3716338"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1"/>
    </p:custDataLst>
    <p:extLst>
      <p:ext uri="{BB962C8B-B14F-4D97-AF65-F5344CB8AC3E}">
        <p14:creationId xmlns:p14="http://schemas.microsoft.com/office/powerpoint/2010/main" val="4027948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4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841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944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841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84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84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84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8418">
                                            <p:txEl>
                                              <p:pRg st="7" end="7"/>
                                            </p:txEl>
                                          </p:spTgt>
                                        </p:tgtEl>
                                        <p:attrNameLst>
                                          <p:attrName>style.visibility</p:attrName>
                                        </p:attrNameLst>
                                      </p:cBhvr>
                                      <p:to>
                                        <p:strVal val="visible"/>
                                      </p:to>
                                    </p:set>
                                    <p:anim calcmode="lin" valueType="num">
                                      <p:cBhvr additive="base">
                                        <p:cTn id="31" dur="500" fill="hold"/>
                                        <p:tgtEl>
                                          <p:spTgt spid="188418">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841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884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84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8421"/>
                                        </p:tgtEl>
                                        <p:attrNameLst>
                                          <p:attrName>style.visibility</p:attrName>
                                        </p:attrNameLst>
                                      </p:cBhvr>
                                      <p:to>
                                        <p:strVal val="visible"/>
                                      </p:to>
                                    </p:set>
                                  </p:childTnLst>
                                </p:cTn>
                              </p:par>
                              <p:par>
                                <p:cTn id="41" presetID="2" presetClass="entr" presetSubtype="4" fill="hold" grpId="0" nodeType="withEffect">
                                  <p:stCondLst>
                                    <p:cond delay="0"/>
                                  </p:stCondLst>
                                  <p:childTnLst>
                                    <p:set>
                                      <p:cBhvr>
                                        <p:cTn id="42" dur="1" fill="hold">
                                          <p:stCondLst>
                                            <p:cond delay="0"/>
                                          </p:stCondLst>
                                        </p:cTn>
                                        <p:tgtEl>
                                          <p:spTgt spid="188418">
                                            <p:txEl>
                                              <p:pRg st="9" end="9"/>
                                            </p:txEl>
                                          </p:spTgt>
                                        </p:tgtEl>
                                        <p:attrNameLst>
                                          <p:attrName>style.visibility</p:attrName>
                                        </p:attrNameLst>
                                      </p:cBhvr>
                                      <p:to>
                                        <p:strVal val="visible"/>
                                      </p:to>
                                    </p:set>
                                    <p:anim calcmode="lin" valueType="num">
                                      <p:cBhvr additive="base">
                                        <p:cTn id="43" dur="500" fill="hold"/>
                                        <p:tgtEl>
                                          <p:spTgt spid="188418">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8418">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8418">
                                            <p:txEl>
                                              <p:pRg st="11" end="11"/>
                                            </p:txEl>
                                          </p:spTgt>
                                        </p:tgtEl>
                                        <p:attrNameLst>
                                          <p:attrName>style.visibility</p:attrName>
                                        </p:attrNameLst>
                                      </p:cBhvr>
                                      <p:to>
                                        <p:strVal val="visible"/>
                                      </p:to>
                                    </p:set>
                                    <p:anim calcmode="lin" valueType="num">
                                      <p:cBhvr additive="base">
                                        <p:cTn id="47" dur="500" fill="hold"/>
                                        <p:tgtEl>
                                          <p:spTgt spid="188418">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8841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89442" name="Object 2"/>
          <p:cNvGraphicFramePr>
            <a:graphicFrameLocks noGrp="1" noChangeAspect="1"/>
          </p:cNvGraphicFramePr>
          <p:nvPr>
            <p:ph sz="quarter" idx="1"/>
          </p:nvPr>
        </p:nvGraphicFramePr>
        <p:xfrm>
          <a:off x="1919288" y="685800"/>
          <a:ext cx="5905500" cy="1250950"/>
        </p:xfrm>
        <a:graphic>
          <a:graphicData uri="http://schemas.openxmlformats.org/presentationml/2006/ole">
            <mc:AlternateContent xmlns:mc="http://schemas.openxmlformats.org/markup-compatibility/2006">
              <mc:Choice xmlns:v="urn:schemas-microsoft-com:vml" Requires="v">
                <p:oleObj name="Equation" r:id="rId3" imgW="2158920" imgH="457200" progId="Equation.3">
                  <p:embed/>
                </p:oleObj>
              </mc:Choice>
              <mc:Fallback>
                <p:oleObj name="Equation" r:id="rId3" imgW="2158920" imgH="457200" progId="Equation.3">
                  <p:embed/>
                  <p:pic>
                    <p:nvPicPr>
                      <p:cNvPr id="1894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685800"/>
                        <a:ext cx="5905500" cy="125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3" name="Object 3"/>
          <p:cNvGraphicFramePr>
            <a:graphicFrameLocks noGrp="1" noChangeAspect="1"/>
          </p:cNvGraphicFramePr>
          <p:nvPr>
            <p:ph sz="quarter" idx="2"/>
          </p:nvPr>
        </p:nvGraphicFramePr>
        <p:xfrm>
          <a:off x="1919288" y="3573464"/>
          <a:ext cx="5905500" cy="1273175"/>
        </p:xfrm>
        <a:graphic>
          <a:graphicData uri="http://schemas.openxmlformats.org/presentationml/2006/ole">
            <mc:AlternateContent xmlns:mc="http://schemas.openxmlformats.org/markup-compatibility/2006">
              <mc:Choice xmlns:v="urn:schemas-microsoft-com:vml" Requires="v">
                <p:oleObj name="Equation" r:id="rId5" imgW="2120760" imgH="457200" progId="Equation.3">
                  <p:embed/>
                </p:oleObj>
              </mc:Choice>
              <mc:Fallback>
                <p:oleObj name="Equation" r:id="rId5" imgW="2120760" imgH="457200" progId="Equation.3">
                  <p:embed/>
                  <p:pic>
                    <p:nvPicPr>
                      <p:cNvPr id="1894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8" y="3573464"/>
                        <a:ext cx="5905500" cy="127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2016126" y="2286000"/>
            <a:ext cx="2327275" cy="1081088"/>
            <a:chOff x="204" y="1207"/>
            <a:chExt cx="1466" cy="681"/>
          </a:xfrm>
        </p:grpSpPr>
        <p:graphicFrame>
          <p:nvGraphicFramePr>
            <p:cNvPr id="12294" name="Object 6"/>
            <p:cNvGraphicFramePr>
              <a:graphicFrameLocks noChangeAspect="1"/>
            </p:cNvGraphicFramePr>
            <p:nvPr/>
          </p:nvGraphicFramePr>
          <p:xfrm>
            <a:off x="1292" y="1207"/>
            <a:ext cx="378" cy="681"/>
          </p:xfrm>
          <a:graphic>
            <a:graphicData uri="http://schemas.openxmlformats.org/presentationml/2006/ole">
              <mc:AlternateContent xmlns:mc="http://schemas.openxmlformats.org/markup-compatibility/2006">
                <mc:Choice xmlns:v="urn:schemas-microsoft-com:vml" Requires="v">
                  <p:oleObj name="Equation" r:id="rId7" imgW="253800" imgH="457200" progId="Equation.3">
                    <p:embed/>
                  </p:oleObj>
                </mc:Choice>
                <mc:Fallback>
                  <p:oleObj name="Equation" r:id="rId7" imgW="253800" imgH="457200" progId="Equation.3">
                    <p:embed/>
                    <p:pic>
                      <p:nvPicPr>
                        <p:cNvPr id="1229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2" y="1207"/>
                          <a:ext cx="378" cy="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9446" name="Text Box 6"/>
            <p:cNvSpPr txBox="1">
              <a:spLocks noChangeArrowheads="1"/>
            </p:cNvSpPr>
            <p:nvPr/>
          </p:nvSpPr>
          <p:spPr bwMode="auto">
            <a:xfrm>
              <a:off x="204" y="1344"/>
              <a:ext cx="952" cy="327"/>
            </a:xfrm>
            <a:prstGeom prst="rect">
              <a:avLst/>
            </a:prstGeom>
            <a:noFill/>
            <a:ln w="9525">
              <a:noFill/>
              <a:miter lim="800000"/>
              <a:headEnd/>
              <a:tailEnd/>
            </a:ln>
            <a:effec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sz="2800">
                  <a:effectLst>
                    <a:outerShdw blurRad="38100" dist="38100" dir="2700000" algn="tl">
                      <a:srgbClr val="C0C0C0"/>
                    </a:outerShdw>
                  </a:effectLst>
                  <a:latin typeface="Rockwell" panose="02060603020205020403" pitchFamily="18" charset="0"/>
                </a:rPr>
                <a:t>if B is</a:t>
              </a:r>
              <a:endParaRPr lang="en-GB" altLang="en-US">
                <a:latin typeface="Rockwell" panose="02060603020205020403" pitchFamily="18" charset="0"/>
              </a:endParaRPr>
            </a:p>
          </p:txBody>
        </p:sp>
      </p:grpSp>
      <p:grpSp>
        <p:nvGrpSpPr>
          <p:cNvPr id="3" name="Group 7"/>
          <p:cNvGrpSpPr>
            <a:grpSpLocks/>
          </p:cNvGrpSpPr>
          <p:nvPr/>
        </p:nvGrpSpPr>
        <p:grpSpPr bwMode="auto">
          <a:xfrm>
            <a:off x="2024064" y="5249863"/>
            <a:ext cx="2073275" cy="1092200"/>
            <a:chOff x="315" y="3388"/>
            <a:chExt cx="1306" cy="688"/>
          </a:xfrm>
        </p:grpSpPr>
        <p:graphicFrame>
          <p:nvGraphicFramePr>
            <p:cNvPr id="12293" name="Object 5"/>
            <p:cNvGraphicFramePr>
              <a:graphicFrameLocks noChangeAspect="1"/>
            </p:cNvGraphicFramePr>
            <p:nvPr/>
          </p:nvGraphicFramePr>
          <p:xfrm>
            <a:off x="826" y="3388"/>
            <a:ext cx="795" cy="688"/>
          </p:xfrm>
          <a:graphic>
            <a:graphicData uri="http://schemas.openxmlformats.org/presentationml/2006/ole">
              <mc:AlternateContent xmlns:mc="http://schemas.openxmlformats.org/markup-compatibility/2006">
                <mc:Choice xmlns:v="urn:schemas-microsoft-com:vml" Requires="v">
                  <p:oleObj name="Equation" r:id="rId9" imgW="469900" imgH="406400" progId="Equation.3">
                    <p:embed/>
                  </p:oleObj>
                </mc:Choice>
                <mc:Fallback>
                  <p:oleObj name="Equation" r:id="rId9" imgW="469900" imgH="406400" progId="Equation.3">
                    <p:embed/>
                    <p:pic>
                      <p:nvPicPr>
                        <p:cNvPr id="12293" name="Object 5"/>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826" y="3388"/>
                          <a:ext cx="795" cy="688"/>
                        </a:xfrm>
                        <a:prstGeom prst="rect">
                          <a:avLst/>
                        </a:prstGeom>
                        <a:solidFill>
                          <a:schemeClr val="folHlink">
                            <a:alpha val="6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9449" name="Text Box 9"/>
            <p:cNvSpPr txBox="1">
              <a:spLocks noChangeArrowheads="1"/>
            </p:cNvSpPr>
            <p:nvPr/>
          </p:nvSpPr>
          <p:spPr bwMode="auto">
            <a:xfrm>
              <a:off x="315" y="3566"/>
              <a:ext cx="453" cy="308"/>
            </a:xfrm>
            <a:prstGeom prst="rect">
              <a:avLst/>
            </a:prstGeom>
            <a:noFill/>
            <a:ln w="9525">
              <a:noFill/>
              <a:miter lim="800000"/>
              <a:headEnd/>
              <a:tailEnd/>
            </a:ln>
            <a:effectLst/>
          </p:spPr>
          <p:txBody>
            <a:bodyPr>
              <a:spAutoFit/>
            </a:bodyPr>
            <a:lstStyle/>
            <a:p>
              <a:pPr>
                <a:spcBef>
                  <a:spcPct val="50000"/>
                </a:spcBef>
                <a:defRPr/>
              </a:pPr>
              <a:r>
                <a:rPr lang="en-GB" sz="2600" dirty="0">
                  <a:effectLst>
                    <a:outerShdw blurRad="38100" dist="38100" dir="2700000" algn="tl">
                      <a:srgbClr val="000000"/>
                    </a:outerShdw>
                  </a:effectLst>
                </a:rPr>
                <a:t>So</a:t>
              </a:r>
            </a:p>
          </p:txBody>
        </p:sp>
      </p:grpSp>
      <p:grpSp>
        <p:nvGrpSpPr>
          <p:cNvPr id="4" name="Group 10"/>
          <p:cNvGrpSpPr>
            <a:grpSpLocks/>
          </p:cNvGrpSpPr>
          <p:nvPr/>
        </p:nvGrpSpPr>
        <p:grpSpPr bwMode="auto">
          <a:xfrm>
            <a:off x="7848600" y="1905001"/>
            <a:ext cx="2592388" cy="1584325"/>
            <a:chOff x="3696" y="935"/>
            <a:chExt cx="1633" cy="998"/>
          </a:xfrm>
        </p:grpSpPr>
        <p:sp>
          <p:nvSpPr>
            <p:cNvPr id="12302" name="AutoShape 11"/>
            <p:cNvSpPr>
              <a:spLocks noChangeArrowheads="1"/>
            </p:cNvSpPr>
            <p:nvPr/>
          </p:nvSpPr>
          <p:spPr bwMode="auto">
            <a:xfrm>
              <a:off x="3696" y="935"/>
              <a:ext cx="1633" cy="998"/>
            </a:xfrm>
            <a:prstGeom prst="cloudCallout">
              <a:avLst>
                <a:gd name="adj1" fmla="val -75106"/>
                <a:gd name="adj2" fmla="val 34269"/>
              </a:avLst>
            </a:prstGeom>
            <a:solidFill>
              <a:schemeClr val="accent1"/>
            </a:solidFill>
            <a:ln w="9525">
              <a:solidFill>
                <a:schemeClr val="tx1"/>
              </a:solidFill>
              <a:round/>
              <a:headEnd/>
              <a:tailEnd/>
            </a:ln>
          </p:spPr>
          <p:txBody>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altLang="en-US"/>
            </a:p>
          </p:txBody>
        </p:sp>
        <p:graphicFrame>
          <p:nvGraphicFramePr>
            <p:cNvPr id="12292" name="Object 4"/>
            <p:cNvGraphicFramePr>
              <a:graphicFrameLocks noChangeAspect="1"/>
            </p:cNvGraphicFramePr>
            <p:nvPr/>
          </p:nvGraphicFramePr>
          <p:xfrm>
            <a:off x="4150" y="1253"/>
            <a:ext cx="771" cy="294"/>
          </p:xfrm>
          <a:graphic>
            <a:graphicData uri="http://schemas.openxmlformats.org/presentationml/2006/ole">
              <mc:AlternateContent xmlns:mc="http://schemas.openxmlformats.org/markup-compatibility/2006">
                <mc:Choice xmlns:v="urn:schemas-microsoft-com:vml" Requires="v">
                  <p:oleObj name="Equation" r:id="rId11" imgW="533160" imgH="203040" progId="Equation.3">
                    <p:embed/>
                  </p:oleObj>
                </mc:Choice>
                <mc:Fallback>
                  <p:oleObj name="Equation" r:id="rId11" imgW="533160" imgH="203040" progId="Equation.3">
                    <p:embed/>
                    <p:pic>
                      <p:nvPicPr>
                        <p:cNvPr id="12292"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0" y="1253"/>
                          <a:ext cx="77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ustDataLst>
      <p:tags r:id="rId1"/>
    </p:custDataLst>
    <p:extLst>
      <p:ext uri="{BB962C8B-B14F-4D97-AF65-F5344CB8AC3E}">
        <p14:creationId xmlns:p14="http://schemas.microsoft.com/office/powerpoint/2010/main" val="1049934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9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94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2"/>
          <p:cNvSpPr>
            <a:spLocks noGrp="1" noChangeArrowheads="1"/>
          </p:cNvSpPr>
          <p:nvPr>
            <p:ph type="title"/>
          </p:nvPr>
        </p:nvSpPr>
        <p:spPr>
          <a:xfrm>
            <a:off x="1480457" y="1287008"/>
            <a:ext cx="9144000" cy="1837191"/>
          </a:xfrm>
          <a:solidFill>
            <a:schemeClr val="bg1"/>
          </a:solidFill>
        </p:spPr>
        <p:txBody>
          <a:bodyPr vert="horz" lIns="90488" tIns="44450" rIns="90488" bIns="44450" rtlCol="0" anchor="ctr">
            <a:normAutofit fontScale="90000"/>
          </a:bodyPr>
          <a:lstStyle/>
          <a:p>
            <a:pPr eaLnBrk="1" hangingPunct="1"/>
            <a:r>
              <a:rPr lang="en-GB" altLang="en-US" sz="3600" dirty="0">
                <a:solidFill>
                  <a:srgbClr val="000000"/>
                </a:solidFill>
              </a:rPr>
              <a:t>How are matrices relevant  to data?</a:t>
            </a:r>
            <a:br>
              <a:rPr lang="en-GB" altLang="en-US" sz="3600" dirty="0">
                <a:solidFill>
                  <a:srgbClr val="000000"/>
                </a:solidFill>
              </a:rPr>
            </a:br>
            <a:br>
              <a:rPr lang="en-GB" altLang="en-US" sz="3600" dirty="0">
                <a:solidFill>
                  <a:srgbClr val="000000"/>
                </a:solidFill>
              </a:rPr>
            </a:br>
            <a:r>
              <a:rPr lang="en-GB" altLang="en-US" sz="3600" dirty="0">
                <a:solidFill>
                  <a:srgbClr val="000000"/>
                </a:solidFill>
              </a:rPr>
              <a:t>Which areas in computing  and programming do we use matrices?</a:t>
            </a:r>
            <a:endParaRPr lang="en-GB" altLang="en-US" sz="3600" dirty="0"/>
          </a:p>
        </p:txBody>
      </p:sp>
    </p:spTree>
    <p:extLst>
      <p:ext uri="{BB962C8B-B14F-4D97-AF65-F5344CB8AC3E}">
        <p14:creationId xmlns:p14="http://schemas.microsoft.com/office/powerpoint/2010/main" val="26544799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ctrTitle"/>
          </p:nvPr>
        </p:nvSpPr>
        <p:spPr>
          <a:xfrm>
            <a:off x="2209800" y="2130426"/>
            <a:ext cx="7772400" cy="1470025"/>
          </a:xfrm>
        </p:spPr>
        <p:txBody>
          <a:bodyPr anchor="ctr"/>
          <a:lstStyle/>
          <a:p>
            <a:r>
              <a:rPr lang="en-GB" altLang="en-US" sz="4400">
                <a:solidFill>
                  <a:schemeClr val="bg1"/>
                </a:solidFill>
              </a:rPr>
              <a:t>Some Application Areas</a:t>
            </a:r>
          </a:p>
        </p:txBody>
      </p:sp>
    </p:spTree>
    <p:extLst>
      <p:ext uri="{BB962C8B-B14F-4D97-AF65-F5344CB8AC3E}">
        <p14:creationId xmlns:p14="http://schemas.microsoft.com/office/powerpoint/2010/main" val="36143568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GB" altLang="en-US">
                <a:solidFill>
                  <a:schemeClr val="bg1"/>
                </a:solidFill>
              </a:rPr>
              <a:t>Some Application Areas</a:t>
            </a:r>
          </a:p>
        </p:txBody>
      </p:sp>
      <p:sp>
        <p:nvSpPr>
          <p:cNvPr id="56323" name="Rectangle 3"/>
          <p:cNvSpPr>
            <a:spLocks noGrp="1" noChangeArrowheads="1"/>
          </p:cNvSpPr>
          <p:nvPr>
            <p:ph type="body" idx="1"/>
          </p:nvPr>
        </p:nvSpPr>
        <p:spPr/>
        <p:txBody>
          <a:bodyPr/>
          <a:lstStyle/>
          <a:p>
            <a:endParaRPr lang="en-GB" altLang="en-US" dirty="0"/>
          </a:p>
          <a:p>
            <a:r>
              <a:rPr lang="en-GB" altLang="en-US" dirty="0"/>
              <a:t>Simultaneous Equations</a:t>
            </a:r>
          </a:p>
          <a:p>
            <a:r>
              <a:rPr lang="en-GB" altLang="en-US" dirty="0"/>
              <a:t>Simple Neural Network</a:t>
            </a:r>
          </a:p>
          <a:p>
            <a:r>
              <a:rPr lang="en-GB" altLang="en-US" dirty="0"/>
              <a:t>Generalised Linear Model (GLM)</a:t>
            </a:r>
          </a:p>
        </p:txBody>
      </p:sp>
    </p:spTree>
    <p:extLst>
      <p:ext uri="{BB962C8B-B14F-4D97-AF65-F5344CB8AC3E}">
        <p14:creationId xmlns:p14="http://schemas.microsoft.com/office/powerpoint/2010/main" val="20138578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GB" altLang="en-US" dirty="0">
                <a:solidFill>
                  <a:schemeClr val="tx1"/>
                </a:solidFill>
              </a:rPr>
              <a:t>System of linear equations </a:t>
            </a:r>
          </a:p>
        </p:txBody>
      </p:sp>
      <p:graphicFrame>
        <p:nvGraphicFramePr>
          <p:cNvPr id="26643" name="Object 19"/>
          <p:cNvGraphicFramePr>
            <a:graphicFrameLocks noGrp="1" noChangeAspect="1"/>
          </p:cNvGraphicFramePr>
          <p:nvPr>
            <p:ph sz="half" idx="1"/>
          </p:nvPr>
        </p:nvGraphicFramePr>
        <p:xfrm>
          <a:off x="6672263" y="1773239"/>
          <a:ext cx="1719262" cy="1203325"/>
        </p:xfrm>
        <a:graphic>
          <a:graphicData uri="http://schemas.openxmlformats.org/presentationml/2006/ole">
            <mc:AlternateContent xmlns:mc="http://schemas.openxmlformats.org/markup-compatibility/2006">
              <mc:Choice xmlns:v="urn:schemas-microsoft-com:vml" Requires="v">
                <p:oleObj name="Equation" r:id="rId3" imgW="1015920" imgH="711000" progId="Equation.3">
                  <p:embed/>
                </p:oleObj>
              </mc:Choice>
              <mc:Fallback>
                <p:oleObj name="Equation" r:id="rId3" imgW="1015920" imgH="711000" progId="Equation.3">
                  <p:embed/>
                  <p:pic>
                    <p:nvPicPr>
                      <p:cNvPr id="26643" name="Object 19"/>
                      <p:cNvPicPr>
                        <a:picLocks noChangeAspect="1" noChangeArrowheads="1"/>
                      </p:cNvPicPr>
                      <p:nvPr/>
                    </p:nvPicPr>
                    <p:blipFill>
                      <a:blip r:embed="rId4">
                        <a:lum bright="72000"/>
                        <a:extLst>
                          <a:ext uri="{28A0092B-C50C-407E-A947-70E740481C1C}">
                            <a14:useLocalDpi xmlns:a14="http://schemas.microsoft.com/office/drawing/2010/main" val="0"/>
                          </a:ext>
                        </a:extLst>
                      </a:blip>
                      <a:srcRect/>
                      <a:stretch>
                        <a:fillRect/>
                      </a:stretch>
                    </p:blipFill>
                    <p:spPr bwMode="auto">
                      <a:xfrm>
                        <a:off x="6672263" y="1773239"/>
                        <a:ext cx="1719262"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0" name="Object 16"/>
          <p:cNvGraphicFramePr>
            <a:graphicFrameLocks noGrp="1" noChangeAspect="1"/>
          </p:cNvGraphicFramePr>
          <p:nvPr>
            <p:ph sz="quarter" idx="2"/>
          </p:nvPr>
        </p:nvGraphicFramePr>
        <p:xfrm>
          <a:off x="2640013" y="1865314"/>
          <a:ext cx="1746250" cy="1120775"/>
        </p:xfrm>
        <a:graphic>
          <a:graphicData uri="http://schemas.openxmlformats.org/presentationml/2006/ole">
            <mc:AlternateContent xmlns:mc="http://schemas.openxmlformats.org/markup-compatibility/2006">
              <mc:Choice xmlns:v="urn:schemas-microsoft-com:vml" Requires="v">
                <p:oleObj name="Equation" r:id="rId5" imgW="1028520" imgH="660240" progId="Equation.3">
                  <p:embed/>
                </p:oleObj>
              </mc:Choice>
              <mc:Fallback>
                <p:oleObj name="Equation" r:id="rId5" imgW="1028520" imgH="660240" progId="Equation.3">
                  <p:embed/>
                  <p:pic>
                    <p:nvPicPr>
                      <p:cNvPr id="26640" name="Object 16"/>
                      <p:cNvPicPr>
                        <a:picLocks noChangeAspect="1" noChangeArrowheads="1"/>
                      </p:cNvPicPr>
                      <p:nvPr/>
                    </p:nvPicPr>
                    <p:blipFill>
                      <a:blip r:embed="rId6">
                        <a:lum bright="72000"/>
                        <a:extLst>
                          <a:ext uri="{28A0092B-C50C-407E-A947-70E740481C1C}">
                            <a14:useLocalDpi xmlns:a14="http://schemas.microsoft.com/office/drawing/2010/main" val="0"/>
                          </a:ext>
                        </a:extLst>
                      </a:blip>
                      <a:srcRect/>
                      <a:stretch>
                        <a:fillRect/>
                      </a:stretch>
                    </p:blipFill>
                    <p:spPr bwMode="auto">
                      <a:xfrm>
                        <a:off x="2640013" y="1865314"/>
                        <a:ext cx="174625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9" name="Text Box 5"/>
          <p:cNvSpPr txBox="1">
            <a:spLocks noChangeArrowheads="1"/>
          </p:cNvSpPr>
          <p:nvPr/>
        </p:nvSpPr>
        <p:spPr bwMode="auto">
          <a:xfrm>
            <a:off x="1919288" y="1052514"/>
            <a:ext cx="8280400" cy="364243"/>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47625" cmpd="thickThin">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lIns="90000" tIns="43200" rIns="90000" bIns="43200">
            <a:spAutoFit/>
          </a:bodyPr>
          <a:lstStyle/>
          <a:p>
            <a:pPr eaLnBrk="0" fontAlgn="base" hangingPunct="0">
              <a:spcBef>
                <a:spcPct val="0"/>
              </a:spcBef>
              <a:spcAft>
                <a:spcPct val="0"/>
              </a:spcAft>
            </a:pPr>
            <a:r>
              <a:rPr lang="en-GB" altLang="en-US">
                <a:solidFill>
                  <a:srgbClr val="000000"/>
                </a:solidFill>
                <a:latin typeface="Arial" panose="020B0604020202020204" pitchFamily="34" charset="0"/>
                <a:cs typeface="Arial" panose="020B0604020202020204" pitchFamily="34" charset="0"/>
              </a:rPr>
              <a:t>Resolving simultaneous equations can be applied using Matrices:</a:t>
            </a:r>
          </a:p>
        </p:txBody>
      </p:sp>
      <p:sp>
        <p:nvSpPr>
          <p:cNvPr id="26637" name="Text Box 13"/>
          <p:cNvSpPr txBox="1">
            <a:spLocks noChangeArrowheads="1"/>
          </p:cNvSpPr>
          <p:nvPr/>
        </p:nvSpPr>
        <p:spPr bwMode="auto">
          <a:xfrm>
            <a:off x="2674939" y="3284539"/>
            <a:ext cx="442912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buFontTx/>
              <a:buChar char="•"/>
            </a:pPr>
            <a:r>
              <a:rPr lang="en-GB" altLang="en-US" dirty="0">
                <a:solidFill>
                  <a:srgbClr val="000000"/>
                </a:solidFill>
                <a:latin typeface="Arial" panose="020B0604020202020204" pitchFamily="34" charset="0"/>
                <a:cs typeface="Arial" panose="020B0604020202020204" pitchFamily="34" charset="0"/>
              </a:rPr>
              <a:t> Multiply a row by a non-zero constant</a:t>
            </a:r>
          </a:p>
          <a:p>
            <a:pPr fontAlgn="base">
              <a:spcBef>
                <a:spcPct val="0"/>
              </a:spcBef>
              <a:spcAft>
                <a:spcPct val="0"/>
              </a:spcAft>
              <a:buFontTx/>
              <a:buChar char="•"/>
            </a:pPr>
            <a:r>
              <a:rPr lang="en-GB" altLang="en-US" dirty="0">
                <a:solidFill>
                  <a:srgbClr val="000000"/>
                </a:solidFill>
                <a:latin typeface="Arial" panose="020B0604020202020204" pitchFamily="34" charset="0"/>
                <a:cs typeface="Arial" panose="020B0604020202020204" pitchFamily="34" charset="0"/>
              </a:rPr>
              <a:t> Interchange two rows</a:t>
            </a:r>
          </a:p>
          <a:p>
            <a:pPr fontAlgn="base">
              <a:spcBef>
                <a:spcPct val="0"/>
              </a:spcBef>
              <a:spcAft>
                <a:spcPct val="0"/>
              </a:spcAft>
              <a:buFontTx/>
              <a:buChar char="•"/>
            </a:pPr>
            <a:r>
              <a:rPr lang="en-GB" altLang="en-US" dirty="0">
                <a:solidFill>
                  <a:srgbClr val="000000"/>
                </a:solidFill>
                <a:latin typeface="Arial" panose="020B0604020202020204" pitchFamily="34" charset="0"/>
                <a:cs typeface="Arial" panose="020B0604020202020204" pitchFamily="34" charset="0"/>
              </a:rPr>
              <a:t> Add a multiple of one row to another row</a:t>
            </a:r>
          </a:p>
        </p:txBody>
      </p:sp>
      <p:sp>
        <p:nvSpPr>
          <p:cNvPr id="26645" name="Text Box 21"/>
          <p:cNvSpPr txBox="1">
            <a:spLocks noChangeArrowheads="1"/>
          </p:cNvSpPr>
          <p:nvPr/>
        </p:nvSpPr>
        <p:spPr bwMode="auto">
          <a:xfrm>
            <a:off x="5303839" y="2152651"/>
            <a:ext cx="428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GB" altLang="en-US">
                <a:solidFill>
                  <a:srgbClr val="FFFFFF"/>
                </a:solidFill>
                <a:latin typeface="Arial" panose="020B0604020202020204" pitchFamily="34" charset="0"/>
                <a:cs typeface="Arial" panose="020B0604020202020204" pitchFamily="34" charset="0"/>
                <a:sym typeface="Wingdings" panose="05000000000000000000" pitchFamily="2" charset="2"/>
              </a:rPr>
              <a:t></a:t>
            </a:r>
            <a:endParaRPr lang="en-GB" altLang="en-US">
              <a:solidFill>
                <a:srgbClr val="FFFFFF"/>
              </a:solidFill>
              <a:latin typeface="Arial" panose="020B0604020202020204" pitchFamily="34" charset="0"/>
              <a:cs typeface="Arial" panose="020B0604020202020204" pitchFamily="34" charset="0"/>
            </a:endParaRPr>
          </a:p>
        </p:txBody>
      </p:sp>
      <p:graphicFrame>
        <p:nvGraphicFramePr>
          <p:cNvPr id="26647" name="Object 23"/>
          <p:cNvGraphicFramePr>
            <a:graphicFrameLocks noGrp="1" noChangeAspect="1"/>
          </p:cNvGraphicFramePr>
          <p:nvPr>
            <p:ph sz="quarter" idx="3"/>
          </p:nvPr>
        </p:nvGraphicFramePr>
        <p:xfrm>
          <a:off x="3476625" y="4508500"/>
          <a:ext cx="1917700" cy="1512888"/>
        </p:xfrm>
        <a:graphic>
          <a:graphicData uri="http://schemas.openxmlformats.org/presentationml/2006/ole">
            <mc:AlternateContent xmlns:mc="http://schemas.openxmlformats.org/markup-compatibility/2006">
              <mc:Choice xmlns:v="urn:schemas-microsoft-com:vml" Requires="v">
                <p:oleObj name="Equation" r:id="rId7" imgW="901440" imgH="711000" progId="Equation.3">
                  <p:embed/>
                </p:oleObj>
              </mc:Choice>
              <mc:Fallback>
                <p:oleObj name="Equation" r:id="rId7" imgW="901440" imgH="711000" progId="Equation.3">
                  <p:embed/>
                  <p:pic>
                    <p:nvPicPr>
                      <p:cNvPr id="26647" name="Object 23"/>
                      <p:cNvPicPr>
                        <a:picLocks noChangeAspect="1" noChangeArrowheads="1"/>
                      </p:cNvPicPr>
                      <p:nvPr/>
                    </p:nvPicPr>
                    <p:blipFill>
                      <a:blip r:embed="rId8">
                        <a:lum bright="72000"/>
                        <a:extLst>
                          <a:ext uri="{28A0092B-C50C-407E-A947-70E740481C1C}">
                            <a14:useLocalDpi xmlns:a14="http://schemas.microsoft.com/office/drawing/2010/main" val="0"/>
                          </a:ext>
                        </a:extLst>
                      </a:blip>
                      <a:srcRect/>
                      <a:stretch>
                        <a:fillRect/>
                      </a:stretch>
                    </p:blipFill>
                    <p:spPr bwMode="auto">
                      <a:xfrm>
                        <a:off x="3476625" y="4508500"/>
                        <a:ext cx="1917700" cy="151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49" name="Text Box 25"/>
          <p:cNvSpPr txBox="1">
            <a:spLocks noChangeArrowheads="1"/>
          </p:cNvSpPr>
          <p:nvPr/>
        </p:nvSpPr>
        <p:spPr bwMode="auto">
          <a:xfrm>
            <a:off x="2640013" y="4933951"/>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GB" altLang="en-US">
                <a:solidFill>
                  <a:srgbClr val="FFFFFF"/>
                </a:solidFill>
                <a:latin typeface="Arial" panose="020B0604020202020204" pitchFamily="34" charset="0"/>
                <a:cs typeface="Arial" panose="020B0604020202020204" pitchFamily="34" charset="0"/>
                <a:sym typeface="Wingdings" panose="05000000000000000000" pitchFamily="2" charset="2"/>
              </a:rPr>
              <a:t>… </a:t>
            </a:r>
            <a:endParaRPr lang="en-GB" altLang="en-US">
              <a:solidFill>
                <a:srgbClr val="FFFFFF"/>
              </a:solidFill>
              <a:latin typeface="Arial" panose="020B0604020202020204" pitchFamily="34" charset="0"/>
              <a:cs typeface="Arial" panose="020B0604020202020204" pitchFamily="34" charset="0"/>
            </a:endParaRPr>
          </a:p>
        </p:txBody>
      </p:sp>
      <p:sp>
        <p:nvSpPr>
          <p:cNvPr id="26650" name="Text Box 26"/>
          <p:cNvSpPr txBox="1">
            <a:spLocks noChangeArrowheads="1"/>
          </p:cNvSpPr>
          <p:nvPr/>
        </p:nvSpPr>
        <p:spPr bwMode="auto">
          <a:xfrm>
            <a:off x="7437438" y="3357563"/>
            <a:ext cx="30444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GB" altLang="en-US" b="1" dirty="0">
                <a:solidFill>
                  <a:srgbClr val="FFFF00"/>
                </a:solidFill>
                <a:latin typeface="Arial" panose="020B0604020202020204" pitchFamily="34" charset="0"/>
                <a:cs typeface="Arial" panose="020B0604020202020204" pitchFamily="34" charset="0"/>
              </a:rPr>
              <a:t>Also known as</a:t>
            </a:r>
          </a:p>
          <a:p>
            <a:pPr fontAlgn="base">
              <a:spcBef>
                <a:spcPct val="0"/>
              </a:spcBef>
              <a:spcAft>
                <a:spcPct val="0"/>
              </a:spcAft>
            </a:pPr>
            <a:r>
              <a:rPr lang="en-GB" altLang="en-US" b="1" dirty="0">
                <a:solidFill>
                  <a:srgbClr val="FFFF00"/>
                </a:solidFill>
                <a:latin typeface="Arial" panose="020B0604020202020204" pitchFamily="34" charset="0"/>
                <a:cs typeface="Arial" panose="020B0604020202020204" pitchFamily="34" charset="0"/>
              </a:rPr>
              <a:t>Gauss-Jordan Elimination</a:t>
            </a:r>
          </a:p>
        </p:txBody>
      </p:sp>
      <p:sp>
        <p:nvSpPr>
          <p:cNvPr id="26652" name="Oval 28"/>
          <p:cNvSpPr>
            <a:spLocks noChangeArrowheads="1"/>
          </p:cNvSpPr>
          <p:nvPr/>
        </p:nvSpPr>
        <p:spPr bwMode="auto">
          <a:xfrm>
            <a:off x="3503613" y="4292600"/>
            <a:ext cx="1439862" cy="194468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533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4E6F-5DDC-6602-148C-BC9FC36CE594}"/>
              </a:ext>
            </a:extLst>
          </p:cNvPr>
          <p:cNvSpPr>
            <a:spLocks noGrp="1"/>
          </p:cNvSpPr>
          <p:nvPr>
            <p:ph type="title"/>
          </p:nvPr>
        </p:nvSpPr>
        <p:spPr/>
        <p:txBody>
          <a:bodyPr/>
          <a:lstStyle/>
          <a:p>
            <a:endParaRPr lang="en-GB" dirty="0"/>
          </a:p>
        </p:txBody>
      </p:sp>
      <p:pic>
        <p:nvPicPr>
          <p:cNvPr id="5" name="Content Placeholder 4" descr="A graph of a graph of a person&#10;&#10;Description automatically generated with medium confidence">
            <a:extLst>
              <a:ext uri="{FF2B5EF4-FFF2-40B4-BE49-F238E27FC236}">
                <a16:creationId xmlns:a16="http://schemas.microsoft.com/office/drawing/2014/main" id="{7DFDFA7B-B449-4051-F0E5-7234CE5A49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1596" y="1442566"/>
            <a:ext cx="8668547" cy="4351338"/>
          </a:xfrm>
        </p:spPr>
      </p:pic>
    </p:spTree>
    <p:extLst>
      <p:ext uri="{BB962C8B-B14F-4D97-AF65-F5344CB8AC3E}">
        <p14:creationId xmlns:p14="http://schemas.microsoft.com/office/powerpoint/2010/main" val="2094238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3936-BEF0-A8E6-659E-2FA7BCDB35A6}"/>
              </a:ext>
            </a:extLst>
          </p:cNvPr>
          <p:cNvSpPr>
            <a:spLocks noGrp="1"/>
          </p:cNvSpPr>
          <p:nvPr>
            <p:ph type="title"/>
          </p:nvPr>
        </p:nvSpPr>
        <p:spPr>
          <a:xfrm>
            <a:off x="760379" y="248393"/>
            <a:ext cx="10515600" cy="782739"/>
          </a:xfrm>
        </p:spPr>
        <p:txBody>
          <a:bodyPr/>
          <a:lstStyle/>
          <a:p>
            <a:r>
              <a:rPr lang="en-US" dirty="0"/>
              <a:t>Convex function</a:t>
            </a:r>
            <a:endParaRPr lang="en-GB" dirty="0"/>
          </a:p>
        </p:txBody>
      </p:sp>
      <p:pic>
        <p:nvPicPr>
          <p:cNvPr id="5" name="Content Placeholder 4">
            <a:extLst>
              <a:ext uri="{FF2B5EF4-FFF2-40B4-BE49-F238E27FC236}">
                <a16:creationId xmlns:a16="http://schemas.microsoft.com/office/drawing/2014/main" id="{878DDA81-BD4C-F147-8980-942D020637C2}"/>
              </a:ext>
            </a:extLst>
          </p:cNvPr>
          <p:cNvPicPr>
            <a:picLocks noGrp="1" noChangeAspect="1"/>
          </p:cNvPicPr>
          <p:nvPr>
            <p:ph idx="1"/>
          </p:nvPr>
        </p:nvPicPr>
        <p:blipFill>
          <a:blip r:embed="rId2"/>
          <a:stretch>
            <a:fillRect/>
          </a:stretch>
        </p:blipFill>
        <p:spPr>
          <a:xfrm>
            <a:off x="925526" y="1177047"/>
            <a:ext cx="9761618" cy="4917281"/>
          </a:xfrm>
        </p:spPr>
      </p:pic>
    </p:spTree>
    <p:extLst>
      <p:ext uri="{BB962C8B-B14F-4D97-AF65-F5344CB8AC3E}">
        <p14:creationId xmlns:p14="http://schemas.microsoft.com/office/powerpoint/2010/main" val="2956967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E3B531-9A1A-6575-89F6-2E0BCBC4817A}"/>
              </a:ext>
            </a:extLst>
          </p:cNvPr>
          <p:cNvPicPr>
            <a:picLocks noChangeAspect="1"/>
          </p:cNvPicPr>
          <p:nvPr/>
        </p:nvPicPr>
        <p:blipFill>
          <a:blip r:embed="rId2">
            <a:clrChange>
              <a:clrFrom>
                <a:srgbClr val="CCCCCC"/>
              </a:clrFrom>
              <a:clrTo>
                <a:srgbClr val="CCCCCC">
                  <a:alpha val="0"/>
                </a:srgbClr>
              </a:clrTo>
            </a:clrChange>
          </a:blip>
          <a:stretch>
            <a:fillRect/>
          </a:stretch>
        </p:blipFill>
        <p:spPr>
          <a:xfrm>
            <a:off x="214010" y="7888"/>
            <a:ext cx="11799650" cy="6850112"/>
          </a:xfrm>
          <a:prstGeom prst="rect">
            <a:avLst/>
          </a:prstGeom>
        </p:spPr>
      </p:pic>
    </p:spTree>
    <p:extLst>
      <p:ext uri="{BB962C8B-B14F-4D97-AF65-F5344CB8AC3E}">
        <p14:creationId xmlns:p14="http://schemas.microsoft.com/office/powerpoint/2010/main" val="759507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D9EBF-64B9-1EFC-F374-C24EAEC63B4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2174946-9FD1-A6DA-E935-36A687733BE6}"/>
              </a:ext>
            </a:extLst>
          </p:cNvPr>
          <p:cNvSpPr>
            <a:spLocks noGrp="1"/>
          </p:cNvSpPr>
          <p:nvPr>
            <p:ph idx="1"/>
          </p:nvPr>
        </p:nvSpPr>
        <p:spPr>
          <a:xfrm>
            <a:off x="811427" y="1875052"/>
            <a:ext cx="10515600" cy="4351338"/>
          </a:xfrm>
        </p:spPr>
        <p:txBody>
          <a:bodyPr/>
          <a:lstStyle/>
          <a:p>
            <a:endParaRPr lang="en-GB" dirty="0"/>
          </a:p>
        </p:txBody>
      </p:sp>
      <p:pic>
        <p:nvPicPr>
          <p:cNvPr id="5" name="Picture 4" descr="A screen shot of a graph&#10;&#10;Description automatically generated">
            <a:extLst>
              <a:ext uri="{FF2B5EF4-FFF2-40B4-BE49-F238E27FC236}">
                <a16:creationId xmlns:a16="http://schemas.microsoft.com/office/drawing/2014/main" id="{260D9156-2035-8F85-C7D9-934B58415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06" y="299131"/>
            <a:ext cx="6647936" cy="5980761"/>
          </a:xfrm>
          <a:prstGeom prst="rect">
            <a:avLst/>
          </a:prstGeom>
        </p:spPr>
      </p:pic>
    </p:spTree>
    <p:extLst>
      <p:ext uri="{BB962C8B-B14F-4D97-AF65-F5344CB8AC3E}">
        <p14:creationId xmlns:p14="http://schemas.microsoft.com/office/powerpoint/2010/main" val="285745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pPr algn="ctr"/>
            <a:r>
              <a:rPr lang="en-US" dirty="0"/>
              <a:t>Where do </a:t>
            </a:r>
            <a:r>
              <a:rPr lang="en-US" dirty="0" err="1"/>
              <a:t>Maths</a:t>
            </a:r>
            <a:r>
              <a:rPr lang="en-US" dirty="0"/>
              <a:t> problems come from?</a:t>
            </a:r>
          </a:p>
        </p:txBody>
      </p:sp>
      <p:sp>
        <p:nvSpPr>
          <p:cNvPr id="3" name="Content Placeholder 2"/>
          <p:cNvSpPr>
            <a:spLocks noGrp="1"/>
          </p:cNvSpPr>
          <p:nvPr>
            <p:ph idx="1"/>
          </p:nvPr>
        </p:nvSpPr>
        <p:spPr>
          <a:xfrm>
            <a:off x="838200" y="1295400"/>
            <a:ext cx="10515600" cy="48815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Mathematical modeling stems from Real world problems</a:t>
            </a:r>
          </a:p>
          <a:p>
            <a:r>
              <a:rPr lang="en-US" sz="2400" dirty="0">
                <a:latin typeface="Times New Roman" panose="02020603050405020304" pitchFamily="18" charset="0"/>
                <a:cs typeface="Times New Roman" panose="02020603050405020304" pitchFamily="18" charset="0"/>
              </a:rPr>
              <a:t>Prediction time series and sales, price estimation of airline companies</a:t>
            </a:r>
          </a:p>
          <a:p>
            <a:r>
              <a:rPr lang="en-US" sz="2400" dirty="0">
                <a:latin typeface="Times New Roman" panose="02020603050405020304" pitchFamily="18" charset="0"/>
                <a:cs typeface="Times New Roman" panose="02020603050405020304" pitchFamily="18" charset="0"/>
              </a:rPr>
              <a:t>Transportation: predict traffic base on location and satellite information. </a:t>
            </a:r>
          </a:p>
          <a:p>
            <a:r>
              <a:rPr lang="en-US" sz="2400" dirty="0">
                <a:latin typeface="Times New Roman" panose="02020603050405020304" pitchFamily="18" charset="0"/>
                <a:cs typeface="Times New Roman" panose="02020603050405020304" pitchFamily="18" charset="0"/>
              </a:rPr>
              <a:t>Energy</a:t>
            </a:r>
          </a:p>
          <a:p>
            <a:r>
              <a:rPr lang="en-US" sz="2400" dirty="0">
                <a:latin typeface="Times New Roman" panose="02020603050405020304" pitchFamily="18" charset="0"/>
                <a:cs typeface="Times New Roman" panose="02020603050405020304" pitchFamily="18" charset="0"/>
              </a:rPr>
              <a:t>Biological problems: how to perform reconstruction of degraded MRI images</a:t>
            </a:r>
          </a:p>
          <a:p>
            <a:r>
              <a:rPr lang="en-US" sz="2400" dirty="0">
                <a:latin typeface="Times New Roman" panose="02020603050405020304" pitchFamily="18" charset="0"/>
                <a:cs typeface="Times New Roman" panose="02020603050405020304" pitchFamily="18" charset="0"/>
              </a:rPr>
              <a:t>Environmental: Making Weather Predictions</a:t>
            </a:r>
          </a:p>
          <a:p>
            <a:r>
              <a:rPr lang="en-US" sz="2400" dirty="0">
                <a:latin typeface="Times New Roman" panose="02020603050405020304" pitchFamily="18" charset="0"/>
                <a:cs typeface="Times New Roman" panose="02020603050405020304" pitchFamily="18" charset="0"/>
              </a:rPr>
              <a:t>Car Safety Enhancement(Car crush safety simulations)</a:t>
            </a:r>
          </a:p>
          <a:p>
            <a:r>
              <a:rPr lang="en-US" sz="2400" dirty="0">
                <a:latin typeface="Times New Roman" panose="02020603050405020304" pitchFamily="18" charset="0"/>
                <a:cs typeface="Times New Roman" panose="02020603050405020304" pitchFamily="18" charset="0"/>
              </a:rPr>
              <a:t>Spacecraft Dynamics (approximations on the spacecraft trajectories)</a:t>
            </a:r>
          </a:p>
          <a:p>
            <a:pPr marL="0"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949187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4"/>
          <p:cNvSpPr>
            <a:spLocks noGrp="1"/>
          </p:cNvSpPr>
          <p:nvPr>
            <p:ph type="ftr" sz="quarter" idx="11"/>
          </p:nvPr>
        </p:nvSpPr>
        <p:spPr/>
        <p:txBody>
          <a:bodyPr/>
          <a:lstStyle/>
          <a:p>
            <a:pPr>
              <a:defRPr/>
            </a:pPr>
            <a:r>
              <a:rPr lang="en-US"/>
              <a:t>http://numericalmethods.eng.usf.edu</a:t>
            </a:r>
          </a:p>
        </p:txBody>
      </p:sp>
      <p:sp>
        <p:nvSpPr>
          <p:cNvPr id="17" name="Slide Number Placeholder 5"/>
          <p:cNvSpPr>
            <a:spLocks noGrp="1"/>
          </p:cNvSpPr>
          <p:nvPr>
            <p:ph type="sldNum" sz="quarter" idx="12"/>
          </p:nvPr>
        </p:nvSpPr>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FCDA5BD-B052-42C9-9855-79DB8636242F}" type="slidenum">
              <a:rPr lang="en-US" altLang="en-US" sz="1400">
                <a:latin typeface="Arial" panose="020B0604020202020204" pitchFamily="34" charset="0"/>
              </a:rPr>
              <a:pPr eaLnBrk="1" hangingPunct="1"/>
              <a:t>18</a:t>
            </a:fld>
            <a:endParaRPr lang="en-US" altLang="en-US" sz="1400">
              <a:latin typeface="Arial" panose="020B0604020202020204" pitchFamily="34" charset="0"/>
            </a:endParaRPr>
          </a:p>
        </p:txBody>
      </p:sp>
      <p:sp>
        <p:nvSpPr>
          <p:cNvPr id="26628" name="Rectangle 2"/>
          <p:cNvSpPr>
            <a:spLocks noGrp="1" noChangeArrowheads="1"/>
          </p:cNvSpPr>
          <p:nvPr>
            <p:ph type="title"/>
          </p:nvPr>
        </p:nvSpPr>
        <p:spPr>
          <a:xfrm>
            <a:off x="1645920" y="180312"/>
            <a:ext cx="8229600" cy="1143000"/>
          </a:xfrm>
        </p:spPr>
        <p:txBody>
          <a:bodyPr>
            <a:normAutofit fontScale="90000"/>
          </a:bodyPr>
          <a:lstStyle/>
          <a:p>
            <a:pPr eaLnBrk="1" hangingPunct="1"/>
            <a:r>
              <a:rPr lang="en-US" altLang="en-US" sz="4000" dirty="0"/>
              <a:t>How do we solve an engineering problem?</a:t>
            </a:r>
          </a:p>
        </p:txBody>
      </p:sp>
      <p:grpSp>
        <p:nvGrpSpPr>
          <p:cNvPr id="26629" name="Group 18"/>
          <p:cNvGrpSpPr>
            <a:grpSpLocks/>
          </p:cNvGrpSpPr>
          <p:nvPr/>
        </p:nvGrpSpPr>
        <p:grpSpPr bwMode="auto">
          <a:xfrm>
            <a:off x="2522220" y="1905001"/>
            <a:ext cx="6477000" cy="4240213"/>
            <a:chOff x="2208" y="1344"/>
            <a:chExt cx="1200" cy="2592"/>
          </a:xfrm>
        </p:grpSpPr>
        <p:grpSp>
          <p:nvGrpSpPr>
            <p:cNvPr id="26630" name="Group 8"/>
            <p:cNvGrpSpPr>
              <a:grpSpLocks/>
            </p:cNvGrpSpPr>
            <p:nvPr/>
          </p:nvGrpSpPr>
          <p:grpSpPr bwMode="auto">
            <a:xfrm>
              <a:off x="2208" y="1344"/>
              <a:ext cx="1200" cy="432"/>
              <a:chOff x="2208" y="1344"/>
              <a:chExt cx="1200" cy="432"/>
            </a:xfrm>
          </p:grpSpPr>
          <p:sp>
            <p:nvSpPr>
              <p:cNvPr id="26640" name="AutoShape 5"/>
              <p:cNvSpPr>
                <a:spLocks noChangeArrowheads="1"/>
              </p:cNvSpPr>
              <p:nvPr/>
            </p:nvSpPr>
            <p:spPr bwMode="auto">
              <a:xfrm>
                <a:off x="2208" y="1344"/>
                <a:ext cx="1200" cy="432"/>
              </a:xfrm>
              <a:prstGeom prst="flowChartAlternateProcess">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41" name="Text Box 7"/>
              <p:cNvSpPr txBox="1">
                <a:spLocks noChangeArrowheads="1"/>
              </p:cNvSpPr>
              <p:nvPr/>
            </p:nvSpPr>
            <p:spPr bwMode="auto">
              <a:xfrm>
                <a:off x="2256" y="1392"/>
                <a:ext cx="1104"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3200"/>
                  <a:t>Problem Description</a:t>
                </a:r>
              </a:p>
            </p:txBody>
          </p:sp>
        </p:grpSp>
        <p:sp>
          <p:nvSpPr>
            <p:cNvPr id="26631" name="Line 9"/>
            <p:cNvSpPr>
              <a:spLocks noChangeShapeType="1"/>
            </p:cNvSpPr>
            <p:nvPr/>
          </p:nvSpPr>
          <p:spPr bwMode="auto">
            <a:xfrm>
              <a:off x="2784" y="1776"/>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2" name="AutoShape 10"/>
            <p:cNvSpPr>
              <a:spLocks noChangeArrowheads="1"/>
            </p:cNvSpPr>
            <p:nvPr/>
          </p:nvSpPr>
          <p:spPr bwMode="auto">
            <a:xfrm>
              <a:off x="2208" y="2064"/>
              <a:ext cx="1200" cy="432"/>
            </a:xfrm>
            <a:prstGeom prst="flowChartAlternateProcess">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33" name="Text Box 11"/>
            <p:cNvSpPr txBox="1">
              <a:spLocks noChangeArrowheads="1"/>
            </p:cNvSpPr>
            <p:nvPr/>
          </p:nvSpPr>
          <p:spPr bwMode="auto">
            <a:xfrm>
              <a:off x="2256" y="2064"/>
              <a:ext cx="115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3200"/>
                <a:t>Mathematical Model</a:t>
              </a:r>
            </a:p>
          </p:txBody>
        </p:sp>
        <p:sp>
          <p:nvSpPr>
            <p:cNvPr id="26634" name="AutoShape 12"/>
            <p:cNvSpPr>
              <a:spLocks noChangeArrowheads="1"/>
            </p:cNvSpPr>
            <p:nvPr/>
          </p:nvSpPr>
          <p:spPr bwMode="auto">
            <a:xfrm>
              <a:off x="2208" y="2784"/>
              <a:ext cx="1200" cy="432"/>
            </a:xfrm>
            <a:prstGeom prst="flowChartAlternateProcess">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35" name="Text Box 13"/>
            <p:cNvSpPr txBox="1">
              <a:spLocks noChangeArrowheads="1"/>
            </p:cNvSpPr>
            <p:nvPr/>
          </p:nvSpPr>
          <p:spPr bwMode="auto">
            <a:xfrm>
              <a:off x="2256" y="2832"/>
              <a:ext cx="115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3200"/>
                <a:t>Solution of Mathematical Model</a:t>
              </a:r>
            </a:p>
          </p:txBody>
        </p:sp>
        <p:sp>
          <p:nvSpPr>
            <p:cNvPr id="26636" name="AutoShape 14"/>
            <p:cNvSpPr>
              <a:spLocks noChangeArrowheads="1"/>
            </p:cNvSpPr>
            <p:nvPr/>
          </p:nvSpPr>
          <p:spPr bwMode="auto">
            <a:xfrm>
              <a:off x="2208" y="3504"/>
              <a:ext cx="1200" cy="432"/>
            </a:xfrm>
            <a:prstGeom prst="flowChartAlternateProcess">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37" name="Text Box 15"/>
            <p:cNvSpPr txBox="1">
              <a:spLocks noChangeArrowheads="1"/>
            </p:cNvSpPr>
            <p:nvPr/>
          </p:nvSpPr>
          <p:spPr bwMode="auto">
            <a:xfrm>
              <a:off x="2256" y="3552"/>
              <a:ext cx="1104"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3200"/>
                <a:t>Using the Solution</a:t>
              </a:r>
            </a:p>
          </p:txBody>
        </p:sp>
        <p:sp>
          <p:nvSpPr>
            <p:cNvPr id="26638" name="Line 16"/>
            <p:cNvSpPr>
              <a:spLocks noChangeShapeType="1"/>
            </p:cNvSpPr>
            <p:nvPr/>
          </p:nvSpPr>
          <p:spPr bwMode="auto">
            <a:xfrm>
              <a:off x="2784" y="2496"/>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9" name="Line 17"/>
            <p:cNvSpPr>
              <a:spLocks noChangeShapeType="1"/>
            </p:cNvSpPr>
            <p:nvPr/>
          </p:nvSpPr>
          <p:spPr bwMode="auto">
            <a:xfrm>
              <a:off x="2784" y="3216"/>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Tree>
    <p:custDataLst>
      <p:tags r:id="rId1"/>
    </p:custDataLst>
    <p:extLst>
      <p:ext uri="{BB962C8B-B14F-4D97-AF65-F5344CB8AC3E}">
        <p14:creationId xmlns:p14="http://schemas.microsoft.com/office/powerpoint/2010/main" val="44741861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E848A-0256-70E2-996C-5E62E26FF55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678AF2C-6CA0-A6A2-D7DF-3621E47BB7A7}"/>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2CA933DE-818B-68D2-14C4-8F0584EEA52B}"/>
              </a:ext>
            </a:extLst>
          </p:cNvPr>
          <p:cNvPicPr>
            <a:picLocks noChangeAspect="1"/>
          </p:cNvPicPr>
          <p:nvPr/>
        </p:nvPicPr>
        <p:blipFill>
          <a:blip r:embed="rId2"/>
          <a:stretch>
            <a:fillRect/>
          </a:stretch>
        </p:blipFill>
        <p:spPr>
          <a:xfrm>
            <a:off x="616590" y="0"/>
            <a:ext cx="10958820" cy="6858000"/>
          </a:xfrm>
          <a:prstGeom prst="rect">
            <a:avLst/>
          </a:prstGeom>
        </p:spPr>
      </p:pic>
    </p:spTree>
    <p:extLst>
      <p:ext uri="{BB962C8B-B14F-4D97-AF65-F5344CB8AC3E}">
        <p14:creationId xmlns:p14="http://schemas.microsoft.com/office/powerpoint/2010/main" val="2262332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dirty="0"/>
              <a:t>Why use Numerical Methods?</a:t>
            </a:r>
          </a:p>
        </p:txBody>
      </p:sp>
      <p:sp>
        <p:nvSpPr>
          <p:cNvPr id="1028" name="Rectangle 3"/>
          <p:cNvSpPr>
            <a:spLocks noGrp="1" noChangeArrowheads="1"/>
          </p:cNvSpPr>
          <p:nvPr>
            <p:ph type="body" sz="half" idx="1"/>
          </p:nvPr>
        </p:nvSpPr>
        <p:spPr>
          <a:xfrm>
            <a:off x="1573427" y="1417638"/>
            <a:ext cx="8153400" cy="1371600"/>
          </a:xfrm>
        </p:spPr>
        <p:txBody>
          <a:bodyPr/>
          <a:lstStyle/>
          <a:p>
            <a:r>
              <a:rPr lang="en-US" altLang="en-US" dirty="0"/>
              <a:t>To solve problems that cannot be </a:t>
            </a:r>
            <a:r>
              <a:rPr lang="en-US" altLang="en-US" b="1" dirty="0"/>
              <a:t>solved exactly</a:t>
            </a:r>
          </a:p>
          <a:p>
            <a:pPr>
              <a:buFontTx/>
              <a:buNone/>
            </a:pPr>
            <a:endParaRPr lang="en-US" altLang="en-US" dirty="0"/>
          </a:p>
        </p:txBody>
      </p:sp>
      <p:graphicFrame>
        <p:nvGraphicFramePr>
          <p:cNvPr id="1026" name="Object 6"/>
          <p:cNvGraphicFramePr>
            <a:graphicFrameLocks noGrp="1" noChangeAspect="1"/>
          </p:cNvGraphicFramePr>
          <p:nvPr>
            <p:ph sz="half" idx="2"/>
            <p:extLst>
              <p:ext uri="{D42A27DB-BD31-4B8C-83A1-F6EECF244321}">
                <p14:modId xmlns:p14="http://schemas.microsoft.com/office/powerpoint/2010/main" val="1251104846"/>
              </p:ext>
            </p:extLst>
          </p:nvPr>
        </p:nvGraphicFramePr>
        <p:xfrm>
          <a:off x="1981200" y="2895600"/>
          <a:ext cx="4038600" cy="2217738"/>
        </p:xfrm>
        <a:graphic>
          <a:graphicData uri="http://schemas.openxmlformats.org/presentationml/2006/ole">
            <mc:AlternateContent xmlns:mc="http://schemas.openxmlformats.org/markup-compatibility/2006">
              <mc:Choice xmlns:v="urn:schemas-microsoft-com:vml" Requires="v">
                <p:oleObj name="Equation" r:id="rId4" imgW="901440" imgH="495000" progId="Equation.DSMT4">
                  <p:embed/>
                </p:oleObj>
              </mc:Choice>
              <mc:Fallback>
                <p:oleObj name="Equation" r:id="rId4" imgW="901440" imgH="495000" progId="Equation.DSMT4">
                  <p:embed/>
                  <p:pic>
                    <p:nvPicPr>
                      <p:cNvPr id="102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895600"/>
                        <a:ext cx="4038600" cy="221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29" name="Picture 11" descr="probabil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2514600"/>
            <a:ext cx="40386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23128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6">
            <a:extLst>
              <a:ext uri="{FF2B5EF4-FFF2-40B4-BE49-F238E27FC236}">
                <a16:creationId xmlns:a16="http://schemas.microsoft.com/office/drawing/2014/main" id="{1F99BF80-4A47-3DB0-3DAB-95B30D2A39AE}"/>
              </a:ext>
            </a:extLst>
          </p:cNvPr>
          <p:cNvSpPr>
            <a:spLocks noGrp="1"/>
          </p:cNvSpPr>
          <p:nvPr>
            <p:ph type="sldNum" sz="quarter" idx="12"/>
          </p:nvPr>
        </p:nvSpPr>
        <p:spPr bwMode="auto">
          <a:xfrm>
            <a:off x="8531225" y="5624514"/>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fontAlgn="base">
              <a:lnSpc>
                <a:spcPct val="100000"/>
              </a:lnSpc>
              <a:spcBef>
                <a:spcPct val="0"/>
              </a:spcBef>
              <a:spcAft>
                <a:spcPct val="0"/>
              </a:spcAft>
              <a:buNone/>
            </a:pPr>
            <a:fld id="{02D534CB-9C86-4595-8353-2906979ED156}" type="slidenum">
              <a:rPr lang="en-US" altLang="en-US" sz="900">
                <a:solidFill>
                  <a:srgbClr val="898989"/>
                </a:solidFill>
                <a:latin typeface="Arial" panose="020B0604020202020204" pitchFamily="34" charset="0"/>
              </a:rPr>
              <a:pPr fontAlgn="base">
                <a:lnSpc>
                  <a:spcPct val="100000"/>
                </a:lnSpc>
                <a:spcBef>
                  <a:spcPct val="0"/>
                </a:spcBef>
                <a:spcAft>
                  <a:spcPct val="0"/>
                </a:spcAft>
                <a:buNone/>
              </a:pPr>
              <a:t>20</a:t>
            </a:fld>
            <a:endParaRPr lang="en-US" altLang="en-US" sz="900">
              <a:solidFill>
                <a:srgbClr val="898989"/>
              </a:solidFill>
              <a:latin typeface="Arial" panose="020B0604020202020204" pitchFamily="34" charset="0"/>
            </a:endParaRPr>
          </a:p>
        </p:txBody>
      </p:sp>
      <p:sp>
        <p:nvSpPr>
          <p:cNvPr id="5" name="TextBox 4">
            <a:extLst>
              <a:ext uri="{FF2B5EF4-FFF2-40B4-BE49-F238E27FC236}">
                <a16:creationId xmlns:a16="http://schemas.microsoft.com/office/drawing/2014/main" id="{A18DBB6A-4EFF-D773-EFDA-13E802A3CA61}"/>
              </a:ext>
            </a:extLst>
          </p:cNvPr>
          <p:cNvSpPr txBox="1"/>
          <p:nvPr/>
        </p:nvSpPr>
        <p:spPr>
          <a:xfrm>
            <a:off x="6818314" y="1860551"/>
            <a:ext cx="3717925" cy="1592263"/>
          </a:xfrm>
          <a:prstGeom prst="rect">
            <a:avLst/>
          </a:prstGeom>
          <a:noFill/>
        </p:spPr>
        <p:txBody>
          <a:bodyPr>
            <a:spAutoFit/>
          </a:bodyPr>
          <a:lstStyle/>
          <a:p>
            <a:pPr algn="ctr" defTabSz="685800">
              <a:defRPr/>
            </a:pPr>
            <a:r>
              <a:rPr lang="en-US" sz="1500" b="1" dirty="0">
                <a:solidFill>
                  <a:srgbClr val="000000"/>
                </a:solidFill>
                <a:latin typeface="Times New Roman" panose="02020603050405020304" pitchFamily="18" charset="0"/>
                <a:cs typeface="Times New Roman" panose="02020603050405020304" pitchFamily="18" charset="0"/>
              </a:rPr>
              <a:t>Demand</a:t>
            </a:r>
          </a:p>
          <a:p>
            <a:pPr marL="257175" indent="-257175" defTabSz="685800">
              <a:buFont typeface="Arial" panose="020B0604020202020204" pitchFamily="34" charset="0"/>
              <a:buChar char="•"/>
              <a:defRPr/>
            </a:pPr>
            <a:r>
              <a:rPr lang="en-US" sz="1350" dirty="0">
                <a:solidFill>
                  <a:srgbClr val="000000"/>
                </a:solidFill>
                <a:latin typeface="Times New Roman" panose="02020603050405020304" pitchFamily="18" charset="0"/>
                <a:cs typeface="Times New Roman" panose="02020603050405020304" pitchFamily="18" charset="0"/>
              </a:rPr>
              <a:t>Process images so as to reduce/eliminate distortions.</a:t>
            </a:r>
          </a:p>
          <a:p>
            <a:pPr marL="257175" indent="-257175" defTabSz="685800">
              <a:buFont typeface="Arial" panose="020B0604020202020204" pitchFamily="34" charset="0"/>
              <a:buChar char="•"/>
              <a:defRPr/>
            </a:pPr>
            <a:r>
              <a:rPr lang="en-US" sz="1350" dirty="0">
                <a:solidFill>
                  <a:srgbClr val="000000"/>
                </a:solidFill>
                <a:latin typeface="Times New Roman" panose="02020603050405020304" pitchFamily="18" charset="0"/>
                <a:cs typeface="Times New Roman" panose="02020603050405020304" pitchFamily="18" charset="0"/>
              </a:rPr>
              <a:t>Enable efficient analysis and feature extraction</a:t>
            </a:r>
          </a:p>
          <a:p>
            <a:pPr marL="257175" indent="-257175" defTabSz="685800">
              <a:buFont typeface="Arial" panose="020B0604020202020204" pitchFamily="34" charset="0"/>
              <a:buChar char="•"/>
              <a:defRPr/>
            </a:pPr>
            <a:r>
              <a:rPr lang="en-US" sz="1350" dirty="0">
                <a:solidFill>
                  <a:srgbClr val="000000"/>
                </a:solidFill>
                <a:latin typeface="Times New Roman" panose="02020603050405020304" pitchFamily="18" charset="0"/>
                <a:cs typeface="Times New Roman" panose="02020603050405020304" pitchFamily="18" charset="0"/>
              </a:rPr>
              <a:t>Produce an image that is as close as possible to ground-truth</a:t>
            </a:r>
          </a:p>
          <a:p>
            <a:pPr defTabSz="685800">
              <a:defRPr/>
            </a:pPr>
            <a:endParaRPr lang="en-US" sz="1500" dirty="0">
              <a:solidFill>
                <a:srgbClr val="000000"/>
              </a:solidFill>
              <a:latin typeface="Times New Roman" panose="02020603050405020304" pitchFamily="18" charset="0"/>
              <a:cs typeface="Times New Roman" panose="02020603050405020304" pitchFamily="18" charset="0"/>
            </a:endParaRPr>
          </a:p>
        </p:txBody>
      </p:sp>
      <p:pic>
        <p:nvPicPr>
          <p:cNvPr id="23556" name="Picture 29">
            <a:extLst>
              <a:ext uri="{FF2B5EF4-FFF2-40B4-BE49-F238E27FC236}">
                <a16:creationId xmlns:a16="http://schemas.microsoft.com/office/drawing/2014/main" id="{EC0B4F87-57A7-2ABD-1DF7-FA2860893EC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81163" y="3068638"/>
            <a:ext cx="4494212" cy="3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DEB1687D-CD81-0856-F08F-1CC27EE85DD8}"/>
              </a:ext>
            </a:extLst>
          </p:cNvPr>
          <p:cNvSpPr txBox="1"/>
          <p:nvPr/>
        </p:nvSpPr>
        <p:spPr>
          <a:xfrm>
            <a:off x="2022476" y="1820863"/>
            <a:ext cx="1306513" cy="508000"/>
          </a:xfrm>
          <a:prstGeom prst="rect">
            <a:avLst/>
          </a:prstGeom>
          <a:noFill/>
        </p:spPr>
        <p:txBody>
          <a:bodyPr>
            <a:spAutoFit/>
          </a:bodyPr>
          <a:lstStyle/>
          <a:p>
            <a:pPr defTabSz="685800">
              <a:defRPr/>
            </a:pPr>
            <a:r>
              <a:rPr lang="en-US" sz="1350" dirty="0">
                <a:solidFill>
                  <a:srgbClr val="000000"/>
                </a:solidFill>
                <a:latin typeface="Arial"/>
              </a:rPr>
              <a:t>Corrupted data</a:t>
            </a:r>
          </a:p>
        </p:txBody>
      </p:sp>
      <p:sp>
        <p:nvSpPr>
          <p:cNvPr id="20" name="TextBox 19">
            <a:extLst>
              <a:ext uri="{FF2B5EF4-FFF2-40B4-BE49-F238E27FC236}">
                <a16:creationId xmlns:a16="http://schemas.microsoft.com/office/drawing/2014/main" id="{4F6440D1-115D-048F-BCC0-4B0029B71909}"/>
              </a:ext>
            </a:extLst>
          </p:cNvPr>
          <p:cNvSpPr txBox="1"/>
          <p:nvPr/>
        </p:nvSpPr>
        <p:spPr>
          <a:xfrm>
            <a:off x="4211639" y="1782764"/>
            <a:ext cx="1724025" cy="300037"/>
          </a:xfrm>
          <a:prstGeom prst="rect">
            <a:avLst/>
          </a:prstGeom>
          <a:noFill/>
        </p:spPr>
        <p:txBody>
          <a:bodyPr>
            <a:spAutoFit/>
          </a:bodyPr>
          <a:lstStyle/>
          <a:p>
            <a:pPr defTabSz="685800">
              <a:defRPr/>
            </a:pPr>
            <a:r>
              <a:rPr lang="en-US" sz="1350" dirty="0">
                <a:solidFill>
                  <a:srgbClr val="000000"/>
                </a:solidFill>
                <a:latin typeface="Arial"/>
              </a:rPr>
              <a:t>Reconstructed Data</a:t>
            </a:r>
          </a:p>
        </p:txBody>
      </p:sp>
      <p:sp>
        <p:nvSpPr>
          <p:cNvPr id="23559" name="Title 1">
            <a:extLst>
              <a:ext uri="{FF2B5EF4-FFF2-40B4-BE49-F238E27FC236}">
                <a16:creationId xmlns:a16="http://schemas.microsoft.com/office/drawing/2014/main" id="{35564053-90B4-95F8-F817-AB551C8E0C8E}"/>
              </a:ext>
            </a:extLst>
          </p:cNvPr>
          <p:cNvSpPr txBox="1">
            <a:spLocks/>
          </p:cNvSpPr>
          <p:nvPr/>
        </p:nvSpPr>
        <p:spPr bwMode="auto">
          <a:xfrm>
            <a:off x="1217613" y="1227930"/>
            <a:ext cx="7886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marL="257175" indent="-25717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lnSpc>
                <a:spcPct val="90000"/>
              </a:lnSpc>
              <a:spcBef>
                <a:spcPct val="0"/>
              </a:spcBef>
              <a:spcAft>
                <a:spcPct val="0"/>
              </a:spcAft>
              <a:buFont typeface="Arial" panose="020B0604020202020204" pitchFamily="34" charset="0"/>
              <a:buChar char="•"/>
            </a:pPr>
            <a:r>
              <a:rPr lang="en-US" altLang="en-US" b="1" dirty="0">
                <a:solidFill>
                  <a:prstClr val="black"/>
                </a:solidFill>
                <a:latin typeface="Times New Roman" panose="02020603050405020304" pitchFamily="18" charset="0"/>
                <a:cs typeface="Times New Roman" panose="02020603050405020304" pitchFamily="18" charset="0"/>
              </a:rPr>
              <a:t>Types of Degradations</a:t>
            </a:r>
          </a:p>
        </p:txBody>
      </p:sp>
      <p:pic>
        <p:nvPicPr>
          <p:cNvPr id="23560" name="Picture 2">
            <a:extLst>
              <a:ext uri="{FF2B5EF4-FFF2-40B4-BE49-F238E27FC236}">
                <a16:creationId xmlns:a16="http://schemas.microsoft.com/office/drawing/2014/main" id="{7B9B9D37-B44B-880B-E3E6-345927A306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44713" y="2436814"/>
            <a:ext cx="3567112"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356C75FD-7B9F-51D9-041A-E2BA1935CDBA}"/>
              </a:ext>
            </a:extLst>
          </p:cNvPr>
          <p:cNvSpPr/>
          <p:nvPr/>
        </p:nvSpPr>
        <p:spPr>
          <a:xfrm>
            <a:off x="6818313" y="4152901"/>
            <a:ext cx="4572000" cy="1154113"/>
          </a:xfrm>
          <a:prstGeom prst="rect">
            <a:avLst/>
          </a:prstGeom>
        </p:spPr>
        <p:txBody>
          <a:bodyPr>
            <a:spAutoFit/>
          </a:bodyPr>
          <a:lstStyle/>
          <a:p>
            <a:pPr algn="ctr">
              <a:defRPr/>
            </a:pPr>
            <a:r>
              <a:rPr lang="en-US" sz="1500" b="1" dirty="0">
                <a:solidFill>
                  <a:srgbClr val="000000"/>
                </a:solidFill>
                <a:latin typeface="Times New Roman" panose="02020603050405020304" pitchFamily="18" charset="0"/>
                <a:cs typeface="Times New Roman" panose="02020603050405020304" pitchFamily="18" charset="0"/>
              </a:rPr>
              <a:t>Areas/Industries</a:t>
            </a:r>
          </a:p>
          <a:p>
            <a:pPr marL="214313" indent="-214313">
              <a:buFont typeface="Arial" panose="020B0604020202020204" pitchFamily="34" charset="0"/>
              <a:buChar char="•"/>
              <a:defRPr/>
            </a:pPr>
            <a:r>
              <a:rPr lang="en-US" sz="1350" dirty="0">
                <a:solidFill>
                  <a:srgbClr val="000000"/>
                </a:solidFill>
                <a:latin typeface="Times New Roman" panose="02020603050405020304" pitchFamily="18" charset="0"/>
                <a:cs typeface="Times New Roman" panose="02020603050405020304" pitchFamily="18" charset="0"/>
              </a:rPr>
              <a:t>Medical Imaging</a:t>
            </a:r>
          </a:p>
          <a:p>
            <a:pPr marL="214313" indent="-214313">
              <a:buFont typeface="Arial" panose="020B0604020202020204" pitchFamily="34" charset="0"/>
              <a:buChar char="•"/>
              <a:defRPr/>
            </a:pPr>
            <a:r>
              <a:rPr lang="en-US" sz="1350" dirty="0">
                <a:solidFill>
                  <a:srgbClr val="000000"/>
                </a:solidFill>
                <a:latin typeface="Times New Roman" panose="02020603050405020304" pitchFamily="18" charset="0"/>
                <a:cs typeface="Times New Roman" panose="02020603050405020304" pitchFamily="18" charset="0"/>
              </a:rPr>
              <a:t>Smart Farming and Precision Agriculture</a:t>
            </a:r>
          </a:p>
          <a:p>
            <a:pPr marL="214313" indent="-214313">
              <a:buFont typeface="Arial" panose="020B0604020202020204" pitchFamily="34" charset="0"/>
              <a:buChar char="•"/>
              <a:defRPr/>
            </a:pPr>
            <a:r>
              <a:rPr lang="en-US" sz="1350" dirty="0">
                <a:solidFill>
                  <a:srgbClr val="000000"/>
                </a:solidFill>
                <a:latin typeface="Times New Roman" panose="02020603050405020304" pitchFamily="18" charset="0"/>
                <a:cs typeface="Times New Roman" panose="02020603050405020304" pitchFamily="18" charset="0"/>
              </a:rPr>
              <a:t>Plane satellite imaging</a:t>
            </a:r>
          </a:p>
          <a:p>
            <a:pPr marL="214313" indent="-214313">
              <a:buFont typeface="Arial" panose="020B0604020202020204" pitchFamily="34" charset="0"/>
              <a:buChar char="•"/>
              <a:defRPr/>
            </a:pPr>
            <a:r>
              <a:rPr lang="en-US" sz="1350" dirty="0">
                <a:solidFill>
                  <a:srgbClr val="000000"/>
                </a:solidFill>
                <a:latin typeface="Times New Roman" panose="02020603050405020304" pitchFamily="18" charset="0"/>
                <a:cs typeface="Times New Roman" panose="02020603050405020304" pitchFamily="18" charset="0"/>
              </a:rPr>
              <a:t>Self-driving cars</a:t>
            </a:r>
          </a:p>
        </p:txBody>
      </p:sp>
      <p:sp>
        <p:nvSpPr>
          <p:cNvPr id="2" name="Title 1">
            <a:extLst>
              <a:ext uri="{FF2B5EF4-FFF2-40B4-BE49-F238E27FC236}">
                <a16:creationId xmlns:a16="http://schemas.microsoft.com/office/drawing/2014/main" id="{9226A1D4-021D-F38C-6845-5D6A0BA34736}"/>
              </a:ext>
            </a:extLst>
          </p:cNvPr>
          <p:cNvSpPr>
            <a:spLocks noGrp="1"/>
          </p:cNvSpPr>
          <p:nvPr>
            <p:ph type="title"/>
          </p:nvPr>
        </p:nvSpPr>
        <p:spPr>
          <a:xfrm>
            <a:off x="838200" y="365126"/>
            <a:ext cx="10515600" cy="505731"/>
          </a:xfrm>
        </p:spPr>
        <p:txBody>
          <a:bodyPr>
            <a:normAutofit fontScale="90000"/>
          </a:bodyPr>
          <a:lstStyle/>
          <a:p>
            <a:pPr algn="ctr"/>
            <a:r>
              <a:rPr lang="en-US" dirty="0"/>
              <a:t>Example of computing problem</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2BA033D8-7ECB-F891-02E5-B45491B43FE7}"/>
              </a:ext>
            </a:extLst>
          </p:cNvPr>
          <p:cNvSpPr>
            <a:spLocks noGrp="1"/>
          </p:cNvSpPr>
          <p:nvPr>
            <p:ph type="title"/>
          </p:nvPr>
        </p:nvSpPr>
        <p:spPr>
          <a:xfrm>
            <a:off x="1981200" y="704850"/>
            <a:ext cx="8229600" cy="971550"/>
          </a:xfrm>
        </p:spPr>
        <p:txBody>
          <a:bodyPr/>
          <a:lstStyle/>
          <a:p>
            <a:pPr algn="ctr" eaLnBrk="1" hangingPunct="1"/>
            <a:r>
              <a:rPr lang="en-US" altLang="en-US" sz="4000"/>
              <a:t>Problem statement</a:t>
            </a:r>
          </a:p>
        </p:txBody>
      </p:sp>
      <p:sp>
        <p:nvSpPr>
          <p:cNvPr id="31747" name="Content Placeholder 4">
            <a:extLst>
              <a:ext uri="{FF2B5EF4-FFF2-40B4-BE49-F238E27FC236}">
                <a16:creationId xmlns:a16="http://schemas.microsoft.com/office/drawing/2014/main" id="{B1E81F8C-A80D-9CB1-7788-EF32232D4DFE}"/>
              </a:ext>
            </a:extLst>
          </p:cNvPr>
          <p:cNvSpPr>
            <a:spLocks noGrp="1"/>
          </p:cNvSpPr>
          <p:nvPr>
            <p:ph idx="1"/>
          </p:nvPr>
        </p:nvSpPr>
        <p:spPr/>
        <p:txBody>
          <a:bodyPr/>
          <a:lstStyle/>
          <a:p>
            <a:pPr marL="0" indent="0" algn="ctr" eaLnBrk="1" hangingPunct="1">
              <a:buNone/>
            </a:pPr>
            <a:r>
              <a:rPr lang="en-US" altLang="en-US" sz="2400" b="1" dirty="0">
                <a:latin typeface="Times New Roman" panose="02020603050405020304" pitchFamily="18" charset="0"/>
                <a:cs typeface="Times New Roman" panose="02020603050405020304" pitchFamily="18" charset="0"/>
              </a:rPr>
              <a:t>Y = X + N </a:t>
            </a:r>
          </a:p>
          <a:p>
            <a:pPr eaLnBrk="1" hangingPunct="1"/>
            <a:endParaRPr lang="en-US" altLang="en-US" sz="2400" dirty="0">
              <a:cs typeface="Calibri" panose="020F0502020204030204" pitchFamily="34" charset="0"/>
            </a:endParaRPr>
          </a:p>
          <a:p>
            <a:pPr eaLnBrk="1" hangingPunct="1">
              <a:buFont typeface="Wingdings 2" panose="05020102010507070707" pitchFamily="18" charset="2"/>
              <a:buNone/>
            </a:pPr>
            <a:endParaRPr lang="en-US" altLang="en-US" sz="2400" dirty="0">
              <a:cs typeface="Calibri" panose="020F0502020204030204" pitchFamily="34" charset="0"/>
            </a:endParaRPr>
          </a:p>
        </p:txBody>
      </p:sp>
      <p:sp>
        <p:nvSpPr>
          <p:cNvPr id="6" name="Date Placeholder 5">
            <a:extLst>
              <a:ext uri="{FF2B5EF4-FFF2-40B4-BE49-F238E27FC236}">
                <a16:creationId xmlns:a16="http://schemas.microsoft.com/office/drawing/2014/main" id="{0863A99E-999D-41E3-5067-F2BCBC3000A6}"/>
              </a:ext>
            </a:extLst>
          </p:cNvPr>
          <p:cNvSpPr>
            <a:spLocks noGrp="1"/>
          </p:cNvSpPr>
          <p:nvPr>
            <p:ph type="dt" sz="quarter" idx="10"/>
          </p:nvPr>
        </p:nvSpPr>
        <p:spPr/>
        <p:txBody>
          <a:bodyPr/>
          <a:lstStyle/>
          <a:p>
            <a:pPr>
              <a:defRPr/>
            </a:pPr>
            <a:r>
              <a:rPr lang="en-US">
                <a:solidFill>
                  <a:prstClr val="black">
                    <a:tint val="75000"/>
                  </a:prstClr>
                </a:solidFill>
                <a:latin typeface="Calibri" panose="020F0502020204030204"/>
              </a:rPr>
              <a:t>19/11/2012</a:t>
            </a:r>
          </a:p>
        </p:txBody>
      </p:sp>
      <p:sp>
        <p:nvSpPr>
          <p:cNvPr id="31749" name="Slide Number Placeholder 6">
            <a:extLst>
              <a:ext uri="{FF2B5EF4-FFF2-40B4-BE49-F238E27FC236}">
                <a16:creationId xmlns:a16="http://schemas.microsoft.com/office/drawing/2014/main" id="{B9E8CADB-E1CC-3091-01B5-A8D161F2AD3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EA03AF9-8859-4C9B-9B11-23EB1E0858D7}" type="slidenum">
              <a:rPr lang="en-US" altLang="en-US">
                <a:solidFill>
                  <a:srgbClr val="045C75"/>
                </a:solidFill>
                <a:latin typeface="Constantia" panose="02030602050306030303" pitchFamily="18" charset="0"/>
                <a:cs typeface="Arial" panose="020B0604020202020204" pitchFamily="34" charset="0"/>
              </a:rPr>
              <a:pPr fontAlgn="base">
                <a:spcBef>
                  <a:spcPct val="0"/>
                </a:spcBef>
                <a:spcAft>
                  <a:spcPct val="0"/>
                </a:spcAft>
              </a:pPr>
              <a:t>21</a:t>
            </a:fld>
            <a:endParaRPr lang="en-US" altLang="en-US">
              <a:solidFill>
                <a:srgbClr val="045C75"/>
              </a:solidFill>
              <a:latin typeface="Constantia" panose="02030602050306030303" pitchFamily="18" charset="0"/>
              <a:cs typeface="Arial" panose="020B0604020202020204" pitchFamily="34" charset="0"/>
            </a:endParaRPr>
          </a:p>
        </p:txBody>
      </p:sp>
      <p:sp>
        <p:nvSpPr>
          <p:cNvPr id="8" name="Rectangle 7">
            <a:extLst>
              <a:ext uri="{FF2B5EF4-FFF2-40B4-BE49-F238E27FC236}">
                <a16:creationId xmlns:a16="http://schemas.microsoft.com/office/drawing/2014/main" id="{61072C5E-EFF2-3492-DAF2-5F59AA3F9129}"/>
              </a:ext>
            </a:extLst>
          </p:cNvPr>
          <p:cNvSpPr/>
          <p:nvPr/>
        </p:nvSpPr>
        <p:spPr>
          <a:xfrm>
            <a:off x="4038600" y="5715000"/>
            <a:ext cx="184150" cy="400050"/>
          </a:xfrm>
          <a:prstGeom prst="rect">
            <a:avLst/>
          </a:prstGeom>
        </p:spPr>
        <p:txBody>
          <a:bodyPr wrap="none">
            <a:spAutoFit/>
          </a:bodyPr>
          <a:lstStyle/>
          <a:p>
            <a:pPr algn="ctr">
              <a:defRPr/>
            </a:pPr>
            <a:endParaRPr lang="en-US" sz="2000" dirty="0">
              <a:solidFill>
                <a:prstClr val="black"/>
              </a:solidFill>
              <a:latin typeface="Calibri Light" panose="020F0302020204030204"/>
            </a:endParaRPr>
          </a:p>
        </p:txBody>
      </p:sp>
      <p:pic>
        <p:nvPicPr>
          <p:cNvPr id="31751" name="Picture 12" descr="Y">
            <a:extLst>
              <a:ext uri="{FF2B5EF4-FFF2-40B4-BE49-F238E27FC236}">
                <a16:creationId xmlns:a16="http://schemas.microsoft.com/office/drawing/2014/main" id="{6466610F-BB09-7E2B-1813-D551CBA57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2590801"/>
            <a:ext cx="2030413"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52" name="Group 5">
            <a:extLst>
              <a:ext uri="{FF2B5EF4-FFF2-40B4-BE49-F238E27FC236}">
                <a16:creationId xmlns:a16="http://schemas.microsoft.com/office/drawing/2014/main" id="{82DC70A4-D46D-B207-B46B-C3AA14AF1F80}"/>
              </a:ext>
            </a:extLst>
          </p:cNvPr>
          <p:cNvGrpSpPr>
            <a:grpSpLocks/>
          </p:cNvGrpSpPr>
          <p:nvPr/>
        </p:nvGrpSpPr>
        <p:grpSpPr bwMode="auto">
          <a:xfrm>
            <a:off x="4572000" y="2590800"/>
            <a:ext cx="2438400" cy="1855788"/>
            <a:chOff x="1728" y="1423"/>
            <a:chExt cx="1536" cy="1169"/>
          </a:xfrm>
        </p:grpSpPr>
        <p:pic>
          <p:nvPicPr>
            <p:cNvPr id="31761" name="Picture 6" descr="X">
              <a:extLst>
                <a:ext uri="{FF2B5EF4-FFF2-40B4-BE49-F238E27FC236}">
                  <a16:creationId xmlns:a16="http://schemas.microsoft.com/office/drawing/2014/main" id="{3213F515-0D6A-3E30-DFFC-4B4E90285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 y="1423"/>
              <a:ext cx="1248" cy="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2" name="Text Box 7">
              <a:extLst>
                <a:ext uri="{FF2B5EF4-FFF2-40B4-BE49-F238E27FC236}">
                  <a16:creationId xmlns:a16="http://schemas.microsoft.com/office/drawing/2014/main" id="{BA4C41C7-2FD2-9B41-284D-88A843F3DBA7}"/>
                </a:ext>
              </a:extLst>
            </p:cNvPr>
            <p:cNvSpPr txBox="1">
              <a:spLocks noChangeArrowheads="1"/>
            </p:cNvSpPr>
            <p:nvPr/>
          </p:nvSpPr>
          <p:spPr bwMode="auto">
            <a:xfrm>
              <a:off x="1728" y="1824"/>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50000"/>
                </a:spcBef>
                <a:spcAft>
                  <a:spcPct val="0"/>
                </a:spcAft>
              </a:pPr>
              <a:r>
                <a:rPr lang="en-US" altLang="en-US">
                  <a:solidFill>
                    <a:prstClr val="black"/>
                  </a:solidFill>
                  <a:cs typeface="Arial" panose="020B0604020202020204" pitchFamily="34" charset="0"/>
                </a:rPr>
                <a:t>=</a:t>
              </a:r>
            </a:p>
          </p:txBody>
        </p:sp>
      </p:grpSp>
      <p:grpSp>
        <p:nvGrpSpPr>
          <p:cNvPr id="31753" name="Group 8">
            <a:extLst>
              <a:ext uri="{FF2B5EF4-FFF2-40B4-BE49-F238E27FC236}">
                <a16:creationId xmlns:a16="http://schemas.microsoft.com/office/drawing/2014/main" id="{ED1A44B7-65BF-65D0-6781-93EC10671BA9}"/>
              </a:ext>
            </a:extLst>
          </p:cNvPr>
          <p:cNvGrpSpPr>
            <a:grpSpLocks/>
          </p:cNvGrpSpPr>
          <p:nvPr/>
        </p:nvGrpSpPr>
        <p:grpSpPr bwMode="auto">
          <a:xfrm>
            <a:off x="7239000" y="2590801"/>
            <a:ext cx="2438400" cy="1839913"/>
            <a:chOff x="3312" y="1423"/>
            <a:chExt cx="1536" cy="1159"/>
          </a:xfrm>
        </p:grpSpPr>
        <p:pic>
          <p:nvPicPr>
            <p:cNvPr id="31759" name="Picture 9" descr="noise">
              <a:extLst>
                <a:ext uri="{FF2B5EF4-FFF2-40B4-BE49-F238E27FC236}">
                  <a16:creationId xmlns:a16="http://schemas.microsoft.com/office/drawing/2014/main" id="{00CAEA3F-57CE-FB97-89EF-17154FD64D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1423"/>
              <a:ext cx="1296" cy="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0" name="Text Box 10">
              <a:extLst>
                <a:ext uri="{FF2B5EF4-FFF2-40B4-BE49-F238E27FC236}">
                  <a16:creationId xmlns:a16="http://schemas.microsoft.com/office/drawing/2014/main" id="{5DFAD689-09BE-6D7A-5331-D6B8180F4DA2}"/>
                </a:ext>
              </a:extLst>
            </p:cNvPr>
            <p:cNvSpPr txBox="1">
              <a:spLocks noChangeArrowheads="1"/>
            </p:cNvSpPr>
            <p:nvPr/>
          </p:nvSpPr>
          <p:spPr bwMode="auto">
            <a:xfrm>
              <a:off x="3312" y="1824"/>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50000"/>
                </a:spcBef>
                <a:spcAft>
                  <a:spcPct val="0"/>
                </a:spcAft>
              </a:pPr>
              <a:r>
                <a:rPr lang="en-US" altLang="en-US">
                  <a:solidFill>
                    <a:prstClr val="black"/>
                  </a:solidFill>
                  <a:cs typeface="Arial" panose="020B0604020202020204" pitchFamily="34" charset="0"/>
                </a:rPr>
                <a:t>+</a:t>
              </a:r>
            </a:p>
          </p:txBody>
        </p:sp>
      </p:grpSp>
      <p:sp>
        <p:nvSpPr>
          <p:cNvPr id="31754" name="TextBox 16">
            <a:extLst>
              <a:ext uri="{FF2B5EF4-FFF2-40B4-BE49-F238E27FC236}">
                <a16:creationId xmlns:a16="http://schemas.microsoft.com/office/drawing/2014/main" id="{7BFAD995-6A96-C129-007A-B5BE189930E4}"/>
              </a:ext>
            </a:extLst>
          </p:cNvPr>
          <p:cNvSpPr txBox="1">
            <a:spLocks noChangeArrowheads="1"/>
          </p:cNvSpPr>
          <p:nvPr/>
        </p:nvSpPr>
        <p:spPr bwMode="auto">
          <a:xfrm>
            <a:off x="2438401" y="4419601"/>
            <a:ext cx="156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b="1">
                <a:solidFill>
                  <a:srgbClr val="5B9BD5"/>
                </a:solidFill>
                <a:cs typeface="Arial" panose="020B0604020202020204" pitchFamily="34" charset="0"/>
              </a:rPr>
              <a:t>Y: Noisy image</a:t>
            </a:r>
          </a:p>
          <a:p>
            <a:pPr fontAlgn="base">
              <a:spcBef>
                <a:spcPct val="0"/>
              </a:spcBef>
              <a:spcAft>
                <a:spcPct val="0"/>
              </a:spcAft>
            </a:pPr>
            <a:endParaRPr lang="en-US" altLang="en-US">
              <a:solidFill>
                <a:prstClr val="black"/>
              </a:solidFill>
              <a:latin typeface="Constantia" panose="02030602050306030303" pitchFamily="18" charset="0"/>
              <a:cs typeface="Arial" panose="020B0604020202020204" pitchFamily="34" charset="0"/>
            </a:endParaRPr>
          </a:p>
        </p:txBody>
      </p:sp>
      <p:sp>
        <p:nvSpPr>
          <p:cNvPr id="31755" name="TextBox 17">
            <a:extLst>
              <a:ext uri="{FF2B5EF4-FFF2-40B4-BE49-F238E27FC236}">
                <a16:creationId xmlns:a16="http://schemas.microsoft.com/office/drawing/2014/main" id="{6AFF5713-BE3E-814F-2614-90288E213832}"/>
              </a:ext>
            </a:extLst>
          </p:cNvPr>
          <p:cNvSpPr txBox="1">
            <a:spLocks noChangeArrowheads="1"/>
          </p:cNvSpPr>
          <p:nvPr/>
        </p:nvSpPr>
        <p:spPr bwMode="auto">
          <a:xfrm>
            <a:off x="5181601" y="4419601"/>
            <a:ext cx="1812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b="1">
                <a:solidFill>
                  <a:srgbClr val="5B9BD5"/>
                </a:solidFill>
                <a:cs typeface="Arial" panose="020B0604020202020204" pitchFamily="34" charset="0"/>
              </a:rPr>
              <a:t>X: Original image</a:t>
            </a:r>
          </a:p>
          <a:p>
            <a:pPr fontAlgn="base">
              <a:spcBef>
                <a:spcPct val="0"/>
              </a:spcBef>
              <a:spcAft>
                <a:spcPct val="0"/>
              </a:spcAft>
            </a:pPr>
            <a:endParaRPr lang="en-US" altLang="en-US">
              <a:solidFill>
                <a:prstClr val="black"/>
              </a:solidFill>
              <a:latin typeface="Constantia" panose="02030602050306030303" pitchFamily="18" charset="0"/>
              <a:cs typeface="Arial" panose="020B0604020202020204" pitchFamily="34" charset="0"/>
            </a:endParaRPr>
          </a:p>
        </p:txBody>
      </p:sp>
      <p:sp>
        <p:nvSpPr>
          <p:cNvPr id="31756" name="TextBox 18">
            <a:extLst>
              <a:ext uri="{FF2B5EF4-FFF2-40B4-BE49-F238E27FC236}">
                <a16:creationId xmlns:a16="http://schemas.microsoft.com/office/drawing/2014/main" id="{A4880396-9EC6-80E7-4585-39CBFCEB92E1}"/>
              </a:ext>
            </a:extLst>
          </p:cNvPr>
          <p:cNvSpPr txBox="1">
            <a:spLocks noChangeArrowheads="1"/>
          </p:cNvSpPr>
          <p:nvPr/>
        </p:nvSpPr>
        <p:spPr bwMode="auto">
          <a:xfrm>
            <a:off x="7543801" y="4419601"/>
            <a:ext cx="2513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b="1">
                <a:solidFill>
                  <a:srgbClr val="5B9BD5"/>
                </a:solidFill>
                <a:cs typeface="Arial" panose="020B0604020202020204" pitchFamily="34" charset="0"/>
              </a:rPr>
              <a:t>N: White Gaussian noise</a:t>
            </a:r>
          </a:p>
          <a:p>
            <a:pPr fontAlgn="base">
              <a:spcBef>
                <a:spcPct val="0"/>
              </a:spcBef>
              <a:spcAft>
                <a:spcPct val="0"/>
              </a:spcAft>
            </a:pPr>
            <a:endParaRPr lang="en-US" altLang="en-US">
              <a:solidFill>
                <a:prstClr val="black"/>
              </a:solidFill>
              <a:latin typeface="Constantia" panose="02030602050306030303" pitchFamily="18" charset="0"/>
              <a:cs typeface="Arial" panose="020B0604020202020204" pitchFamily="34" charset="0"/>
            </a:endParaRPr>
          </a:p>
        </p:txBody>
      </p:sp>
      <p:sp>
        <p:nvSpPr>
          <p:cNvPr id="31757" name="TextBox 19">
            <a:extLst>
              <a:ext uri="{FF2B5EF4-FFF2-40B4-BE49-F238E27FC236}">
                <a16:creationId xmlns:a16="http://schemas.microsoft.com/office/drawing/2014/main" id="{BF73ADF9-0F2F-553F-B2F4-FDF4EFA82E59}"/>
              </a:ext>
            </a:extLst>
          </p:cNvPr>
          <p:cNvSpPr txBox="1">
            <a:spLocks noChangeArrowheads="1"/>
          </p:cNvSpPr>
          <p:nvPr/>
        </p:nvSpPr>
        <p:spPr bwMode="auto">
          <a:xfrm>
            <a:off x="2438400" y="4953000"/>
            <a:ext cx="36718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FF0000"/>
                </a:solidFill>
                <a:latin typeface="Constantia" panose="02030602050306030303" pitchFamily="18" charset="0"/>
                <a:cs typeface="Arial" panose="020B0604020202020204" pitchFamily="34" charset="0"/>
              </a:rPr>
              <a:t>Assumptions                                                          </a:t>
            </a:r>
          </a:p>
          <a:p>
            <a:pPr fontAlgn="base">
              <a:spcBef>
                <a:spcPct val="0"/>
              </a:spcBef>
              <a:spcAft>
                <a:spcPct val="0"/>
              </a:spcAft>
              <a:buFont typeface="Arial" panose="020B0604020202020204" pitchFamily="34" charset="0"/>
              <a:buChar char="•"/>
            </a:pPr>
            <a:r>
              <a:rPr lang="en-US" altLang="en-US">
                <a:solidFill>
                  <a:prstClr val="black"/>
                </a:solidFill>
                <a:latin typeface="Constantia" panose="02030602050306030303" pitchFamily="18" charset="0"/>
                <a:cs typeface="Arial" panose="020B0604020202020204" pitchFamily="34" charset="0"/>
              </a:rPr>
              <a:t> X  is unknown</a:t>
            </a:r>
          </a:p>
          <a:p>
            <a:pPr fontAlgn="base">
              <a:spcBef>
                <a:spcPct val="0"/>
              </a:spcBef>
              <a:spcAft>
                <a:spcPct val="0"/>
              </a:spcAft>
              <a:buFont typeface="Arial" panose="020B0604020202020204" pitchFamily="34" charset="0"/>
              <a:buChar char="•"/>
            </a:pPr>
            <a:r>
              <a:rPr lang="en-US" altLang="en-US">
                <a:solidFill>
                  <a:prstClr val="black"/>
                </a:solidFill>
                <a:latin typeface="Constantia" panose="02030602050306030303" pitchFamily="18" charset="0"/>
                <a:cs typeface="Arial" panose="020B0604020202020204" pitchFamily="34" charset="0"/>
              </a:rPr>
              <a:t> X and N are uncorrelated</a:t>
            </a:r>
          </a:p>
          <a:p>
            <a:pPr fontAlgn="base">
              <a:spcBef>
                <a:spcPct val="0"/>
              </a:spcBef>
              <a:spcAft>
                <a:spcPct val="0"/>
              </a:spcAft>
              <a:buFont typeface="Arial" panose="020B0604020202020204" pitchFamily="34" charset="0"/>
              <a:buChar char="•"/>
            </a:pPr>
            <a:r>
              <a:rPr lang="en-US" altLang="en-US">
                <a:solidFill>
                  <a:prstClr val="black"/>
                </a:solidFill>
                <a:latin typeface="Constantia" panose="02030602050306030303" pitchFamily="18" charset="0"/>
                <a:cs typeface="Arial" panose="020B0604020202020204" pitchFamily="34" charset="0"/>
              </a:rPr>
              <a:t> Noise variance may be unknown</a:t>
            </a:r>
          </a:p>
        </p:txBody>
      </p:sp>
      <p:sp>
        <p:nvSpPr>
          <p:cNvPr id="31758" name="TextBox 15">
            <a:extLst>
              <a:ext uri="{FF2B5EF4-FFF2-40B4-BE49-F238E27FC236}">
                <a16:creationId xmlns:a16="http://schemas.microsoft.com/office/drawing/2014/main" id="{C70C1092-E5BF-101E-444F-C435E8AA0C81}"/>
              </a:ext>
            </a:extLst>
          </p:cNvPr>
          <p:cNvSpPr txBox="1">
            <a:spLocks noChangeArrowheads="1"/>
          </p:cNvSpPr>
          <p:nvPr/>
        </p:nvSpPr>
        <p:spPr bwMode="auto">
          <a:xfrm>
            <a:off x="7010400" y="4953001"/>
            <a:ext cx="24018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FF0000"/>
                </a:solidFill>
                <a:latin typeface="Constantia" panose="02030602050306030303" pitchFamily="18" charset="0"/>
                <a:cs typeface="Calibri" panose="020F0502020204030204" pitchFamily="34" charset="0"/>
              </a:rPr>
              <a:t>Goal: </a:t>
            </a:r>
            <a:r>
              <a:rPr lang="en-US" altLang="en-US">
                <a:solidFill>
                  <a:prstClr val="black"/>
                </a:solidFill>
                <a:latin typeface="Constantia" panose="02030602050306030303" pitchFamily="18" charset="0"/>
                <a:cs typeface="Calibri" panose="020F0502020204030204" pitchFamily="34" charset="0"/>
              </a:rPr>
              <a:t>recover X from Y</a:t>
            </a:r>
          </a:p>
          <a:p>
            <a:pPr fontAlgn="base">
              <a:spcBef>
                <a:spcPct val="0"/>
              </a:spcBef>
              <a:spcAft>
                <a:spcPct val="0"/>
              </a:spcAft>
            </a:pPr>
            <a:endParaRPr lang="en-US" altLang="en-US">
              <a:solidFill>
                <a:prstClr val="black"/>
              </a:solidFill>
              <a:cs typeface="Arial" panose="020B0604020202020204" pitchFamily="34" charset="0"/>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2249790-1F99-153F-B976-BC6CC8326511}"/>
              </a:ext>
            </a:extLst>
          </p:cNvPr>
          <p:cNvSpPr>
            <a:spLocks noGrp="1"/>
          </p:cNvSpPr>
          <p:nvPr>
            <p:ph type="title"/>
          </p:nvPr>
        </p:nvSpPr>
        <p:spPr/>
        <p:txBody>
          <a:bodyPr/>
          <a:lstStyle/>
          <a:p>
            <a:pPr eaLnBrk="1" hangingPunct="1"/>
            <a:r>
              <a:rPr lang="en-IE" altLang="en-US"/>
              <a:t>Noise Model</a:t>
            </a:r>
            <a:endParaRPr lang="en-US" altLang="en-US"/>
          </a:p>
        </p:txBody>
      </p:sp>
      <p:sp>
        <p:nvSpPr>
          <p:cNvPr id="32771" name="Rectangle 3">
            <a:extLst>
              <a:ext uri="{FF2B5EF4-FFF2-40B4-BE49-F238E27FC236}">
                <a16:creationId xmlns:a16="http://schemas.microsoft.com/office/drawing/2014/main" id="{EA97AAD1-6113-5D54-5DCE-A20CF7240B6B}"/>
              </a:ext>
            </a:extLst>
          </p:cNvPr>
          <p:cNvSpPr>
            <a:spLocks noGrp="1"/>
          </p:cNvSpPr>
          <p:nvPr>
            <p:ph type="body" idx="1"/>
          </p:nvPr>
        </p:nvSpPr>
        <p:spPr/>
        <p:txBody>
          <a:bodyPr/>
          <a:lstStyle/>
          <a:p>
            <a:pPr marL="0" indent="0" eaLnBrk="1" hangingPunct="1">
              <a:buNone/>
            </a:pPr>
            <a:r>
              <a:rPr lang="en-IE" altLang="en-US"/>
              <a:t>We can consider a noisy image to be modelled as follows:</a:t>
            </a:r>
          </a:p>
          <a:p>
            <a:pPr marL="0" indent="0" eaLnBrk="1" hangingPunct="1">
              <a:buNone/>
            </a:pPr>
            <a:endParaRPr lang="en-IE" altLang="en-US"/>
          </a:p>
          <a:p>
            <a:pPr marL="0" indent="0" eaLnBrk="1" hangingPunct="1">
              <a:buNone/>
            </a:pPr>
            <a:endParaRPr lang="en-IE" altLang="en-US"/>
          </a:p>
          <a:p>
            <a:pPr marL="0" indent="0" eaLnBrk="1" hangingPunct="1">
              <a:buNone/>
            </a:pPr>
            <a:r>
              <a:rPr lang="en-IE" altLang="en-US"/>
              <a:t>where </a:t>
            </a:r>
            <a:r>
              <a:rPr lang="en-IE" altLang="en-US" i="1">
                <a:latin typeface="Times New Roman" panose="02020603050405020304" pitchFamily="18" charset="0"/>
              </a:rPr>
              <a:t>f(x, y)</a:t>
            </a:r>
            <a:r>
              <a:rPr lang="en-IE" altLang="en-US"/>
              <a:t> is the original image pixel,     </a:t>
            </a:r>
            <a:r>
              <a:rPr lang="el-GR" altLang="en-US" i="1">
                <a:latin typeface="Times New Roman" panose="02020603050405020304" pitchFamily="18" charset="0"/>
                <a:cs typeface="Times New Roman" panose="02020603050405020304" pitchFamily="18" charset="0"/>
              </a:rPr>
              <a:t>η</a:t>
            </a:r>
            <a:r>
              <a:rPr lang="en-IE" altLang="en-US" i="1">
                <a:latin typeface="Times New Roman" panose="02020603050405020304" pitchFamily="18" charset="0"/>
                <a:cs typeface="Times New Roman" panose="02020603050405020304" pitchFamily="18" charset="0"/>
              </a:rPr>
              <a:t>(x, y)</a:t>
            </a:r>
            <a:r>
              <a:rPr lang="en-IE" altLang="en-US">
                <a:cs typeface="Times New Roman" panose="02020603050405020304" pitchFamily="18" charset="0"/>
              </a:rPr>
              <a:t> is the noise term and </a:t>
            </a:r>
            <a:r>
              <a:rPr lang="en-IE" altLang="en-US" i="1">
                <a:latin typeface="Times New Roman" panose="02020603050405020304" pitchFamily="18" charset="0"/>
                <a:cs typeface="Times New Roman" panose="02020603050405020304" pitchFamily="18" charset="0"/>
              </a:rPr>
              <a:t>g(x, y)</a:t>
            </a:r>
            <a:r>
              <a:rPr lang="en-IE" altLang="en-US">
                <a:cs typeface="Times New Roman" panose="02020603050405020304" pitchFamily="18" charset="0"/>
              </a:rPr>
              <a:t> is the resulting noisy pixel</a:t>
            </a:r>
          </a:p>
          <a:p>
            <a:pPr marL="0" indent="0" eaLnBrk="1" hangingPunct="1">
              <a:buNone/>
            </a:pPr>
            <a:endParaRPr lang="en-IE" altLang="en-US">
              <a:cs typeface="Times New Roman" panose="02020603050405020304" pitchFamily="18" charset="0"/>
            </a:endParaRPr>
          </a:p>
          <a:p>
            <a:pPr marL="0" indent="0" eaLnBrk="1" hangingPunct="1">
              <a:buNone/>
            </a:pPr>
            <a:r>
              <a:rPr lang="en-IE" altLang="en-US" b="1">
                <a:cs typeface="Times New Roman" panose="02020603050405020304" pitchFamily="18" charset="0"/>
              </a:rPr>
              <a:t>If we can estimate the model that the noise in an image is based on, this will help us to figure out how to restore the image</a:t>
            </a:r>
            <a:endParaRPr lang="el-GR" altLang="en-US" b="1" i="1">
              <a:latin typeface="Times New Roman" panose="02020603050405020304" pitchFamily="18" charset="0"/>
              <a:cs typeface="Times New Roman" panose="02020603050405020304" pitchFamily="18" charset="0"/>
            </a:endParaRPr>
          </a:p>
        </p:txBody>
      </p:sp>
      <p:graphicFrame>
        <p:nvGraphicFramePr>
          <p:cNvPr id="32772" name="Object 2">
            <a:extLst>
              <a:ext uri="{FF2B5EF4-FFF2-40B4-BE49-F238E27FC236}">
                <a16:creationId xmlns:a16="http://schemas.microsoft.com/office/drawing/2014/main" id="{1D6F44C4-DEE5-5CAB-34B7-0CA98F14A31A}"/>
              </a:ext>
            </a:extLst>
          </p:cNvPr>
          <p:cNvGraphicFramePr>
            <a:graphicFrameLocks noChangeAspect="1"/>
          </p:cNvGraphicFramePr>
          <p:nvPr/>
        </p:nvGraphicFramePr>
        <p:xfrm>
          <a:off x="2514600" y="2209801"/>
          <a:ext cx="5367338" cy="676275"/>
        </p:xfrm>
        <a:graphic>
          <a:graphicData uri="http://schemas.openxmlformats.org/presentationml/2006/ole">
            <mc:AlternateContent xmlns:mc="http://schemas.openxmlformats.org/markup-compatibility/2006">
              <mc:Choice xmlns:v="urn:schemas-microsoft-com:vml" Requires="v">
                <p:oleObj name="Equation" r:id="rId3" imgW="1612900" imgH="203200" progId="Equation.3">
                  <p:embed/>
                </p:oleObj>
              </mc:Choice>
              <mc:Fallback>
                <p:oleObj name="Equation" r:id="rId3" imgW="1612900" imgH="203200" progId="Equation.3">
                  <p:embed/>
                  <p:pic>
                    <p:nvPicPr>
                      <p:cNvPr id="32772" name="Object 2">
                        <a:extLst>
                          <a:ext uri="{FF2B5EF4-FFF2-40B4-BE49-F238E27FC236}">
                            <a16:creationId xmlns:a16="http://schemas.microsoft.com/office/drawing/2014/main" id="{1D6F44C4-DEE5-5CAB-34B7-0CA98F14A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209801"/>
                        <a:ext cx="5367338"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106" y="219211"/>
            <a:ext cx="10515600" cy="505731"/>
          </a:xfrm>
        </p:spPr>
        <p:txBody>
          <a:bodyPr>
            <a:normAutofit fontScale="90000"/>
          </a:bodyPr>
          <a:lstStyle/>
          <a:p>
            <a:pPr algn="ctr"/>
            <a:r>
              <a:rPr lang="en-US" dirty="0"/>
              <a:t>Example</a:t>
            </a:r>
          </a:p>
        </p:txBody>
      </p:sp>
      <p:sp>
        <p:nvSpPr>
          <p:cNvPr id="3" name="Content Placeholder 2"/>
          <p:cNvSpPr>
            <a:spLocks noGrp="1"/>
          </p:cNvSpPr>
          <p:nvPr>
            <p:ph idx="1"/>
          </p:nvPr>
        </p:nvSpPr>
        <p:spPr>
          <a:xfrm>
            <a:off x="770106" y="747301"/>
            <a:ext cx="10515600" cy="589148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Image de-noising Problem</a:t>
            </a:r>
          </a:p>
          <a:p>
            <a:r>
              <a:rPr lang="en-US" dirty="0">
                <a:latin typeface="Times New Roman" panose="02020603050405020304" pitchFamily="18" charset="0"/>
                <a:cs typeface="Times New Roman" panose="02020603050405020304" pitchFamily="18" charset="0"/>
              </a:rPr>
              <a:t>Problem description: Perform an image enhancement on a noisy RGB image</a:t>
            </a:r>
          </a:p>
          <a:p>
            <a:r>
              <a:rPr lang="en-US" dirty="0">
                <a:latin typeface="Times New Roman" panose="02020603050405020304" pitchFamily="18" charset="0"/>
                <a:cs typeface="Times New Roman" panose="02020603050405020304" pitchFamily="18" charset="0"/>
              </a:rPr>
              <a:t>Mathematical formulation: </a:t>
            </a:r>
            <a:r>
              <a:rPr lang="en-US" b="1" i="1" dirty="0">
                <a:latin typeface="Times New Roman" panose="02020603050405020304" pitchFamily="18" charset="0"/>
                <a:cs typeface="Times New Roman" panose="02020603050405020304" pitchFamily="18" charset="0"/>
              </a:rPr>
              <a:t>Y</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n-US" b="1" i="1" dirty="0">
                <a:latin typeface="Times New Roman" panose="02020603050405020304" pitchFamily="18" charset="0"/>
                <a:cs typeface="Times New Roman" panose="02020603050405020304" pitchFamily="18" charset="0"/>
              </a:rPr>
              <a:t> X</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a:t>
            </a:r>
            <a:r>
              <a:rPr lang="en-US" b="1"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x</a:t>
            </a:r>
            <a:r>
              <a:rPr lang="en-US" i="1"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N </a:t>
            </a:r>
            <a:r>
              <a:rPr lang="en-US"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multiplicative noise)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Solution: Using gradient descent algorithm </a:t>
            </a: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Using the solution to produce a reconstructed image</a:t>
            </a:r>
          </a:p>
          <a:p>
            <a:endParaRPr lang="en-US" dirty="0"/>
          </a:p>
        </p:txBody>
      </p:sp>
      <p:pic>
        <p:nvPicPr>
          <p:cNvPr id="9" name="Picture 8">
            <a:extLst>
              <a:ext uri="{FF2B5EF4-FFF2-40B4-BE49-F238E27FC236}">
                <a16:creationId xmlns:a16="http://schemas.microsoft.com/office/drawing/2014/main" id="{41574B97-34E4-271B-8EFC-B96ACE679FE5}"/>
              </a:ext>
            </a:extLst>
          </p:cNvPr>
          <p:cNvPicPr>
            <a:picLocks noChangeAspect="1"/>
          </p:cNvPicPr>
          <p:nvPr/>
        </p:nvPicPr>
        <p:blipFill>
          <a:blip r:embed="rId3"/>
          <a:stretch>
            <a:fillRect/>
          </a:stretch>
        </p:blipFill>
        <p:spPr>
          <a:xfrm>
            <a:off x="4726155" y="5182063"/>
            <a:ext cx="5463434" cy="1238192"/>
          </a:xfrm>
          <a:prstGeom prst="rect">
            <a:avLst/>
          </a:prstGeom>
        </p:spPr>
      </p:pic>
      <p:pic>
        <p:nvPicPr>
          <p:cNvPr id="11" name="Picture 10">
            <a:extLst>
              <a:ext uri="{FF2B5EF4-FFF2-40B4-BE49-F238E27FC236}">
                <a16:creationId xmlns:a16="http://schemas.microsoft.com/office/drawing/2014/main" id="{B139EA1A-2BB9-EF20-E6DD-4778A2A7D619}"/>
              </a:ext>
            </a:extLst>
          </p:cNvPr>
          <p:cNvPicPr>
            <a:picLocks noChangeAspect="1"/>
          </p:cNvPicPr>
          <p:nvPr/>
        </p:nvPicPr>
        <p:blipFill>
          <a:blip r:embed="rId4"/>
          <a:stretch>
            <a:fillRect/>
          </a:stretch>
        </p:blipFill>
        <p:spPr>
          <a:xfrm>
            <a:off x="2110903" y="3406529"/>
            <a:ext cx="7500025" cy="1275431"/>
          </a:xfrm>
          <a:prstGeom prst="rect">
            <a:avLst/>
          </a:prstGeom>
        </p:spPr>
      </p:pic>
    </p:spTree>
    <p:extLst>
      <p:ext uri="{BB962C8B-B14F-4D97-AF65-F5344CB8AC3E}">
        <p14:creationId xmlns:p14="http://schemas.microsoft.com/office/powerpoint/2010/main" val="358508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237" y="226579"/>
            <a:ext cx="10515600" cy="604693"/>
          </a:xfrm>
        </p:spPr>
        <p:txBody>
          <a:bodyPr>
            <a:normAutofit fontScale="90000"/>
          </a:bodyPr>
          <a:lstStyle/>
          <a:p>
            <a:pPr algn="ctr"/>
            <a:r>
              <a:rPr lang="en-US" dirty="0"/>
              <a:t>Numerical Analysis vs Numerical Linear Algebra</a:t>
            </a:r>
          </a:p>
        </p:txBody>
      </p:sp>
      <p:pic>
        <p:nvPicPr>
          <p:cNvPr id="5" name="Picture 4"/>
          <p:cNvPicPr>
            <a:picLocks noChangeAspect="1"/>
          </p:cNvPicPr>
          <p:nvPr/>
        </p:nvPicPr>
        <p:blipFill>
          <a:blip r:embed="rId3"/>
          <a:stretch>
            <a:fillRect/>
          </a:stretch>
        </p:blipFill>
        <p:spPr>
          <a:xfrm>
            <a:off x="6464071" y="1613127"/>
            <a:ext cx="4543425" cy="4086225"/>
          </a:xfrm>
          <a:prstGeom prst="rect">
            <a:avLst/>
          </a:prstGeom>
        </p:spPr>
      </p:pic>
      <p:pic>
        <p:nvPicPr>
          <p:cNvPr id="6" name="Picture 5"/>
          <p:cNvPicPr>
            <a:picLocks noChangeAspect="1"/>
          </p:cNvPicPr>
          <p:nvPr/>
        </p:nvPicPr>
        <p:blipFill>
          <a:blip r:embed="rId4"/>
          <a:stretch>
            <a:fillRect/>
          </a:stretch>
        </p:blipFill>
        <p:spPr>
          <a:xfrm>
            <a:off x="1370919" y="1575027"/>
            <a:ext cx="5095875" cy="4124325"/>
          </a:xfrm>
          <a:prstGeom prst="rect">
            <a:avLst/>
          </a:prstGeom>
        </p:spPr>
      </p:pic>
    </p:spTree>
    <p:extLst>
      <p:ext uri="{BB962C8B-B14F-4D97-AF65-F5344CB8AC3E}">
        <p14:creationId xmlns:p14="http://schemas.microsoft.com/office/powerpoint/2010/main" val="1050045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Modelling</a:t>
            </a:r>
          </a:p>
        </p:txBody>
      </p:sp>
      <p:sp>
        <p:nvSpPr>
          <p:cNvPr id="3" name="Content Placeholder 2"/>
          <p:cNvSpPr>
            <a:spLocks noGrp="1"/>
          </p:cNvSpPr>
          <p:nvPr>
            <p:ph idx="1"/>
          </p:nvPr>
        </p:nvSpPr>
        <p:spPr/>
        <p:txBody>
          <a:bodyPr/>
          <a:lstStyle/>
          <a:p>
            <a:r>
              <a:rPr lang="en-US" dirty="0"/>
              <a:t>Mathematical models leads to assumptions and approximations</a:t>
            </a:r>
          </a:p>
          <a:p>
            <a:r>
              <a:rPr lang="en-US" dirty="0"/>
              <a:t>Helps to solve real world problems</a:t>
            </a:r>
          </a:p>
        </p:txBody>
      </p:sp>
    </p:spTree>
    <p:extLst>
      <p:ext uri="{BB962C8B-B14F-4D97-AF65-F5344CB8AC3E}">
        <p14:creationId xmlns:p14="http://schemas.microsoft.com/office/powerpoint/2010/main" val="2653574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268"/>
            <a:ext cx="10515600" cy="712561"/>
          </a:xfrm>
        </p:spPr>
        <p:txBody>
          <a:bodyPr/>
          <a:lstStyle/>
          <a:p>
            <a:pPr algn="ctr"/>
            <a:r>
              <a:rPr lang="en-US" dirty="0"/>
              <a:t>Trade offs</a:t>
            </a:r>
          </a:p>
        </p:txBody>
      </p:sp>
      <p:pic>
        <p:nvPicPr>
          <p:cNvPr id="4" name="Content Placeholder 3"/>
          <p:cNvPicPr>
            <a:picLocks noGrp="1" noChangeAspect="1"/>
          </p:cNvPicPr>
          <p:nvPr>
            <p:ph idx="1"/>
          </p:nvPr>
        </p:nvPicPr>
        <p:blipFill>
          <a:blip r:embed="rId2"/>
          <a:stretch>
            <a:fillRect/>
          </a:stretch>
        </p:blipFill>
        <p:spPr>
          <a:xfrm>
            <a:off x="1031132" y="1140769"/>
            <a:ext cx="9922213" cy="5460963"/>
          </a:xfrm>
          <a:prstGeom prst="rect">
            <a:avLst/>
          </a:prstGeom>
        </p:spPr>
      </p:pic>
    </p:spTree>
    <p:extLst>
      <p:ext uri="{BB962C8B-B14F-4D97-AF65-F5344CB8AC3E}">
        <p14:creationId xmlns:p14="http://schemas.microsoft.com/office/powerpoint/2010/main" val="1543619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4846"/>
          </a:xfrm>
        </p:spPr>
        <p:txBody>
          <a:bodyPr>
            <a:normAutofit fontScale="90000"/>
          </a:bodyPr>
          <a:lstStyle/>
          <a:p>
            <a:pPr algn="ctr"/>
            <a:r>
              <a:rPr lang="en-US" dirty="0"/>
              <a:t>Trade offs</a:t>
            </a:r>
          </a:p>
        </p:txBody>
      </p:sp>
      <p:pic>
        <p:nvPicPr>
          <p:cNvPr id="4" name="Picture 3"/>
          <p:cNvPicPr>
            <a:picLocks noChangeAspect="1"/>
          </p:cNvPicPr>
          <p:nvPr/>
        </p:nvPicPr>
        <p:blipFill>
          <a:blip r:embed="rId3"/>
          <a:stretch>
            <a:fillRect/>
          </a:stretch>
        </p:blipFill>
        <p:spPr>
          <a:xfrm>
            <a:off x="1091334" y="1027906"/>
            <a:ext cx="9658350" cy="5467350"/>
          </a:xfrm>
          <a:prstGeom prst="rect">
            <a:avLst/>
          </a:prstGeom>
        </p:spPr>
      </p:pic>
    </p:spTree>
    <p:extLst>
      <p:ext uri="{BB962C8B-B14F-4D97-AF65-F5344CB8AC3E}">
        <p14:creationId xmlns:p14="http://schemas.microsoft.com/office/powerpoint/2010/main" val="2575442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5172" y="2745921"/>
            <a:ext cx="10515600" cy="2933020"/>
          </a:xfrm>
        </p:spPr>
        <p:txBody>
          <a:bodyPr/>
          <a:lstStyle/>
          <a:p>
            <a:r>
              <a:rPr lang="en-US" dirty="0"/>
              <a:t>Integers</a:t>
            </a:r>
          </a:p>
          <a:p>
            <a:r>
              <a:rPr lang="en-US" dirty="0"/>
              <a:t>Fixed point</a:t>
            </a:r>
          </a:p>
          <a:p>
            <a:r>
              <a:rPr lang="en-US" dirty="0"/>
              <a:t>Floating point</a:t>
            </a:r>
          </a:p>
        </p:txBody>
      </p:sp>
      <p:pic>
        <p:nvPicPr>
          <p:cNvPr id="4" name="Picture 3"/>
          <p:cNvPicPr>
            <a:picLocks noChangeAspect="1"/>
          </p:cNvPicPr>
          <p:nvPr/>
        </p:nvPicPr>
        <p:blipFill>
          <a:blip r:embed="rId3"/>
          <a:stretch>
            <a:fillRect/>
          </a:stretch>
        </p:blipFill>
        <p:spPr>
          <a:xfrm>
            <a:off x="733424" y="498021"/>
            <a:ext cx="10239375" cy="2247900"/>
          </a:xfrm>
          <a:prstGeom prst="rect">
            <a:avLst/>
          </a:prstGeom>
        </p:spPr>
      </p:pic>
    </p:spTree>
    <p:extLst>
      <p:ext uri="{BB962C8B-B14F-4D97-AF65-F5344CB8AC3E}">
        <p14:creationId xmlns:p14="http://schemas.microsoft.com/office/powerpoint/2010/main" val="1517256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1112" y="709612"/>
            <a:ext cx="9629775" cy="5438775"/>
          </a:xfrm>
          <a:prstGeom prst="rect">
            <a:avLst/>
          </a:prstGeom>
        </p:spPr>
      </p:pic>
    </p:spTree>
    <p:extLst>
      <p:ext uri="{BB962C8B-B14F-4D97-AF65-F5344CB8AC3E}">
        <p14:creationId xmlns:p14="http://schemas.microsoft.com/office/powerpoint/2010/main" val="610567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B211E3-9907-7BEC-28FF-923BCCFD9CEE}"/>
              </a:ext>
            </a:extLst>
          </p:cNvPr>
          <p:cNvPicPr>
            <a:picLocks noGrp="1" noChangeAspect="1"/>
          </p:cNvPicPr>
          <p:nvPr>
            <p:ph idx="1"/>
          </p:nvPr>
        </p:nvPicPr>
        <p:blipFill>
          <a:blip r:embed="rId2"/>
          <a:stretch>
            <a:fillRect/>
          </a:stretch>
        </p:blipFill>
        <p:spPr>
          <a:xfrm>
            <a:off x="838200" y="639778"/>
            <a:ext cx="10515600" cy="2789222"/>
          </a:xfrm>
        </p:spPr>
      </p:pic>
      <p:sp>
        <p:nvSpPr>
          <p:cNvPr id="7" name="TextBox 6">
            <a:extLst>
              <a:ext uri="{FF2B5EF4-FFF2-40B4-BE49-F238E27FC236}">
                <a16:creationId xmlns:a16="http://schemas.microsoft.com/office/drawing/2014/main" id="{9F15599E-457C-56B7-26B5-E66C5D153243}"/>
              </a:ext>
            </a:extLst>
          </p:cNvPr>
          <p:cNvSpPr txBox="1"/>
          <p:nvPr/>
        </p:nvSpPr>
        <p:spPr>
          <a:xfrm>
            <a:off x="838200" y="4090384"/>
            <a:ext cx="9666073" cy="830997"/>
          </a:xfrm>
          <a:prstGeom prst="rect">
            <a:avLst/>
          </a:prstGeom>
          <a:noFill/>
        </p:spPr>
        <p:txBody>
          <a:bodyPr wrap="square">
            <a:spAutoFit/>
          </a:bodyPr>
          <a:lstStyle/>
          <a:p>
            <a:pPr marL="342900" indent="-342900">
              <a:buFont typeface="Arial" panose="020B0604020202020204" pitchFamily="34" charset="0"/>
              <a:buChar char="•"/>
            </a:pPr>
            <a:r>
              <a:rPr lang="en-GB" sz="2400" dirty="0">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Numerical analysis is the science of finding numerical approximations to well defined mathematical problems. </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1657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2434" y="468765"/>
            <a:ext cx="9667875" cy="5419725"/>
          </a:xfrm>
          <a:prstGeom prst="rect">
            <a:avLst/>
          </a:prstGeom>
        </p:spPr>
      </p:pic>
    </p:spTree>
    <p:extLst>
      <p:ext uri="{BB962C8B-B14F-4D97-AF65-F5344CB8AC3E}">
        <p14:creationId xmlns:p14="http://schemas.microsoft.com/office/powerpoint/2010/main" val="638126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FF92-16F1-048F-6441-3D015D56D184}"/>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1845D5DE-4907-10DA-3220-3C7E6C5D3036}"/>
              </a:ext>
            </a:extLst>
          </p:cNvPr>
          <p:cNvPicPr>
            <a:picLocks noGrp="1" noChangeAspect="1"/>
          </p:cNvPicPr>
          <p:nvPr>
            <p:ph idx="1"/>
          </p:nvPr>
        </p:nvPicPr>
        <p:blipFill>
          <a:blip r:embed="rId2"/>
          <a:stretch>
            <a:fillRect/>
          </a:stretch>
        </p:blipFill>
        <p:spPr>
          <a:xfrm>
            <a:off x="838200" y="1788178"/>
            <a:ext cx="10515600" cy="2675253"/>
          </a:xfrm>
        </p:spPr>
      </p:pic>
    </p:spTree>
    <p:extLst>
      <p:ext uri="{BB962C8B-B14F-4D97-AF65-F5344CB8AC3E}">
        <p14:creationId xmlns:p14="http://schemas.microsoft.com/office/powerpoint/2010/main" val="313805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46E7-A022-13B4-29BF-3886373A44C2}"/>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604660B6-87B9-8AA6-C6F5-7409F8BBB678}"/>
              </a:ext>
            </a:extLst>
          </p:cNvPr>
          <p:cNvPicPr>
            <a:picLocks noGrp="1" noChangeAspect="1"/>
          </p:cNvPicPr>
          <p:nvPr>
            <p:ph idx="1"/>
          </p:nvPr>
        </p:nvPicPr>
        <p:blipFill>
          <a:blip r:embed="rId2"/>
          <a:stretch>
            <a:fillRect/>
          </a:stretch>
        </p:blipFill>
        <p:spPr>
          <a:xfrm>
            <a:off x="1399188" y="1222459"/>
            <a:ext cx="9197140" cy="4925422"/>
          </a:xfrm>
        </p:spPr>
      </p:pic>
    </p:spTree>
    <p:extLst>
      <p:ext uri="{BB962C8B-B14F-4D97-AF65-F5344CB8AC3E}">
        <p14:creationId xmlns:p14="http://schemas.microsoft.com/office/powerpoint/2010/main" val="1162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12BA-AAC7-DBD1-E76A-B5024AD1986D}"/>
              </a:ext>
            </a:extLst>
          </p:cNvPr>
          <p:cNvSpPr>
            <a:spLocks noGrp="1"/>
          </p:cNvSpPr>
          <p:nvPr>
            <p:ph type="title"/>
          </p:nvPr>
        </p:nvSpPr>
        <p:spPr>
          <a:xfrm>
            <a:off x="834418" y="215696"/>
            <a:ext cx="10515600" cy="1070043"/>
          </a:xfrm>
        </p:spPr>
        <p:txBody>
          <a:bodyPr>
            <a:normAutofit fontScale="90000"/>
          </a:bodyPr>
          <a:lstStyle/>
          <a:p>
            <a:br>
              <a:rPr lang="en-US" sz="3100" b="1" dirty="0">
                <a:latin typeface="Times New Roman" panose="02020603050405020304" pitchFamily="18" charset="0"/>
                <a:cs typeface="Times New Roman" panose="02020603050405020304" pitchFamily="18" charset="0"/>
              </a:rPr>
            </a:br>
            <a:br>
              <a:rPr lang="en-US" sz="3100"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Floating Point Numbers</a:t>
            </a:r>
            <a:br>
              <a:rPr lang="en-US"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dirty="0"/>
            </a:br>
            <a:endParaRPr lang="en-GB" dirty="0"/>
          </a:p>
        </p:txBody>
      </p:sp>
      <p:pic>
        <p:nvPicPr>
          <p:cNvPr id="9" name="Picture 8">
            <a:extLst>
              <a:ext uri="{FF2B5EF4-FFF2-40B4-BE49-F238E27FC236}">
                <a16:creationId xmlns:a16="http://schemas.microsoft.com/office/drawing/2014/main" id="{31614ABA-3609-C784-5522-02DC8056D7A9}"/>
              </a:ext>
            </a:extLst>
          </p:cNvPr>
          <p:cNvPicPr>
            <a:picLocks noChangeAspect="1"/>
          </p:cNvPicPr>
          <p:nvPr/>
        </p:nvPicPr>
        <p:blipFill>
          <a:blip r:embed="rId2"/>
          <a:stretch>
            <a:fillRect/>
          </a:stretch>
        </p:blipFill>
        <p:spPr>
          <a:xfrm>
            <a:off x="834418" y="1353833"/>
            <a:ext cx="9816653" cy="5144243"/>
          </a:xfrm>
          <a:prstGeom prst="rect">
            <a:avLst/>
          </a:prstGeom>
        </p:spPr>
      </p:pic>
    </p:spTree>
    <p:extLst>
      <p:ext uri="{BB962C8B-B14F-4D97-AF65-F5344CB8AC3E}">
        <p14:creationId xmlns:p14="http://schemas.microsoft.com/office/powerpoint/2010/main" val="1724691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7B53-CCA3-BDCD-57EC-2CA65C649CF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9C63A2A-5B25-3219-767E-A43884E909AC}"/>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7A5F7230-A19F-BC58-79A7-1E75205E8B9C}"/>
              </a:ext>
            </a:extLst>
          </p:cNvPr>
          <p:cNvPicPr>
            <a:picLocks noChangeAspect="1"/>
          </p:cNvPicPr>
          <p:nvPr/>
        </p:nvPicPr>
        <p:blipFill>
          <a:blip r:embed="rId2"/>
          <a:stretch>
            <a:fillRect/>
          </a:stretch>
        </p:blipFill>
        <p:spPr>
          <a:xfrm>
            <a:off x="838200" y="1307958"/>
            <a:ext cx="11165734" cy="3662876"/>
          </a:xfrm>
          <a:prstGeom prst="rect">
            <a:avLst/>
          </a:prstGeom>
        </p:spPr>
      </p:pic>
    </p:spTree>
    <p:extLst>
      <p:ext uri="{BB962C8B-B14F-4D97-AF65-F5344CB8AC3E}">
        <p14:creationId xmlns:p14="http://schemas.microsoft.com/office/powerpoint/2010/main" val="238838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86E4A-B9C7-EEDB-43E9-81B69EBF7C9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6E78C77-F440-58A7-C9EF-E5B7B1042E3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A07CA58-AAA2-EED9-B9A5-011DC82C64CF}"/>
              </a:ext>
            </a:extLst>
          </p:cNvPr>
          <p:cNvPicPr>
            <a:picLocks noChangeAspect="1"/>
          </p:cNvPicPr>
          <p:nvPr/>
        </p:nvPicPr>
        <p:blipFill>
          <a:blip r:embed="rId2"/>
          <a:stretch>
            <a:fillRect/>
          </a:stretch>
        </p:blipFill>
        <p:spPr>
          <a:xfrm>
            <a:off x="277586" y="243191"/>
            <a:ext cx="11423713" cy="6536120"/>
          </a:xfrm>
          <a:prstGeom prst="rect">
            <a:avLst/>
          </a:prstGeom>
        </p:spPr>
      </p:pic>
    </p:spTree>
    <p:extLst>
      <p:ext uri="{BB962C8B-B14F-4D97-AF65-F5344CB8AC3E}">
        <p14:creationId xmlns:p14="http://schemas.microsoft.com/office/powerpoint/2010/main" val="997066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Floating Point Numbers</a:t>
            </a:r>
            <a:endParaRPr lang="en-US" dirty="0"/>
          </a:p>
        </p:txBody>
      </p:sp>
      <p:pic>
        <p:nvPicPr>
          <p:cNvPr id="5" name="Picture 4">
            <a:extLst>
              <a:ext uri="{FF2B5EF4-FFF2-40B4-BE49-F238E27FC236}">
                <a16:creationId xmlns:a16="http://schemas.microsoft.com/office/drawing/2014/main" id="{7A1104AB-9CB3-A0BC-A0CC-61E0B836BA6B}"/>
              </a:ext>
            </a:extLst>
          </p:cNvPr>
          <p:cNvPicPr>
            <a:picLocks noChangeAspect="1"/>
          </p:cNvPicPr>
          <p:nvPr/>
        </p:nvPicPr>
        <p:blipFill>
          <a:blip r:embed="rId2"/>
          <a:stretch>
            <a:fillRect/>
          </a:stretch>
        </p:blipFill>
        <p:spPr>
          <a:xfrm>
            <a:off x="920860" y="2188724"/>
            <a:ext cx="10549672" cy="3628416"/>
          </a:xfrm>
          <a:prstGeom prst="rect">
            <a:avLst/>
          </a:prstGeom>
        </p:spPr>
      </p:pic>
    </p:spTree>
    <p:extLst>
      <p:ext uri="{BB962C8B-B14F-4D97-AF65-F5344CB8AC3E}">
        <p14:creationId xmlns:p14="http://schemas.microsoft.com/office/powerpoint/2010/main" val="550442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31783-61A2-E5DE-4071-5822C9BE862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201AA3F-B476-34F2-323B-5E3333BEDB9A}"/>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2F983BAA-3EF5-4E84-8031-EF8EFB0EEF25}"/>
              </a:ext>
            </a:extLst>
          </p:cNvPr>
          <p:cNvPicPr>
            <a:picLocks noChangeAspect="1"/>
          </p:cNvPicPr>
          <p:nvPr/>
        </p:nvPicPr>
        <p:blipFill>
          <a:blip r:embed="rId2"/>
          <a:stretch>
            <a:fillRect/>
          </a:stretch>
        </p:blipFill>
        <p:spPr>
          <a:xfrm>
            <a:off x="272374" y="379465"/>
            <a:ext cx="12192000" cy="5805301"/>
          </a:xfrm>
          <a:prstGeom prst="rect">
            <a:avLst/>
          </a:prstGeom>
        </p:spPr>
      </p:pic>
    </p:spTree>
    <p:extLst>
      <p:ext uri="{BB962C8B-B14F-4D97-AF65-F5344CB8AC3E}">
        <p14:creationId xmlns:p14="http://schemas.microsoft.com/office/powerpoint/2010/main" val="3912020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0533" y="434748"/>
            <a:ext cx="8829675" cy="5400675"/>
          </a:xfrm>
          <a:prstGeom prst="rect">
            <a:avLst/>
          </a:prstGeom>
        </p:spPr>
      </p:pic>
    </p:spTree>
    <p:extLst>
      <p:ext uri="{BB962C8B-B14F-4D97-AF65-F5344CB8AC3E}">
        <p14:creationId xmlns:p14="http://schemas.microsoft.com/office/powerpoint/2010/main" val="3930428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5475"/>
          </a:xfrm>
        </p:spPr>
        <p:txBody>
          <a:bodyPr>
            <a:normAutofit fontScale="90000"/>
          </a:bodyPr>
          <a:lstStyle/>
          <a:p>
            <a:r>
              <a:rPr lang="en-US" dirty="0"/>
              <a:t>Fixed Point</a:t>
            </a:r>
          </a:p>
        </p:txBody>
      </p:sp>
      <p:sp>
        <p:nvSpPr>
          <p:cNvPr id="3" name="Content Placeholder 2"/>
          <p:cNvSpPr>
            <a:spLocks noGrp="1"/>
          </p:cNvSpPr>
          <p:nvPr>
            <p:ph idx="1"/>
          </p:nvPr>
        </p:nvSpPr>
        <p:spPr>
          <a:xfrm>
            <a:off x="755876" y="1281340"/>
            <a:ext cx="10515600" cy="4351338"/>
          </a:xfrm>
        </p:spPr>
        <p:txBody>
          <a:bodyPr/>
          <a:lstStyle/>
          <a:p>
            <a:r>
              <a:rPr lang="en-US" dirty="0"/>
              <a:t>In computing, </a:t>
            </a:r>
            <a:r>
              <a:rPr lang="en-US" b="1" dirty="0"/>
              <a:t>fixed-point</a:t>
            </a:r>
            <a:r>
              <a:rPr lang="en-US" dirty="0"/>
              <a:t> is a method of representing fractional (non-integer) numbers by storing a fixed number of digits of their fractional part</a:t>
            </a:r>
          </a:p>
        </p:txBody>
      </p:sp>
      <p:pic>
        <p:nvPicPr>
          <p:cNvPr id="4" name="Picture 3"/>
          <p:cNvPicPr>
            <a:picLocks noChangeAspect="1"/>
          </p:cNvPicPr>
          <p:nvPr/>
        </p:nvPicPr>
        <p:blipFill>
          <a:blip r:embed="rId3"/>
          <a:stretch>
            <a:fillRect/>
          </a:stretch>
        </p:blipFill>
        <p:spPr>
          <a:xfrm>
            <a:off x="755876" y="2834368"/>
            <a:ext cx="8829675" cy="2952750"/>
          </a:xfrm>
          <a:prstGeom prst="rect">
            <a:avLst/>
          </a:prstGeom>
        </p:spPr>
      </p:pic>
    </p:spTree>
    <p:extLst>
      <p:ext uri="{BB962C8B-B14F-4D97-AF65-F5344CB8AC3E}">
        <p14:creationId xmlns:p14="http://schemas.microsoft.com/office/powerpoint/2010/main" val="2457947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8246"/>
          </a:xfrm>
        </p:spPr>
        <p:txBody>
          <a:bodyPr/>
          <a:lstStyle/>
          <a:p>
            <a:pPr algn="ctr"/>
            <a:r>
              <a:rPr lang="en-US" b="1" dirty="0"/>
              <a:t>Numerical Analysis</a:t>
            </a:r>
          </a:p>
        </p:txBody>
      </p:sp>
      <p:sp>
        <p:nvSpPr>
          <p:cNvPr id="3" name="Content Placeholder 2"/>
          <p:cNvSpPr>
            <a:spLocks noGrp="1"/>
          </p:cNvSpPr>
          <p:nvPr>
            <p:ph idx="1"/>
          </p:nvPr>
        </p:nvSpPr>
        <p:spPr/>
        <p:txBody>
          <a:bodyPr/>
          <a:lstStyle/>
          <a:p>
            <a:r>
              <a:rPr lang="en-US" dirty="0"/>
              <a:t>Numerical Analysis is a technique of mathematical analysis that uses </a:t>
            </a:r>
            <a:r>
              <a:rPr lang="en-US" b="1" dirty="0"/>
              <a:t>numerical approximation </a:t>
            </a:r>
            <a:r>
              <a:rPr lang="en-US" dirty="0"/>
              <a:t>in particular to obtain accurate results for some of the problems that are hard to resolve otherwise.</a:t>
            </a:r>
          </a:p>
          <a:p>
            <a:r>
              <a:rPr lang="en-US" dirty="0"/>
              <a:t>It is a part of engineering, architecture and scientific studies that involve applied mathematics. </a:t>
            </a:r>
          </a:p>
          <a:p>
            <a:r>
              <a:rPr lang="en-US" dirty="0"/>
              <a:t>Concepts like differentiation and integration, differential equations, and linear programming are also included in numerical analysis methods.</a:t>
            </a:r>
          </a:p>
        </p:txBody>
      </p:sp>
    </p:spTree>
    <p:extLst>
      <p:ext uri="{BB962C8B-B14F-4D97-AF65-F5344CB8AC3E}">
        <p14:creationId xmlns:p14="http://schemas.microsoft.com/office/powerpoint/2010/main" val="3937047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9847" y="1225684"/>
            <a:ext cx="10797702" cy="3785652"/>
          </a:xfrm>
          <a:prstGeom prst="rect">
            <a:avLst/>
          </a:prstGeom>
        </p:spPr>
        <p:txBody>
          <a:bodyPr wrap="square">
            <a:spAutoFit/>
          </a:bodyPr>
          <a:lstStyle/>
          <a:p>
            <a:pPr marL="342900" indent="-342900">
              <a:buFont typeface="Arial" panose="020B0604020202020204" pitchFamily="34" charset="0"/>
              <a:buChar char="•"/>
            </a:pPr>
            <a:r>
              <a:rPr lang="en-US" sz="2400" dirty="0"/>
              <a:t>For example, the specification </a:t>
            </a:r>
            <a:r>
              <a:rPr lang="en-US" sz="2400" b="1" dirty="0"/>
              <a:t>Q3.12</a:t>
            </a:r>
            <a:r>
              <a:rPr lang="en-US" sz="2400" dirty="0"/>
              <a:t> describes a signed binary fixed-point number with a </a:t>
            </a:r>
            <a:r>
              <a:rPr lang="en-US" sz="2400" i="1" dirty="0"/>
              <a:t>w</a:t>
            </a:r>
            <a:r>
              <a:rPr lang="en-US" sz="2400" dirty="0"/>
              <a:t> = 16 bits in total, comprising the sign bit, three bits for the integer part, and 12 bits that are the fraction</a:t>
            </a:r>
          </a:p>
          <a:p>
            <a:endParaRPr lang="en-US" sz="2400" dirty="0"/>
          </a:p>
          <a:p>
            <a:pPr marL="342900" indent="-342900">
              <a:buFont typeface="Arial" panose="020B0604020202020204" pitchFamily="34" charset="0"/>
              <a:buChar char="•"/>
            </a:pPr>
            <a:r>
              <a:rPr lang="en-US" sz="2400" dirty="0"/>
              <a:t>Limited range : Precision is only 8 and 16</a:t>
            </a:r>
          </a:p>
          <a:p>
            <a:endParaRPr lang="en-US" sz="2400" dirty="0"/>
          </a:p>
          <a:p>
            <a:pPr marL="342900" indent="-342900">
              <a:buFont typeface="Arial" panose="020B0604020202020204" pitchFamily="34" charset="0"/>
              <a:buChar char="•"/>
            </a:pPr>
            <a:r>
              <a:rPr lang="en-US" sz="2400" dirty="0"/>
              <a:t>Uses integers but changes their meaning</a:t>
            </a:r>
          </a:p>
          <a:p>
            <a:pPr marL="342900" indent="-342900">
              <a:buFont typeface="Arial" panose="020B0604020202020204" pitchFamily="34" charset="0"/>
              <a:buChar char="•"/>
            </a:pPr>
            <a:r>
              <a:rPr lang="en-US" sz="2400" dirty="0"/>
              <a:t>Multiplies the integer by a scaling factor </a:t>
            </a:r>
          </a:p>
          <a:p>
            <a:r>
              <a:rPr lang="en-US" sz="2400" dirty="0" err="1"/>
              <a:t>Eg</a:t>
            </a:r>
            <a:r>
              <a:rPr lang="en-US" sz="2400" dirty="0"/>
              <a:t>. In an integer 6 will become 0.6 because we multiply by a scaling factor of 1/10</a:t>
            </a:r>
          </a:p>
          <a:p>
            <a:r>
              <a:rPr lang="en-US" sz="2400" dirty="0"/>
              <a:t>And 28 becomes 2.8.</a:t>
            </a:r>
          </a:p>
        </p:txBody>
      </p:sp>
      <p:sp>
        <p:nvSpPr>
          <p:cNvPr id="5" name="Title 1"/>
          <p:cNvSpPr>
            <a:spLocks noGrp="1"/>
          </p:cNvSpPr>
          <p:nvPr>
            <p:ph type="title"/>
          </p:nvPr>
        </p:nvSpPr>
        <p:spPr>
          <a:xfrm>
            <a:off x="838200" y="365125"/>
            <a:ext cx="10515600" cy="625475"/>
          </a:xfrm>
        </p:spPr>
        <p:txBody>
          <a:bodyPr>
            <a:normAutofit fontScale="90000"/>
          </a:bodyPr>
          <a:lstStyle/>
          <a:p>
            <a:r>
              <a:rPr lang="en-US" dirty="0"/>
              <a:t>Fixed Point</a:t>
            </a:r>
          </a:p>
        </p:txBody>
      </p:sp>
    </p:spTree>
    <p:extLst>
      <p:ext uri="{BB962C8B-B14F-4D97-AF65-F5344CB8AC3E}">
        <p14:creationId xmlns:p14="http://schemas.microsoft.com/office/powerpoint/2010/main" val="333333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8301" y="1373642"/>
            <a:ext cx="9648825" cy="4371975"/>
          </a:xfrm>
          <a:prstGeom prst="rect">
            <a:avLst/>
          </a:prstGeom>
        </p:spPr>
      </p:pic>
      <p:sp>
        <p:nvSpPr>
          <p:cNvPr id="5" name="Title 1"/>
          <p:cNvSpPr>
            <a:spLocks noGrp="1"/>
          </p:cNvSpPr>
          <p:nvPr>
            <p:ph type="title"/>
          </p:nvPr>
        </p:nvSpPr>
        <p:spPr>
          <a:xfrm>
            <a:off x="838200" y="365125"/>
            <a:ext cx="10515600" cy="625475"/>
          </a:xfrm>
        </p:spPr>
        <p:txBody>
          <a:bodyPr>
            <a:normAutofit fontScale="90000"/>
          </a:bodyPr>
          <a:lstStyle/>
          <a:p>
            <a:r>
              <a:rPr lang="en-US" dirty="0"/>
              <a:t>Fixed Point</a:t>
            </a:r>
          </a:p>
        </p:txBody>
      </p:sp>
    </p:spTree>
    <p:extLst>
      <p:ext uri="{BB962C8B-B14F-4D97-AF65-F5344CB8AC3E}">
        <p14:creationId xmlns:p14="http://schemas.microsoft.com/office/powerpoint/2010/main" val="3326386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8524" y="413657"/>
            <a:ext cx="8602437" cy="5954485"/>
          </a:xfrm>
          <a:prstGeom prst="rect">
            <a:avLst/>
          </a:prstGeom>
        </p:spPr>
      </p:pic>
    </p:spTree>
    <p:extLst>
      <p:ext uri="{BB962C8B-B14F-4D97-AF65-F5344CB8AC3E}">
        <p14:creationId xmlns:p14="http://schemas.microsoft.com/office/powerpoint/2010/main" val="531644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66258" y="362972"/>
            <a:ext cx="7805056" cy="6124913"/>
          </a:xfrm>
          <a:prstGeom prst="rect">
            <a:avLst/>
          </a:prstGeom>
        </p:spPr>
      </p:pic>
    </p:spTree>
    <p:extLst>
      <p:ext uri="{BB962C8B-B14F-4D97-AF65-F5344CB8AC3E}">
        <p14:creationId xmlns:p14="http://schemas.microsoft.com/office/powerpoint/2010/main" val="3258392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825926" y="465401"/>
            <a:ext cx="5263925" cy="6128152"/>
          </a:xfrm>
          <a:prstGeom prst="rect">
            <a:avLst/>
          </a:prstGeom>
        </p:spPr>
      </p:pic>
    </p:spTree>
    <p:extLst>
      <p:ext uri="{BB962C8B-B14F-4D97-AF65-F5344CB8AC3E}">
        <p14:creationId xmlns:p14="http://schemas.microsoft.com/office/powerpoint/2010/main" val="3757453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79122" y="486455"/>
            <a:ext cx="9029700" cy="5362575"/>
          </a:xfrm>
          <a:prstGeom prst="rect">
            <a:avLst/>
          </a:prstGeom>
        </p:spPr>
      </p:pic>
    </p:spTree>
    <p:extLst>
      <p:ext uri="{BB962C8B-B14F-4D97-AF65-F5344CB8AC3E}">
        <p14:creationId xmlns:p14="http://schemas.microsoft.com/office/powerpoint/2010/main" val="1669030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76387" y="1900237"/>
            <a:ext cx="9039225" cy="3057525"/>
          </a:xfrm>
          <a:prstGeom prst="rect">
            <a:avLst/>
          </a:prstGeom>
        </p:spPr>
      </p:pic>
    </p:spTree>
    <p:extLst>
      <p:ext uri="{BB962C8B-B14F-4D97-AF65-F5344CB8AC3E}">
        <p14:creationId xmlns:p14="http://schemas.microsoft.com/office/powerpoint/2010/main" val="2467868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296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C93FD31-D6F6-4147-B51F-8614A92E2BE9}" type="slidenum">
              <a:rPr lang="en-US" altLang="en-US" sz="1400"/>
              <a:pPr eaLnBrk="1" hangingPunct="1"/>
              <a:t>47</a:t>
            </a:fld>
            <a:endParaRPr lang="en-US" altLang="en-US" sz="1400"/>
          </a:p>
        </p:txBody>
      </p:sp>
      <p:sp>
        <p:nvSpPr>
          <p:cNvPr id="29700" name="Rectangle 2"/>
          <p:cNvSpPr>
            <a:spLocks noGrp="1" noChangeArrowheads="1"/>
          </p:cNvSpPr>
          <p:nvPr>
            <p:ph type="title"/>
          </p:nvPr>
        </p:nvSpPr>
        <p:spPr>
          <a:xfrm>
            <a:off x="838200" y="365126"/>
            <a:ext cx="10515600" cy="723446"/>
          </a:xfrm>
        </p:spPr>
        <p:txBody>
          <a:bodyPr>
            <a:normAutofit/>
          </a:bodyPr>
          <a:lstStyle/>
          <a:p>
            <a:pPr algn="ctr"/>
            <a:r>
              <a:rPr lang="en-US" dirty="0"/>
              <a:t>Measuring Errors</a:t>
            </a:r>
            <a:endParaRPr lang="en-US" altLang="en-US" dirty="0"/>
          </a:p>
        </p:txBody>
      </p:sp>
      <p:sp>
        <p:nvSpPr>
          <p:cNvPr id="29701" name="Rectangle 3"/>
          <p:cNvSpPr>
            <a:spLocks noGrp="1" noChangeArrowheads="1"/>
          </p:cNvSpPr>
          <p:nvPr>
            <p:ph type="body" idx="1"/>
          </p:nvPr>
        </p:nvSpPr>
        <p:spPr>
          <a:xfrm>
            <a:off x="838200" y="2460171"/>
            <a:ext cx="10515600" cy="2965677"/>
          </a:xfrm>
        </p:spPr>
        <p:txBody>
          <a:bodyPr/>
          <a:lstStyle/>
          <a:p>
            <a:pPr eaLnBrk="1" hangingPunct="1">
              <a:buFont typeface="Wingdings" panose="05000000000000000000" pitchFamily="2" charset="2"/>
              <a:buNone/>
            </a:pPr>
            <a:r>
              <a:rPr lang="en-US" altLang="en-US" dirty="0"/>
              <a:t>1) To determine the accuracy of numerical results.</a:t>
            </a:r>
          </a:p>
          <a:p>
            <a:pPr eaLnBrk="1" hangingPunct="1">
              <a:buFont typeface="Wingdings" panose="05000000000000000000" pitchFamily="2" charset="2"/>
              <a:buNone/>
            </a:pPr>
            <a:r>
              <a:rPr lang="en-US" altLang="en-US" dirty="0"/>
              <a:t>2) To develop stopping criteria for iterative algorithms.</a:t>
            </a:r>
          </a:p>
        </p:txBody>
      </p:sp>
      <p:sp>
        <p:nvSpPr>
          <p:cNvPr id="2" name="Rectangle 1"/>
          <p:cNvSpPr/>
          <p:nvPr/>
        </p:nvSpPr>
        <p:spPr>
          <a:xfrm>
            <a:off x="968753" y="1780596"/>
            <a:ext cx="2920415" cy="461665"/>
          </a:xfrm>
          <a:prstGeom prst="rect">
            <a:avLst/>
          </a:prstGeom>
        </p:spPr>
        <p:txBody>
          <a:bodyPr wrap="none">
            <a:spAutoFit/>
          </a:bodyPr>
          <a:lstStyle/>
          <a:p>
            <a:r>
              <a:rPr lang="en-US" altLang="en-US" sz="2400" b="1" dirty="0"/>
              <a:t>Why measure errors?</a:t>
            </a:r>
            <a:endParaRPr lang="en-US" sz="2400" b="1" dirty="0"/>
          </a:p>
        </p:txBody>
      </p:sp>
    </p:spTree>
    <p:custDataLst>
      <p:tags r:id="rId1"/>
    </p:custDataLst>
    <p:extLst>
      <p:ext uri="{BB962C8B-B14F-4D97-AF65-F5344CB8AC3E}">
        <p14:creationId xmlns:p14="http://schemas.microsoft.com/office/powerpoint/2010/main" val="583798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7608" y="291567"/>
            <a:ext cx="11416784" cy="6478884"/>
          </a:xfrm>
          <a:prstGeom prst="rect">
            <a:avLst/>
          </a:prstGeom>
        </p:spPr>
      </p:pic>
    </p:spTree>
    <p:extLst>
      <p:ext uri="{BB962C8B-B14F-4D97-AF65-F5344CB8AC3E}">
        <p14:creationId xmlns:p14="http://schemas.microsoft.com/office/powerpoint/2010/main" val="1370126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307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5DCCF0A-1A8C-4C3A-8B28-17B6DB146102}" type="slidenum">
              <a:rPr lang="en-US" altLang="en-US" sz="1400"/>
              <a:pPr eaLnBrk="1" hangingPunct="1"/>
              <a:t>49</a:t>
            </a:fld>
            <a:endParaRPr lang="en-US" altLang="en-US" sz="1400"/>
          </a:p>
        </p:txBody>
      </p:sp>
      <p:sp>
        <p:nvSpPr>
          <p:cNvPr id="30724" name="Rectangle 2"/>
          <p:cNvSpPr>
            <a:spLocks noGrp="1" noChangeArrowheads="1"/>
          </p:cNvSpPr>
          <p:nvPr>
            <p:ph type="title"/>
          </p:nvPr>
        </p:nvSpPr>
        <p:spPr/>
        <p:txBody>
          <a:bodyPr/>
          <a:lstStyle/>
          <a:p>
            <a:pPr eaLnBrk="1" hangingPunct="1"/>
            <a:r>
              <a:rPr lang="en-US" altLang="en-US"/>
              <a:t>True Error</a:t>
            </a:r>
          </a:p>
        </p:txBody>
      </p:sp>
      <p:sp>
        <p:nvSpPr>
          <p:cNvPr id="30725" name="Rectangle 3"/>
          <p:cNvSpPr>
            <a:spLocks noGrp="1" noChangeArrowheads="1"/>
          </p:cNvSpPr>
          <p:nvPr>
            <p:ph type="body" idx="1"/>
          </p:nvPr>
        </p:nvSpPr>
        <p:spPr/>
        <p:txBody>
          <a:bodyPr/>
          <a:lstStyle/>
          <a:p>
            <a:pPr eaLnBrk="1" hangingPunct="1"/>
            <a:r>
              <a:rPr lang="en-US" altLang="en-US"/>
              <a:t>Defined as the difference between the true value in a calculation and the approximate value found using a numerical method etc.</a:t>
            </a: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r>
              <a:rPr lang="en-US" altLang="en-US"/>
              <a:t>True Error = True Value – Approximate Value</a:t>
            </a:r>
          </a:p>
        </p:txBody>
      </p:sp>
    </p:spTree>
    <p:custDataLst>
      <p:tags r:id="rId1"/>
    </p:custDataLst>
    <p:extLst>
      <p:ext uri="{BB962C8B-B14F-4D97-AF65-F5344CB8AC3E}">
        <p14:creationId xmlns:p14="http://schemas.microsoft.com/office/powerpoint/2010/main" val="3162896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Analysis</a:t>
            </a:r>
          </a:p>
        </p:txBody>
      </p:sp>
      <p:sp>
        <p:nvSpPr>
          <p:cNvPr id="3" name="Content Placeholder 2"/>
          <p:cNvSpPr>
            <a:spLocks noGrp="1"/>
          </p:cNvSpPr>
          <p:nvPr>
            <p:ph idx="1"/>
          </p:nvPr>
        </p:nvSpPr>
        <p:spPr>
          <a:xfrm>
            <a:off x="838200" y="1513114"/>
            <a:ext cx="10885714" cy="4663849"/>
          </a:xfrm>
        </p:spPr>
        <p:txBody>
          <a:bodyPr/>
          <a:lstStyle/>
          <a:p>
            <a:r>
              <a:rPr lang="en-US" dirty="0"/>
              <a:t>Relates to the construction of numerical algorithms and methods that provide approximate solutions to an analytical problem</a:t>
            </a:r>
          </a:p>
          <a:p>
            <a:endParaRPr lang="en-US" dirty="0"/>
          </a:p>
          <a:p>
            <a:r>
              <a:rPr lang="en-US" dirty="0"/>
              <a:t>Numerical analysis may deal with almost all the areas of mathematical computations such as functions/data interpolation, numerical quadrature integration, differential equations approximations, finite elements and so on</a:t>
            </a:r>
          </a:p>
        </p:txBody>
      </p:sp>
    </p:spTree>
    <p:extLst>
      <p:ext uri="{BB962C8B-B14F-4D97-AF65-F5344CB8AC3E}">
        <p14:creationId xmlns:p14="http://schemas.microsoft.com/office/powerpoint/2010/main" val="1648960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182D49E-2421-49A5-B07E-5B8A1ABA46E5}" type="slidenum">
              <a:rPr lang="en-US" altLang="en-US" sz="1400"/>
              <a:pPr eaLnBrk="1" hangingPunct="1"/>
              <a:t>50</a:t>
            </a:fld>
            <a:endParaRPr lang="en-US" altLang="en-US" sz="1400"/>
          </a:p>
        </p:txBody>
      </p:sp>
      <p:sp>
        <p:nvSpPr>
          <p:cNvPr id="6149" name="Rectangle 2"/>
          <p:cNvSpPr>
            <a:spLocks noGrp="1" noChangeArrowheads="1"/>
          </p:cNvSpPr>
          <p:nvPr>
            <p:ph type="title"/>
          </p:nvPr>
        </p:nvSpPr>
        <p:spPr/>
        <p:txBody>
          <a:bodyPr/>
          <a:lstStyle/>
          <a:p>
            <a:pPr eaLnBrk="1" hangingPunct="1"/>
            <a:r>
              <a:rPr lang="en-US" altLang="en-US"/>
              <a:t>Approximate Error</a:t>
            </a:r>
          </a:p>
        </p:txBody>
      </p:sp>
      <p:sp>
        <p:nvSpPr>
          <p:cNvPr id="6150" name="Rectangle 3"/>
          <p:cNvSpPr>
            <a:spLocks noGrp="1" noChangeArrowheads="1"/>
          </p:cNvSpPr>
          <p:nvPr>
            <p:ph type="body" idx="1"/>
          </p:nvPr>
        </p:nvSpPr>
        <p:spPr>
          <a:xfrm>
            <a:off x="1147864" y="1508124"/>
            <a:ext cx="9291536" cy="2528855"/>
          </a:xfrm>
        </p:spPr>
        <p:txBody>
          <a:bodyPr/>
          <a:lstStyle/>
          <a:p>
            <a:pPr eaLnBrk="1" hangingPunct="1">
              <a:lnSpc>
                <a:spcPct val="90000"/>
              </a:lnSpc>
            </a:pPr>
            <a:r>
              <a:rPr lang="en-US" altLang="en-US" dirty="0"/>
              <a:t>What can be done if true values are not known or are very difficult to obtain?</a:t>
            </a:r>
          </a:p>
          <a:p>
            <a:pPr eaLnBrk="1" hangingPunct="1">
              <a:lnSpc>
                <a:spcPct val="90000"/>
              </a:lnSpc>
            </a:pPr>
            <a:r>
              <a:rPr lang="en-US" altLang="en-US" dirty="0"/>
              <a:t>Approximate error is defined as the difference between the present approximation and the previous approximation.</a:t>
            </a:r>
          </a:p>
          <a:p>
            <a:pPr eaLnBrk="1" hangingPunct="1">
              <a:lnSpc>
                <a:spcPct val="90000"/>
              </a:lnSpc>
              <a:buFont typeface="Wingdings" panose="05000000000000000000" pitchFamily="2" charset="2"/>
              <a:buNone/>
            </a:pPr>
            <a:endParaRPr lang="en-US" altLang="en-US" sz="2000" dirty="0"/>
          </a:p>
        </p:txBody>
      </p:sp>
      <p:sp>
        <p:nvSpPr>
          <p:cNvPr id="6151" name="Text Box 4"/>
          <p:cNvSpPr txBox="1">
            <a:spLocks noChangeArrowheads="1"/>
          </p:cNvSpPr>
          <p:nvPr/>
        </p:nvSpPr>
        <p:spPr bwMode="auto">
          <a:xfrm>
            <a:off x="1905000" y="4953001"/>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Approximate Error (</a:t>
            </a:r>
          </a:p>
        </p:txBody>
      </p:sp>
      <p:graphicFrame>
        <p:nvGraphicFramePr>
          <p:cNvPr id="6146" name="Object 5"/>
          <p:cNvGraphicFramePr>
            <a:graphicFrameLocks noChangeAspect="1"/>
          </p:cNvGraphicFramePr>
          <p:nvPr/>
        </p:nvGraphicFramePr>
        <p:xfrm>
          <a:off x="4191001" y="4953000"/>
          <a:ext cx="333375" cy="381000"/>
        </p:xfrm>
        <a:graphic>
          <a:graphicData uri="http://schemas.openxmlformats.org/presentationml/2006/ole">
            <mc:AlternateContent xmlns:mc="http://schemas.openxmlformats.org/markup-compatibility/2006">
              <mc:Choice xmlns:v="urn:schemas-microsoft-com:vml" Requires="v">
                <p:oleObj name="Equation" r:id="rId4" imgW="203112" imgH="228501" progId="Equation.3">
                  <p:embed/>
                </p:oleObj>
              </mc:Choice>
              <mc:Fallback>
                <p:oleObj name="Equation" r:id="rId4" imgW="203112" imgH="228501" progId="Equation.3">
                  <p:embed/>
                  <p:pic>
                    <p:nvPicPr>
                      <p:cNvPr id="614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1" y="4953000"/>
                        <a:ext cx="3333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2" name="Text Box 7"/>
          <p:cNvSpPr txBox="1">
            <a:spLocks noChangeArrowheads="1"/>
          </p:cNvSpPr>
          <p:nvPr/>
        </p:nvSpPr>
        <p:spPr bwMode="auto">
          <a:xfrm>
            <a:off x="4419600" y="4953001"/>
            <a:ext cx="624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dirty="0"/>
              <a:t>) = Present Approximation – Previous Approximation </a:t>
            </a:r>
          </a:p>
        </p:txBody>
      </p:sp>
    </p:spTree>
    <p:custDataLst>
      <p:tags r:id="rId1"/>
    </p:custDataLst>
    <p:extLst>
      <p:ext uri="{BB962C8B-B14F-4D97-AF65-F5344CB8AC3E}">
        <p14:creationId xmlns:p14="http://schemas.microsoft.com/office/powerpoint/2010/main" val="2169848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410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FEB5214-5AAA-4C4C-831E-AE75AEE6595C}" type="slidenum">
              <a:rPr lang="en-US" altLang="en-US" sz="1400"/>
              <a:pPr eaLnBrk="1" hangingPunct="1"/>
              <a:t>51</a:t>
            </a:fld>
            <a:endParaRPr lang="en-US" altLang="en-US" sz="1400"/>
          </a:p>
        </p:txBody>
      </p:sp>
      <p:sp>
        <p:nvSpPr>
          <p:cNvPr id="4101" name="Rectangle 2"/>
          <p:cNvSpPr>
            <a:spLocks noGrp="1" noChangeArrowheads="1"/>
          </p:cNvSpPr>
          <p:nvPr>
            <p:ph type="title"/>
          </p:nvPr>
        </p:nvSpPr>
        <p:spPr/>
        <p:txBody>
          <a:bodyPr/>
          <a:lstStyle/>
          <a:p>
            <a:pPr eaLnBrk="1" hangingPunct="1"/>
            <a:r>
              <a:rPr lang="en-US" altLang="en-US"/>
              <a:t>Relative True Error</a:t>
            </a:r>
          </a:p>
        </p:txBody>
      </p:sp>
      <p:sp>
        <p:nvSpPr>
          <p:cNvPr id="4102" name="Rectangle 3"/>
          <p:cNvSpPr>
            <a:spLocks noGrp="1" noChangeArrowheads="1"/>
          </p:cNvSpPr>
          <p:nvPr>
            <p:ph type="body" idx="1"/>
          </p:nvPr>
        </p:nvSpPr>
        <p:spPr>
          <a:xfrm>
            <a:off x="2590800" y="1981200"/>
            <a:ext cx="7772400" cy="990600"/>
          </a:xfrm>
        </p:spPr>
        <p:txBody>
          <a:bodyPr/>
          <a:lstStyle/>
          <a:p>
            <a:pPr eaLnBrk="1" hangingPunct="1">
              <a:lnSpc>
                <a:spcPct val="90000"/>
              </a:lnSpc>
            </a:pPr>
            <a:r>
              <a:rPr lang="en-US" altLang="en-US"/>
              <a:t>Defined as the ratio between the true error, and the true value.</a:t>
            </a:r>
          </a:p>
          <a:p>
            <a:pPr eaLnBrk="1" hangingPunct="1">
              <a:lnSpc>
                <a:spcPct val="90000"/>
              </a:lnSpc>
              <a:buFont typeface="Wingdings" panose="05000000000000000000" pitchFamily="2" charset="2"/>
              <a:buNone/>
            </a:pPr>
            <a:endParaRPr lang="en-US" altLang="en-US"/>
          </a:p>
        </p:txBody>
      </p:sp>
      <p:sp>
        <p:nvSpPr>
          <p:cNvPr id="4103" name="Text Box 7"/>
          <p:cNvSpPr txBox="1">
            <a:spLocks noChangeArrowheads="1"/>
          </p:cNvSpPr>
          <p:nvPr/>
        </p:nvSpPr>
        <p:spPr bwMode="auto">
          <a:xfrm>
            <a:off x="2743200" y="3276601"/>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dirty="0"/>
              <a:t>Relative True Error (</a:t>
            </a:r>
          </a:p>
        </p:txBody>
      </p:sp>
      <p:graphicFrame>
        <p:nvGraphicFramePr>
          <p:cNvPr id="4098" name="Object 9"/>
          <p:cNvGraphicFramePr>
            <a:graphicFrameLocks noChangeAspect="1"/>
          </p:cNvGraphicFramePr>
          <p:nvPr/>
        </p:nvGraphicFramePr>
        <p:xfrm>
          <a:off x="5184776" y="3276600"/>
          <a:ext cx="258763" cy="355600"/>
        </p:xfrm>
        <a:graphic>
          <a:graphicData uri="http://schemas.openxmlformats.org/presentationml/2006/ole">
            <mc:AlternateContent xmlns:mc="http://schemas.openxmlformats.org/markup-compatibility/2006">
              <mc:Choice xmlns:v="urn:schemas-microsoft-com:vml" Requires="v">
                <p:oleObj name="Equation" r:id="rId4" imgW="164880" imgH="228600" progId="Equation.3">
                  <p:embed/>
                </p:oleObj>
              </mc:Choice>
              <mc:Fallback>
                <p:oleObj name="Equation" r:id="rId4" imgW="164880" imgH="228600" progId="Equation.3">
                  <p:embed/>
                  <p:pic>
                    <p:nvPicPr>
                      <p:cNvPr id="4098"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4776" y="3276600"/>
                        <a:ext cx="258763"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 name="Text Box 10"/>
          <p:cNvSpPr txBox="1">
            <a:spLocks noChangeArrowheads="1"/>
          </p:cNvSpPr>
          <p:nvPr/>
        </p:nvSpPr>
        <p:spPr bwMode="auto">
          <a:xfrm>
            <a:off x="5334000" y="32004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 =</a:t>
            </a:r>
            <a:r>
              <a:rPr lang="en-US" altLang="en-US"/>
              <a:t> </a:t>
            </a:r>
          </a:p>
        </p:txBody>
      </p:sp>
      <p:sp>
        <p:nvSpPr>
          <p:cNvPr id="4105" name="Text Box 11"/>
          <p:cNvSpPr txBox="1">
            <a:spLocks noChangeArrowheads="1"/>
          </p:cNvSpPr>
          <p:nvPr/>
        </p:nvSpPr>
        <p:spPr bwMode="auto">
          <a:xfrm>
            <a:off x="6096000" y="3048001"/>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True Error</a:t>
            </a:r>
          </a:p>
        </p:txBody>
      </p:sp>
      <p:sp>
        <p:nvSpPr>
          <p:cNvPr id="4106" name="Line 12"/>
          <p:cNvSpPr>
            <a:spLocks noChangeShapeType="1"/>
          </p:cNvSpPr>
          <p:nvPr/>
        </p:nvSpPr>
        <p:spPr bwMode="auto">
          <a:xfrm>
            <a:off x="5943600" y="34290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107" name="Text Box 13"/>
          <p:cNvSpPr txBox="1">
            <a:spLocks noChangeArrowheads="1"/>
          </p:cNvSpPr>
          <p:nvPr/>
        </p:nvSpPr>
        <p:spPr bwMode="auto">
          <a:xfrm>
            <a:off x="6096000" y="3505201"/>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True Value</a:t>
            </a:r>
          </a:p>
        </p:txBody>
      </p:sp>
    </p:spTree>
    <p:custDataLst>
      <p:tags r:id="rId1"/>
    </p:custDataLst>
    <p:extLst>
      <p:ext uri="{BB962C8B-B14F-4D97-AF65-F5344CB8AC3E}">
        <p14:creationId xmlns:p14="http://schemas.microsoft.com/office/powerpoint/2010/main" val="3894966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418" y="90017"/>
            <a:ext cx="10515600" cy="649286"/>
          </a:xfrm>
        </p:spPr>
        <p:txBody>
          <a:bodyPr>
            <a:normAutofit fontScale="90000"/>
          </a:bodyPr>
          <a:lstStyle/>
          <a:p>
            <a:pPr algn="ctr"/>
            <a:r>
              <a:rPr lang="en-US" dirty="0"/>
              <a:t>Definition of Error</a:t>
            </a:r>
          </a:p>
        </p:txBody>
      </p:sp>
      <p:pic>
        <p:nvPicPr>
          <p:cNvPr id="4" name="Picture 3"/>
          <p:cNvPicPr>
            <a:picLocks noChangeAspect="1"/>
          </p:cNvPicPr>
          <p:nvPr/>
        </p:nvPicPr>
        <p:blipFill>
          <a:blip r:embed="rId3"/>
          <a:stretch>
            <a:fillRect/>
          </a:stretch>
        </p:blipFill>
        <p:spPr>
          <a:xfrm>
            <a:off x="1780161" y="991831"/>
            <a:ext cx="9102741" cy="5129821"/>
          </a:xfrm>
          <a:prstGeom prst="rect">
            <a:avLst/>
          </a:prstGeom>
        </p:spPr>
      </p:pic>
      <p:sp>
        <p:nvSpPr>
          <p:cNvPr id="3" name="TextBox 2">
            <a:extLst>
              <a:ext uri="{FF2B5EF4-FFF2-40B4-BE49-F238E27FC236}">
                <a16:creationId xmlns:a16="http://schemas.microsoft.com/office/drawing/2014/main" id="{0D395132-80E5-49DB-44A8-4326B785DA5F}"/>
              </a:ext>
            </a:extLst>
          </p:cNvPr>
          <p:cNvSpPr txBox="1"/>
          <p:nvPr/>
        </p:nvSpPr>
        <p:spPr>
          <a:xfrm>
            <a:off x="0" y="6121652"/>
            <a:ext cx="4046706" cy="646331"/>
          </a:xfrm>
          <a:prstGeom prst="rect">
            <a:avLst/>
          </a:prstGeom>
          <a:noFill/>
        </p:spPr>
        <p:txBody>
          <a:bodyPr wrap="square" rtlCol="0">
            <a:spAutoFit/>
          </a:bodyPr>
          <a:lstStyle/>
          <a:p>
            <a:r>
              <a:rPr lang="en-US" dirty="0"/>
              <a:t>Relative True Error =</a:t>
            </a:r>
            <a:r>
              <a:rPr lang="el-GR" dirty="0"/>
              <a:t>ϵ</a:t>
            </a:r>
            <a:r>
              <a:rPr lang="en-US" baseline="-25000" dirty="0"/>
              <a:t>t</a:t>
            </a:r>
          </a:p>
          <a:p>
            <a:r>
              <a:rPr lang="en-US" dirty="0"/>
              <a:t>Relative approximate Error=</a:t>
            </a:r>
            <a:r>
              <a:rPr lang="el-GR" dirty="0"/>
              <a:t>ϵ</a:t>
            </a:r>
            <a:r>
              <a:rPr lang="en-US" baseline="-25000" dirty="0"/>
              <a:t>t</a:t>
            </a:r>
            <a:endParaRPr lang="en-GB" baseline="-25000" dirty="0"/>
          </a:p>
        </p:txBody>
      </p:sp>
    </p:spTree>
    <p:extLst>
      <p:ext uri="{BB962C8B-B14F-4D97-AF65-F5344CB8AC3E}">
        <p14:creationId xmlns:p14="http://schemas.microsoft.com/office/powerpoint/2010/main" val="4491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D4707CA3-2C25-404C-BD13-B44E3D24DC4E}" type="slidenum">
              <a:rPr lang="en-US" altLang="en-US" sz="1400"/>
              <a:pPr eaLnBrk="1" hangingPunct="1"/>
              <a:t>53</a:t>
            </a:fld>
            <a:endParaRPr lang="en-US" altLang="en-US" sz="1400"/>
          </a:p>
        </p:txBody>
      </p:sp>
      <p:sp>
        <p:nvSpPr>
          <p:cNvPr id="1035" name="Rectangle 2"/>
          <p:cNvSpPr>
            <a:spLocks noGrp="1" noChangeArrowheads="1"/>
          </p:cNvSpPr>
          <p:nvPr>
            <p:ph type="title"/>
          </p:nvPr>
        </p:nvSpPr>
        <p:spPr/>
        <p:txBody>
          <a:bodyPr/>
          <a:lstStyle/>
          <a:p>
            <a:pPr eaLnBrk="1" hangingPunct="1"/>
            <a:r>
              <a:rPr lang="en-US" altLang="en-US" dirty="0"/>
              <a:t>Example—True Error </a:t>
            </a:r>
          </a:p>
        </p:txBody>
      </p:sp>
      <p:sp>
        <p:nvSpPr>
          <p:cNvPr id="1036" name="Text Box 4"/>
          <p:cNvSpPr txBox="1">
            <a:spLocks noChangeArrowheads="1"/>
          </p:cNvSpPr>
          <p:nvPr/>
        </p:nvSpPr>
        <p:spPr bwMode="auto">
          <a:xfrm>
            <a:off x="2514600" y="1981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dirty="0"/>
              <a:t>The derivative,</a:t>
            </a:r>
          </a:p>
        </p:txBody>
      </p:sp>
      <p:sp>
        <p:nvSpPr>
          <p:cNvPr id="1037"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026" name="Object 5"/>
          <p:cNvGraphicFramePr>
            <a:graphicFrameLocks noChangeAspect="1"/>
          </p:cNvGraphicFramePr>
          <p:nvPr/>
        </p:nvGraphicFramePr>
        <p:xfrm>
          <a:off x="4724401" y="2057400"/>
          <a:ext cx="593725" cy="323850"/>
        </p:xfrm>
        <a:graphic>
          <a:graphicData uri="http://schemas.openxmlformats.org/presentationml/2006/ole">
            <mc:AlternateContent xmlns:mc="http://schemas.openxmlformats.org/markup-compatibility/2006">
              <mc:Choice xmlns:v="urn:schemas-microsoft-com:vml" Requires="v">
                <p:oleObj name="Equation" r:id="rId4" imgW="368280" imgH="203040" progId="Equation.3">
                  <p:embed/>
                </p:oleObj>
              </mc:Choice>
              <mc:Fallback>
                <p:oleObj name="Equation" r:id="rId4" imgW="368280" imgH="203040" progId="Equation.3">
                  <p:embed/>
                  <p:pic>
                    <p:nvPicPr>
                      <p:cNvPr id="102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1" y="2057400"/>
                        <a:ext cx="593725"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8" name="Text Box 7"/>
          <p:cNvSpPr txBox="1">
            <a:spLocks noChangeArrowheads="1"/>
          </p:cNvSpPr>
          <p:nvPr/>
        </p:nvSpPr>
        <p:spPr bwMode="auto">
          <a:xfrm>
            <a:off x="5334000" y="19812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of a function</a:t>
            </a:r>
          </a:p>
        </p:txBody>
      </p:sp>
      <p:graphicFrame>
        <p:nvGraphicFramePr>
          <p:cNvPr id="1027" name="Object 8"/>
          <p:cNvGraphicFramePr>
            <a:graphicFrameLocks noChangeAspect="1"/>
          </p:cNvGraphicFramePr>
          <p:nvPr/>
        </p:nvGraphicFramePr>
        <p:xfrm>
          <a:off x="7162800" y="2057400"/>
          <a:ext cx="609600" cy="361950"/>
        </p:xfrm>
        <a:graphic>
          <a:graphicData uri="http://schemas.openxmlformats.org/presentationml/2006/ole">
            <mc:AlternateContent xmlns:mc="http://schemas.openxmlformats.org/markup-compatibility/2006">
              <mc:Choice xmlns:v="urn:schemas-microsoft-com:vml" Requires="v">
                <p:oleObj name="Equation" r:id="rId6" imgW="342720" imgH="203040" progId="Equation.3">
                  <p:embed/>
                </p:oleObj>
              </mc:Choice>
              <mc:Fallback>
                <p:oleObj name="Equation" r:id="rId6" imgW="342720" imgH="203040" progId="Equation.3">
                  <p:embed/>
                  <p:pic>
                    <p:nvPicPr>
                      <p:cNvPr id="1027"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2057400"/>
                        <a:ext cx="6096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9" name="Text Box 9"/>
          <p:cNvSpPr txBox="1">
            <a:spLocks noChangeArrowheads="1"/>
          </p:cNvSpPr>
          <p:nvPr/>
        </p:nvSpPr>
        <p:spPr bwMode="auto">
          <a:xfrm>
            <a:off x="7772400" y="1981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can be </a:t>
            </a:r>
          </a:p>
        </p:txBody>
      </p:sp>
      <p:sp>
        <p:nvSpPr>
          <p:cNvPr id="1040" name="Text Box 10"/>
          <p:cNvSpPr txBox="1">
            <a:spLocks noChangeArrowheads="1"/>
          </p:cNvSpPr>
          <p:nvPr/>
        </p:nvSpPr>
        <p:spPr bwMode="auto">
          <a:xfrm>
            <a:off x="2514600" y="236220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dirty="0"/>
              <a:t>approximated by the equation,</a:t>
            </a:r>
          </a:p>
        </p:txBody>
      </p:sp>
      <p:sp>
        <p:nvSpPr>
          <p:cNvPr id="1041" name="Rectangle 12"/>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028" name="Object 11"/>
          <p:cNvGraphicFramePr>
            <a:graphicFrameLocks noChangeAspect="1"/>
          </p:cNvGraphicFramePr>
          <p:nvPr/>
        </p:nvGraphicFramePr>
        <p:xfrm>
          <a:off x="3581400" y="2819400"/>
          <a:ext cx="2438400" cy="609600"/>
        </p:xfrm>
        <a:graphic>
          <a:graphicData uri="http://schemas.openxmlformats.org/presentationml/2006/ole">
            <mc:AlternateContent xmlns:mc="http://schemas.openxmlformats.org/markup-compatibility/2006">
              <mc:Choice xmlns:v="urn:schemas-microsoft-com:vml" Requires="v">
                <p:oleObj name="Equation" r:id="rId8" imgW="1562100" imgH="393700" progId="Equation.3">
                  <p:embed/>
                </p:oleObj>
              </mc:Choice>
              <mc:Fallback>
                <p:oleObj name="Equation" r:id="rId8" imgW="1562100" imgH="393700" progId="Equation.3">
                  <p:embed/>
                  <p:pic>
                    <p:nvPicPr>
                      <p:cNvPr id="1028"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1400" y="2819400"/>
                        <a:ext cx="24384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2" name="Text Box 13"/>
          <p:cNvSpPr txBox="1">
            <a:spLocks noChangeArrowheads="1"/>
          </p:cNvSpPr>
          <p:nvPr/>
        </p:nvSpPr>
        <p:spPr bwMode="auto">
          <a:xfrm>
            <a:off x="2514600" y="35052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If</a:t>
            </a:r>
          </a:p>
        </p:txBody>
      </p:sp>
      <p:sp>
        <p:nvSpPr>
          <p:cNvPr id="1043" name="Rectangle 1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029" name="Object 14"/>
          <p:cNvGraphicFramePr>
            <a:graphicFrameLocks noChangeAspect="1"/>
          </p:cNvGraphicFramePr>
          <p:nvPr/>
        </p:nvGraphicFramePr>
        <p:xfrm>
          <a:off x="2895600" y="3505201"/>
          <a:ext cx="1371600" cy="379413"/>
        </p:xfrm>
        <a:graphic>
          <a:graphicData uri="http://schemas.openxmlformats.org/presentationml/2006/ole">
            <mc:AlternateContent xmlns:mc="http://schemas.openxmlformats.org/markup-compatibility/2006">
              <mc:Choice xmlns:v="urn:schemas-microsoft-com:vml" Requires="v">
                <p:oleObj name="Equation" r:id="rId10" imgW="825500" imgH="228600" progId="Equation.3">
                  <p:embed/>
                </p:oleObj>
              </mc:Choice>
              <mc:Fallback>
                <p:oleObj name="Equation" r:id="rId10" imgW="825500" imgH="228600" progId="Equation.3">
                  <p:embed/>
                  <p:pic>
                    <p:nvPicPr>
                      <p:cNvPr id="1029"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5600" y="3505201"/>
                        <a:ext cx="1371600" cy="379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 name="Text Box 16"/>
          <p:cNvSpPr txBox="1">
            <a:spLocks noChangeArrowheads="1"/>
          </p:cNvSpPr>
          <p:nvPr/>
        </p:nvSpPr>
        <p:spPr bwMode="auto">
          <a:xfrm>
            <a:off x="4267200" y="3429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and </a:t>
            </a:r>
          </a:p>
        </p:txBody>
      </p:sp>
      <p:sp>
        <p:nvSpPr>
          <p:cNvPr id="1045"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030" name="Object 17"/>
          <p:cNvGraphicFramePr>
            <a:graphicFrameLocks noChangeAspect="1"/>
          </p:cNvGraphicFramePr>
          <p:nvPr/>
        </p:nvGraphicFramePr>
        <p:xfrm>
          <a:off x="4953000" y="3505201"/>
          <a:ext cx="838200" cy="307975"/>
        </p:xfrm>
        <a:graphic>
          <a:graphicData uri="http://schemas.openxmlformats.org/presentationml/2006/ole">
            <mc:AlternateContent xmlns:mc="http://schemas.openxmlformats.org/markup-compatibility/2006">
              <mc:Choice xmlns:v="urn:schemas-microsoft-com:vml" Requires="v">
                <p:oleObj name="Equation" r:id="rId12" imgW="469696" imgH="177723" progId="Equation.3">
                  <p:embed/>
                </p:oleObj>
              </mc:Choice>
              <mc:Fallback>
                <p:oleObj name="Equation" r:id="rId12" imgW="469696" imgH="177723" progId="Equation.3">
                  <p:embed/>
                  <p:pic>
                    <p:nvPicPr>
                      <p:cNvPr id="103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3505201"/>
                        <a:ext cx="838200"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6" name="Text Box 19"/>
          <p:cNvSpPr txBox="1">
            <a:spLocks noChangeArrowheads="1"/>
          </p:cNvSpPr>
          <p:nvPr/>
        </p:nvSpPr>
        <p:spPr bwMode="auto">
          <a:xfrm>
            <a:off x="3200400" y="38862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 Find the approximate value of</a:t>
            </a:r>
          </a:p>
        </p:txBody>
      </p:sp>
      <p:sp>
        <p:nvSpPr>
          <p:cNvPr id="1047" name="Rectangle 21"/>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031" name="Object 20"/>
          <p:cNvGraphicFramePr>
            <a:graphicFrameLocks noChangeAspect="1"/>
          </p:cNvGraphicFramePr>
          <p:nvPr/>
        </p:nvGraphicFramePr>
        <p:xfrm>
          <a:off x="7772400" y="3962400"/>
          <a:ext cx="685800" cy="350838"/>
        </p:xfrm>
        <a:graphic>
          <a:graphicData uri="http://schemas.openxmlformats.org/presentationml/2006/ole">
            <mc:AlternateContent xmlns:mc="http://schemas.openxmlformats.org/markup-compatibility/2006">
              <mc:Choice xmlns:v="urn:schemas-microsoft-com:vml" Requires="v">
                <p:oleObj name="Equation" r:id="rId14" imgW="393529" imgH="203112" progId="Equation.3">
                  <p:embed/>
                </p:oleObj>
              </mc:Choice>
              <mc:Fallback>
                <p:oleObj name="Equation" r:id="rId14" imgW="393529" imgH="203112" progId="Equation.3">
                  <p:embed/>
                  <p:pic>
                    <p:nvPicPr>
                      <p:cNvPr id="1031"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72400" y="3962400"/>
                        <a:ext cx="6858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8" name="Text Box 22"/>
          <p:cNvSpPr txBox="1">
            <a:spLocks noChangeArrowheads="1"/>
          </p:cNvSpPr>
          <p:nvPr/>
        </p:nvSpPr>
        <p:spPr bwMode="auto">
          <a:xfrm>
            <a:off x="3200400" y="43434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b) True value of </a:t>
            </a:r>
          </a:p>
        </p:txBody>
      </p:sp>
      <p:graphicFrame>
        <p:nvGraphicFramePr>
          <p:cNvPr id="1032" name="Object 23"/>
          <p:cNvGraphicFramePr>
            <a:graphicFrameLocks noChangeAspect="1"/>
          </p:cNvGraphicFramePr>
          <p:nvPr/>
        </p:nvGraphicFramePr>
        <p:xfrm>
          <a:off x="5562600" y="4419600"/>
          <a:ext cx="685800" cy="350838"/>
        </p:xfrm>
        <a:graphic>
          <a:graphicData uri="http://schemas.openxmlformats.org/presentationml/2006/ole">
            <mc:AlternateContent xmlns:mc="http://schemas.openxmlformats.org/markup-compatibility/2006">
              <mc:Choice xmlns:v="urn:schemas-microsoft-com:vml" Requires="v">
                <p:oleObj name="Equation" r:id="rId16" imgW="393529" imgH="203112" progId="Equation.3">
                  <p:embed/>
                </p:oleObj>
              </mc:Choice>
              <mc:Fallback>
                <p:oleObj name="Equation" r:id="rId16" imgW="393529" imgH="203112" progId="Equation.3">
                  <p:embed/>
                  <p:pic>
                    <p:nvPicPr>
                      <p:cNvPr id="1032"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62600" y="4419600"/>
                        <a:ext cx="6858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9" name="Text Box 25"/>
          <p:cNvSpPr txBox="1">
            <a:spLocks noChangeArrowheads="1"/>
          </p:cNvSpPr>
          <p:nvPr/>
        </p:nvSpPr>
        <p:spPr bwMode="auto">
          <a:xfrm>
            <a:off x="3200400" y="4800600"/>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c) True error for part (a)</a:t>
            </a:r>
          </a:p>
        </p:txBody>
      </p:sp>
    </p:spTree>
    <p:custDataLst>
      <p:tags r:id="rId1"/>
    </p:custDataLst>
    <p:extLst>
      <p:ext uri="{BB962C8B-B14F-4D97-AF65-F5344CB8AC3E}">
        <p14:creationId xmlns:p14="http://schemas.microsoft.com/office/powerpoint/2010/main" val="3559567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20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B705614-7E23-4AF5-B817-B73BF7F75EB0}" type="slidenum">
              <a:rPr lang="en-US" altLang="en-US" sz="1400"/>
              <a:pPr eaLnBrk="1" hangingPunct="1"/>
              <a:t>54</a:t>
            </a:fld>
            <a:endParaRPr lang="en-US" altLang="en-US" sz="1400"/>
          </a:p>
        </p:txBody>
      </p:sp>
      <p:sp>
        <p:nvSpPr>
          <p:cNvPr id="2059" name="Rectangle 2"/>
          <p:cNvSpPr>
            <a:spLocks noGrp="1" noChangeArrowheads="1"/>
          </p:cNvSpPr>
          <p:nvPr>
            <p:ph type="title"/>
          </p:nvPr>
        </p:nvSpPr>
        <p:spPr/>
        <p:txBody>
          <a:bodyPr/>
          <a:lstStyle/>
          <a:p>
            <a:pPr eaLnBrk="1" hangingPunct="1"/>
            <a:r>
              <a:rPr lang="en-US" altLang="en-US"/>
              <a:t>Example (cont.)</a:t>
            </a:r>
          </a:p>
        </p:txBody>
      </p:sp>
      <p:sp>
        <p:nvSpPr>
          <p:cNvPr id="2060" name="Text Box 4"/>
          <p:cNvSpPr txBox="1">
            <a:spLocks noChangeArrowheads="1"/>
          </p:cNvSpPr>
          <p:nvPr/>
        </p:nvSpPr>
        <p:spPr bwMode="auto">
          <a:xfrm>
            <a:off x="2514600" y="19812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Solution:</a:t>
            </a:r>
          </a:p>
        </p:txBody>
      </p:sp>
      <p:sp>
        <p:nvSpPr>
          <p:cNvPr id="2061" name="Text Box 5"/>
          <p:cNvSpPr txBox="1">
            <a:spLocks noChangeArrowheads="1"/>
          </p:cNvSpPr>
          <p:nvPr/>
        </p:nvSpPr>
        <p:spPr bwMode="auto">
          <a:xfrm>
            <a:off x="2590800" y="2438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 For</a:t>
            </a:r>
          </a:p>
        </p:txBody>
      </p:sp>
      <p:graphicFrame>
        <p:nvGraphicFramePr>
          <p:cNvPr id="2050" name="Object 6"/>
          <p:cNvGraphicFramePr>
            <a:graphicFrameLocks noChangeAspect="1"/>
          </p:cNvGraphicFramePr>
          <p:nvPr/>
        </p:nvGraphicFramePr>
        <p:xfrm>
          <a:off x="3581400" y="2514600"/>
          <a:ext cx="609600" cy="304800"/>
        </p:xfrm>
        <a:graphic>
          <a:graphicData uri="http://schemas.openxmlformats.org/presentationml/2006/ole">
            <mc:AlternateContent xmlns:mc="http://schemas.openxmlformats.org/markup-compatibility/2006">
              <mc:Choice xmlns:v="urn:schemas-microsoft-com:vml" Requires="v">
                <p:oleObj name="Equation" r:id="rId4" imgW="355320" imgH="177480" progId="Equation.3">
                  <p:embed/>
                </p:oleObj>
              </mc:Choice>
              <mc:Fallback>
                <p:oleObj name="Equation" r:id="rId4" imgW="355320" imgH="177480" progId="Equation.3">
                  <p:embed/>
                  <p:pic>
                    <p:nvPicPr>
                      <p:cNvPr id="205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514600"/>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2" name="Text Box 7"/>
          <p:cNvSpPr txBox="1">
            <a:spLocks noChangeArrowheads="1"/>
          </p:cNvSpPr>
          <p:nvPr/>
        </p:nvSpPr>
        <p:spPr bwMode="auto">
          <a:xfrm>
            <a:off x="4191000" y="2438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and</a:t>
            </a:r>
          </a:p>
        </p:txBody>
      </p:sp>
      <p:graphicFrame>
        <p:nvGraphicFramePr>
          <p:cNvPr id="2051" name="Object 8"/>
          <p:cNvGraphicFramePr>
            <a:graphicFrameLocks noChangeAspect="1"/>
          </p:cNvGraphicFramePr>
          <p:nvPr/>
        </p:nvGraphicFramePr>
        <p:xfrm>
          <a:off x="4876800" y="2514601"/>
          <a:ext cx="762000" cy="296863"/>
        </p:xfrm>
        <a:graphic>
          <a:graphicData uri="http://schemas.openxmlformats.org/presentationml/2006/ole">
            <mc:AlternateContent xmlns:mc="http://schemas.openxmlformats.org/markup-compatibility/2006">
              <mc:Choice xmlns:v="urn:schemas-microsoft-com:vml" Requires="v">
                <p:oleObj name="Equation" r:id="rId6" imgW="457200" imgH="177480" progId="Equation.3">
                  <p:embed/>
                </p:oleObj>
              </mc:Choice>
              <mc:Fallback>
                <p:oleObj name="Equation" r:id="rId6" imgW="457200" imgH="177480" progId="Equation.3">
                  <p:embed/>
                  <p:pic>
                    <p:nvPicPr>
                      <p:cNvPr id="205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2514601"/>
                        <a:ext cx="762000" cy="29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3" name="Rectangle 10"/>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2052" name="Object 9"/>
          <p:cNvGraphicFramePr>
            <a:graphicFrameLocks noChangeAspect="1"/>
          </p:cNvGraphicFramePr>
          <p:nvPr/>
        </p:nvGraphicFramePr>
        <p:xfrm>
          <a:off x="3581400" y="2895601"/>
          <a:ext cx="2590800" cy="620713"/>
        </p:xfrm>
        <a:graphic>
          <a:graphicData uri="http://schemas.openxmlformats.org/presentationml/2006/ole">
            <mc:AlternateContent xmlns:mc="http://schemas.openxmlformats.org/markup-compatibility/2006">
              <mc:Choice xmlns:v="urn:schemas-microsoft-com:vml" Requires="v">
                <p:oleObj name="Equation" r:id="rId8" imgW="1625600" imgH="393700" progId="Equation.3">
                  <p:embed/>
                </p:oleObj>
              </mc:Choice>
              <mc:Fallback>
                <p:oleObj name="Equation" r:id="rId8" imgW="1625600" imgH="393700" progId="Equation.3">
                  <p:embed/>
                  <p:pic>
                    <p:nvPicPr>
                      <p:cNvPr id="2052"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1400" y="2895601"/>
                        <a:ext cx="2590800"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4" name="Rectangle 12"/>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2053" name="Object 11"/>
          <p:cNvGraphicFramePr>
            <a:graphicFrameLocks noChangeAspect="1"/>
          </p:cNvGraphicFramePr>
          <p:nvPr/>
        </p:nvGraphicFramePr>
        <p:xfrm>
          <a:off x="4191000" y="3505200"/>
          <a:ext cx="1676400" cy="636588"/>
        </p:xfrm>
        <a:graphic>
          <a:graphicData uri="http://schemas.openxmlformats.org/presentationml/2006/ole">
            <mc:AlternateContent xmlns:mc="http://schemas.openxmlformats.org/markup-compatibility/2006">
              <mc:Choice xmlns:v="urn:schemas-microsoft-com:vml" Requires="v">
                <p:oleObj name="Equation" r:id="rId10" imgW="1028254" imgH="393529" progId="Equation.3">
                  <p:embed/>
                </p:oleObj>
              </mc:Choice>
              <mc:Fallback>
                <p:oleObj name="Equation" r:id="rId10" imgW="1028254" imgH="393529" progId="Equation.3">
                  <p:embed/>
                  <p:pic>
                    <p:nvPicPr>
                      <p:cNvPr id="2053"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1000" y="3505200"/>
                        <a:ext cx="1676400" cy="63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5" name="Rectangle 14"/>
          <p:cNvSpPr>
            <a:spLocks noChangeArrowheads="1"/>
          </p:cNvSpPr>
          <p:nvPr/>
        </p:nvSpPr>
        <p:spPr bwMode="auto">
          <a:xfrm>
            <a:off x="1524001" y="29886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2054" name="Object 13"/>
          <p:cNvGraphicFramePr>
            <a:graphicFrameLocks noChangeAspect="1"/>
          </p:cNvGraphicFramePr>
          <p:nvPr/>
        </p:nvGraphicFramePr>
        <p:xfrm>
          <a:off x="4191000" y="4191000"/>
          <a:ext cx="1905000" cy="655638"/>
        </p:xfrm>
        <a:graphic>
          <a:graphicData uri="http://schemas.openxmlformats.org/presentationml/2006/ole">
            <mc:AlternateContent xmlns:mc="http://schemas.openxmlformats.org/markup-compatibility/2006">
              <mc:Choice xmlns:v="urn:schemas-microsoft-com:vml" Requires="v">
                <p:oleObj name="Equation" r:id="rId12" imgW="1219200" imgH="419100" progId="Equation.3">
                  <p:embed/>
                </p:oleObj>
              </mc:Choice>
              <mc:Fallback>
                <p:oleObj name="Equation" r:id="rId12" imgW="1219200" imgH="419100" progId="Equation.3">
                  <p:embed/>
                  <p:pic>
                    <p:nvPicPr>
                      <p:cNvPr id="2054"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91000" y="4191000"/>
                        <a:ext cx="1905000"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6" name="Rectangle 16"/>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2055" name="Object 15"/>
          <p:cNvGraphicFramePr>
            <a:graphicFrameLocks noChangeAspect="1"/>
          </p:cNvGraphicFramePr>
          <p:nvPr/>
        </p:nvGraphicFramePr>
        <p:xfrm>
          <a:off x="4191000" y="4876801"/>
          <a:ext cx="1828800" cy="619125"/>
        </p:xfrm>
        <a:graphic>
          <a:graphicData uri="http://schemas.openxmlformats.org/presentationml/2006/ole">
            <mc:AlternateContent xmlns:mc="http://schemas.openxmlformats.org/markup-compatibility/2006">
              <mc:Choice xmlns:v="urn:schemas-microsoft-com:vml" Requires="v">
                <p:oleObj name="Equation" r:id="rId14" imgW="1155700" imgH="393700" progId="Equation.3">
                  <p:embed/>
                </p:oleObj>
              </mc:Choice>
              <mc:Fallback>
                <p:oleObj name="Equation" r:id="rId14" imgW="1155700" imgH="393700" progId="Equation.3">
                  <p:embed/>
                  <p:pic>
                    <p:nvPicPr>
                      <p:cNvPr id="2055"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91000" y="4876801"/>
                        <a:ext cx="1828800"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7" name="Rectangle 18"/>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2056" name="Object 17"/>
          <p:cNvGraphicFramePr>
            <a:graphicFrameLocks noChangeAspect="1"/>
          </p:cNvGraphicFramePr>
          <p:nvPr/>
        </p:nvGraphicFramePr>
        <p:xfrm>
          <a:off x="6172200" y="5029200"/>
          <a:ext cx="914400" cy="274638"/>
        </p:xfrm>
        <a:graphic>
          <a:graphicData uri="http://schemas.openxmlformats.org/presentationml/2006/ole">
            <mc:AlternateContent xmlns:mc="http://schemas.openxmlformats.org/markup-compatibility/2006">
              <mc:Choice xmlns:v="urn:schemas-microsoft-com:vml" Requires="v">
                <p:oleObj name="Equation" r:id="rId16" imgW="571004" imgH="177646" progId="Equation.3">
                  <p:embed/>
                </p:oleObj>
              </mc:Choice>
              <mc:Fallback>
                <p:oleObj name="Equation" r:id="rId16" imgW="571004" imgH="177646" progId="Equation.3">
                  <p:embed/>
                  <p:pic>
                    <p:nvPicPr>
                      <p:cNvPr id="2056"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200" y="5029200"/>
                        <a:ext cx="914400" cy="274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1"/>
    </p:custDataLst>
    <p:extLst>
      <p:ext uri="{BB962C8B-B14F-4D97-AF65-F5344CB8AC3E}">
        <p14:creationId xmlns:p14="http://schemas.microsoft.com/office/powerpoint/2010/main" val="3852354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F1A8D36-B5CB-4D8D-8677-BE28B0459DDD}" type="slidenum">
              <a:rPr lang="en-US" altLang="en-US" sz="1400"/>
              <a:pPr eaLnBrk="1" hangingPunct="1"/>
              <a:t>55</a:t>
            </a:fld>
            <a:endParaRPr lang="en-US" altLang="en-US" sz="1400"/>
          </a:p>
        </p:txBody>
      </p:sp>
      <p:sp>
        <p:nvSpPr>
          <p:cNvPr id="3085" name="Rectangle 2"/>
          <p:cNvSpPr>
            <a:spLocks noGrp="1" noChangeArrowheads="1"/>
          </p:cNvSpPr>
          <p:nvPr>
            <p:ph type="title"/>
          </p:nvPr>
        </p:nvSpPr>
        <p:spPr/>
        <p:txBody>
          <a:bodyPr/>
          <a:lstStyle/>
          <a:p>
            <a:pPr eaLnBrk="1" hangingPunct="1"/>
            <a:r>
              <a:rPr lang="en-US" altLang="en-US"/>
              <a:t>Example (cont.)</a:t>
            </a:r>
          </a:p>
        </p:txBody>
      </p:sp>
      <p:sp>
        <p:nvSpPr>
          <p:cNvPr id="3086" name="Text Box 4"/>
          <p:cNvSpPr txBox="1">
            <a:spLocks noChangeArrowheads="1"/>
          </p:cNvSpPr>
          <p:nvPr/>
        </p:nvSpPr>
        <p:spPr bwMode="auto">
          <a:xfrm>
            <a:off x="2514600" y="1828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Solution:</a:t>
            </a:r>
          </a:p>
        </p:txBody>
      </p:sp>
      <p:sp>
        <p:nvSpPr>
          <p:cNvPr id="3087" name="Text Box 6"/>
          <p:cNvSpPr txBox="1">
            <a:spLocks noChangeArrowheads="1"/>
          </p:cNvSpPr>
          <p:nvPr/>
        </p:nvSpPr>
        <p:spPr bwMode="auto">
          <a:xfrm>
            <a:off x="2819400" y="22098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dirty="0"/>
              <a:t>b) The exact value of</a:t>
            </a:r>
          </a:p>
        </p:txBody>
      </p:sp>
      <p:graphicFrame>
        <p:nvGraphicFramePr>
          <p:cNvPr id="3074" name="Object 7"/>
          <p:cNvGraphicFramePr>
            <a:graphicFrameLocks noChangeAspect="1"/>
          </p:cNvGraphicFramePr>
          <p:nvPr/>
        </p:nvGraphicFramePr>
        <p:xfrm>
          <a:off x="5867400" y="2286000"/>
          <a:ext cx="685800" cy="350838"/>
        </p:xfrm>
        <a:graphic>
          <a:graphicData uri="http://schemas.openxmlformats.org/presentationml/2006/ole">
            <mc:AlternateContent xmlns:mc="http://schemas.openxmlformats.org/markup-compatibility/2006">
              <mc:Choice xmlns:v="urn:schemas-microsoft-com:vml" Requires="v">
                <p:oleObj name="Equation" r:id="rId4" imgW="393529" imgH="203112" progId="Equation.3">
                  <p:embed/>
                </p:oleObj>
              </mc:Choice>
              <mc:Fallback>
                <p:oleObj name="Equation" r:id="rId4" imgW="393529" imgH="203112" progId="Equation.3">
                  <p:embed/>
                  <p:pic>
                    <p:nvPicPr>
                      <p:cNvPr id="307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286000"/>
                        <a:ext cx="6858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8" name="Text Box 8"/>
          <p:cNvSpPr txBox="1">
            <a:spLocks noChangeArrowheads="1"/>
          </p:cNvSpPr>
          <p:nvPr/>
        </p:nvSpPr>
        <p:spPr bwMode="auto">
          <a:xfrm>
            <a:off x="6553200" y="2209800"/>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dirty="0"/>
              <a:t>can be found by using</a:t>
            </a:r>
          </a:p>
        </p:txBody>
      </p:sp>
      <p:sp>
        <p:nvSpPr>
          <p:cNvPr id="3089" name="Text Box 9"/>
          <p:cNvSpPr txBox="1">
            <a:spLocks noChangeArrowheads="1"/>
          </p:cNvSpPr>
          <p:nvPr/>
        </p:nvSpPr>
        <p:spPr bwMode="auto">
          <a:xfrm>
            <a:off x="2819400" y="2590800"/>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dirty="0"/>
              <a:t>our knowledge of differential calculus.</a:t>
            </a:r>
          </a:p>
        </p:txBody>
      </p:sp>
      <p:sp>
        <p:nvSpPr>
          <p:cNvPr id="3090" name="Rectangle 11"/>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3075" name="Object 10"/>
          <p:cNvGraphicFramePr>
            <a:graphicFrameLocks noChangeAspect="1"/>
          </p:cNvGraphicFramePr>
          <p:nvPr/>
        </p:nvGraphicFramePr>
        <p:xfrm>
          <a:off x="3733800" y="2971800"/>
          <a:ext cx="1295400" cy="357188"/>
        </p:xfrm>
        <a:graphic>
          <a:graphicData uri="http://schemas.openxmlformats.org/presentationml/2006/ole">
            <mc:AlternateContent xmlns:mc="http://schemas.openxmlformats.org/markup-compatibility/2006">
              <mc:Choice xmlns:v="urn:schemas-microsoft-com:vml" Requires="v">
                <p:oleObj name="Equation" r:id="rId6" imgW="825500" imgH="228600" progId="Equation.3">
                  <p:embed/>
                </p:oleObj>
              </mc:Choice>
              <mc:Fallback>
                <p:oleObj name="Equation" r:id="rId6" imgW="825500" imgH="228600" progId="Equation.3">
                  <p:embed/>
                  <p:pic>
                    <p:nvPicPr>
                      <p:cNvPr id="3075"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2971800"/>
                        <a:ext cx="1295400"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1" name="Rectangle 13"/>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3076" name="Object 12"/>
          <p:cNvGraphicFramePr>
            <a:graphicFrameLocks noChangeAspect="1"/>
          </p:cNvGraphicFramePr>
          <p:nvPr/>
        </p:nvGraphicFramePr>
        <p:xfrm>
          <a:off x="3657600" y="3352801"/>
          <a:ext cx="2057400" cy="360363"/>
        </p:xfrm>
        <a:graphic>
          <a:graphicData uri="http://schemas.openxmlformats.org/presentationml/2006/ole">
            <mc:AlternateContent xmlns:mc="http://schemas.openxmlformats.org/markup-compatibility/2006">
              <mc:Choice xmlns:v="urn:schemas-microsoft-com:vml" Requires="v">
                <p:oleObj name="Equation" r:id="rId8" imgW="1308100" imgH="228600" progId="Equation.3">
                  <p:embed/>
                </p:oleObj>
              </mc:Choice>
              <mc:Fallback>
                <p:oleObj name="Equation" r:id="rId8" imgW="1308100" imgH="228600" progId="Equation.3">
                  <p:embed/>
                  <p:pic>
                    <p:nvPicPr>
                      <p:cNvPr id="3076"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3352801"/>
                        <a:ext cx="20574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2" name="Rectangle 15"/>
          <p:cNvSpPr>
            <a:spLocks noChangeArrowheads="1"/>
          </p:cNvSpPr>
          <p:nvPr/>
        </p:nvSpPr>
        <p:spPr bwMode="auto">
          <a:xfrm>
            <a:off x="1524001" y="309815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3077" name="Object 14"/>
          <p:cNvGraphicFramePr>
            <a:graphicFrameLocks noChangeAspect="1"/>
          </p:cNvGraphicFramePr>
          <p:nvPr/>
        </p:nvGraphicFramePr>
        <p:xfrm>
          <a:off x="4267200" y="3733800"/>
          <a:ext cx="914400" cy="304800"/>
        </p:xfrm>
        <a:graphic>
          <a:graphicData uri="http://schemas.openxmlformats.org/presentationml/2006/ole">
            <mc:AlternateContent xmlns:mc="http://schemas.openxmlformats.org/markup-compatibility/2006">
              <mc:Choice xmlns:v="urn:schemas-microsoft-com:vml" Requires="v">
                <p:oleObj name="Equation" r:id="rId10" imgW="596641" imgH="203112" progId="Equation.3">
                  <p:embed/>
                </p:oleObj>
              </mc:Choice>
              <mc:Fallback>
                <p:oleObj name="Equation" r:id="rId10" imgW="596641" imgH="203112" progId="Equation.3">
                  <p:embed/>
                  <p:pic>
                    <p:nvPicPr>
                      <p:cNvPr id="3077"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7200" y="3733800"/>
                        <a:ext cx="9144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3" name="Rectangle 17"/>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3078" name="Object 16"/>
          <p:cNvGraphicFramePr>
            <a:graphicFrameLocks noChangeAspect="1"/>
          </p:cNvGraphicFramePr>
          <p:nvPr/>
        </p:nvGraphicFramePr>
        <p:xfrm>
          <a:off x="3657600" y="4343400"/>
          <a:ext cx="1676400" cy="361950"/>
        </p:xfrm>
        <a:graphic>
          <a:graphicData uri="http://schemas.openxmlformats.org/presentationml/2006/ole">
            <mc:AlternateContent xmlns:mc="http://schemas.openxmlformats.org/markup-compatibility/2006">
              <mc:Choice xmlns:v="urn:schemas-microsoft-com:vml" Requires="v">
                <p:oleObj name="Equation" r:id="rId12" imgW="1054100" imgH="228600" progId="Equation.3">
                  <p:embed/>
                </p:oleObj>
              </mc:Choice>
              <mc:Fallback>
                <p:oleObj name="Equation" r:id="rId12" imgW="1054100" imgH="228600" progId="Equation.3">
                  <p:embed/>
                  <p:pic>
                    <p:nvPicPr>
                      <p:cNvPr id="3078"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7600" y="4343400"/>
                        <a:ext cx="1676400"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4" name="Text Box 18"/>
          <p:cNvSpPr txBox="1">
            <a:spLocks noChangeArrowheads="1"/>
          </p:cNvSpPr>
          <p:nvPr/>
        </p:nvSpPr>
        <p:spPr bwMode="auto">
          <a:xfrm>
            <a:off x="2819400" y="39624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dirty="0"/>
              <a:t>So, the true value of </a:t>
            </a:r>
          </a:p>
        </p:txBody>
      </p:sp>
      <p:sp>
        <p:nvSpPr>
          <p:cNvPr id="3095" name="Rectangle 20"/>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3079" name="Object 19"/>
          <p:cNvGraphicFramePr>
            <a:graphicFrameLocks noChangeAspect="1"/>
          </p:cNvGraphicFramePr>
          <p:nvPr/>
        </p:nvGraphicFramePr>
        <p:xfrm>
          <a:off x="5715000" y="4038600"/>
          <a:ext cx="609600" cy="312738"/>
        </p:xfrm>
        <a:graphic>
          <a:graphicData uri="http://schemas.openxmlformats.org/presentationml/2006/ole">
            <mc:AlternateContent xmlns:mc="http://schemas.openxmlformats.org/markup-compatibility/2006">
              <mc:Choice xmlns:v="urn:schemas-microsoft-com:vml" Requires="v">
                <p:oleObj name="Equation" r:id="rId14" imgW="393529" imgH="203112" progId="Equation.3">
                  <p:embed/>
                </p:oleObj>
              </mc:Choice>
              <mc:Fallback>
                <p:oleObj name="Equation" r:id="rId14" imgW="393529" imgH="203112" progId="Equation.3">
                  <p:embed/>
                  <p:pic>
                    <p:nvPicPr>
                      <p:cNvPr id="3079"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5000" y="4038600"/>
                        <a:ext cx="609600"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6" name="Text Box 21"/>
          <p:cNvSpPr txBox="1">
            <a:spLocks noChangeArrowheads="1"/>
          </p:cNvSpPr>
          <p:nvPr/>
        </p:nvSpPr>
        <p:spPr bwMode="auto">
          <a:xfrm>
            <a:off x="6324600" y="3962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is</a:t>
            </a:r>
          </a:p>
        </p:txBody>
      </p:sp>
      <p:sp>
        <p:nvSpPr>
          <p:cNvPr id="3097" name="Rectangle 23"/>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98" name="Rectangle 25"/>
          <p:cNvSpPr>
            <a:spLocks noChangeArrowheads="1"/>
          </p:cNvSpPr>
          <p:nvPr/>
        </p:nvSpPr>
        <p:spPr bwMode="auto">
          <a:xfrm>
            <a:off x="1524001" y="31219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3080" name="Object 24"/>
          <p:cNvGraphicFramePr>
            <a:graphicFrameLocks noChangeAspect="1"/>
          </p:cNvGraphicFramePr>
          <p:nvPr/>
        </p:nvGraphicFramePr>
        <p:xfrm>
          <a:off x="4267200" y="4724401"/>
          <a:ext cx="914400" cy="269875"/>
        </p:xfrm>
        <a:graphic>
          <a:graphicData uri="http://schemas.openxmlformats.org/presentationml/2006/ole">
            <mc:AlternateContent xmlns:mc="http://schemas.openxmlformats.org/markup-compatibility/2006">
              <mc:Choice xmlns:v="urn:schemas-microsoft-com:vml" Requires="v">
                <p:oleObj name="Equation" r:id="rId16" imgW="583693" imgH="177646" progId="Equation.3">
                  <p:embed/>
                </p:oleObj>
              </mc:Choice>
              <mc:Fallback>
                <p:oleObj name="Equation" r:id="rId16" imgW="583693" imgH="177646" progId="Equation.3">
                  <p:embed/>
                  <p:pic>
                    <p:nvPicPr>
                      <p:cNvPr id="3080"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67200" y="4724401"/>
                        <a:ext cx="914400" cy="26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9" name="Text Box 26"/>
          <p:cNvSpPr txBox="1">
            <a:spLocks noChangeArrowheads="1"/>
          </p:cNvSpPr>
          <p:nvPr/>
        </p:nvSpPr>
        <p:spPr bwMode="auto">
          <a:xfrm>
            <a:off x="2819400" y="50292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True error is calculated as</a:t>
            </a:r>
          </a:p>
        </p:txBody>
      </p:sp>
      <p:sp>
        <p:nvSpPr>
          <p:cNvPr id="3100" name="Rectangle 28"/>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3081" name="Object 27"/>
          <p:cNvGraphicFramePr>
            <a:graphicFrameLocks noChangeAspect="1"/>
          </p:cNvGraphicFramePr>
          <p:nvPr/>
        </p:nvGraphicFramePr>
        <p:xfrm>
          <a:off x="3962400" y="5410200"/>
          <a:ext cx="609600" cy="431800"/>
        </p:xfrm>
        <a:graphic>
          <a:graphicData uri="http://schemas.openxmlformats.org/presentationml/2006/ole">
            <mc:AlternateContent xmlns:mc="http://schemas.openxmlformats.org/markup-compatibility/2006">
              <mc:Choice xmlns:v="urn:schemas-microsoft-com:vml" Requires="v">
                <p:oleObj name="Equation" r:id="rId18" imgW="317160" imgH="228600" progId="Equation.3">
                  <p:embed/>
                </p:oleObj>
              </mc:Choice>
              <mc:Fallback>
                <p:oleObj name="Equation" r:id="rId18" imgW="317160" imgH="228600" progId="Equation.3">
                  <p:embed/>
                  <p:pic>
                    <p:nvPicPr>
                      <p:cNvPr id="3081" name="Object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62400" y="5410200"/>
                        <a:ext cx="6096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01" name="Text Box 30"/>
          <p:cNvSpPr txBox="1">
            <a:spLocks noChangeArrowheads="1"/>
          </p:cNvSpPr>
          <p:nvPr/>
        </p:nvSpPr>
        <p:spPr bwMode="auto">
          <a:xfrm>
            <a:off x="4572000" y="54102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True Value – Approximate Value</a:t>
            </a:r>
          </a:p>
        </p:txBody>
      </p:sp>
      <p:sp>
        <p:nvSpPr>
          <p:cNvPr id="3102" name="Rectangle 32"/>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3082" name="Object 31"/>
          <p:cNvGraphicFramePr>
            <a:graphicFrameLocks noChangeAspect="1"/>
          </p:cNvGraphicFramePr>
          <p:nvPr/>
        </p:nvGraphicFramePr>
        <p:xfrm>
          <a:off x="4267201" y="5943601"/>
          <a:ext cx="2733675" cy="276225"/>
        </p:xfrm>
        <a:graphic>
          <a:graphicData uri="http://schemas.openxmlformats.org/presentationml/2006/ole">
            <mc:AlternateContent xmlns:mc="http://schemas.openxmlformats.org/markup-compatibility/2006">
              <mc:Choice xmlns:v="urn:schemas-microsoft-com:vml" Requires="v">
                <p:oleObj name="Equation" r:id="rId20" imgW="1688760" imgH="177480" progId="Equation.3">
                  <p:embed/>
                </p:oleObj>
              </mc:Choice>
              <mc:Fallback>
                <p:oleObj name="Equation" r:id="rId20" imgW="1688760" imgH="177480" progId="Equation.3">
                  <p:embed/>
                  <p:pic>
                    <p:nvPicPr>
                      <p:cNvPr id="3082" name="Object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67201" y="5943601"/>
                        <a:ext cx="273367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1"/>
    </p:custDataLst>
    <p:extLst>
      <p:ext uri="{BB962C8B-B14F-4D97-AF65-F5344CB8AC3E}">
        <p14:creationId xmlns:p14="http://schemas.microsoft.com/office/powerpoint/2010/main" val="226485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513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11C67E0-777F-4D20-95A6-69B7D13BE915}" type="slidenum">
              <a:rPr lang="en-US" altLang="en-US" sz="1400"/>
              <a:pPr eaLnBrk="1" hangingPunct="1"/>
              <a:t>56</a:t>
            </a:fld>
            <a:endParaRPr lang="en-US" altLang="en-US" sz="1400"/>
          </a:p>
        </p:txBody>
      </p:sp>
      <p:sp>
        <p:nvSpPr>
          <p:cNvPr id="5133" name="Rectangle 2"/>
          <p:cNvSpPr>
            <a:spLocks noGrp="1" noChangeArrowheads="1"/>
          </p:cNvSpPr>
          <p:nvPr>
            <p:ph type="title"/>
          </p:nvPr>
        </p:nvSpPr>
        <p:spPr/>
        <p:txBody>
          <a:bodyPr/>
          <a:lstStyle/>
          <a:p>
            <a:pPr eaLnBrk="1" hangingPunct="1"/>
            <a:r>
              <a:rPr lang="en-US" altLang="en-US"/>
              <a:t>Example—Relative True Error</a:t>
            </a:r>
          </a:p>
        </p:txBody>
      </p:sp>
      <p:sp>
        <p:nvSpPr>
          <p:cNvPr id="5134" name="Text Box 4"/>
          <p:cNvSpPr txBox="1">
            <a:spLocks noChangeArrowheads="1"/>
          </p:cNvSpPr>
          <p:nvPr/>
        </p:nvSpPr>
        <p:spPr bwMode="auto">
          <a:xfrm>
            <a:off x="2362200" y="19812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dirty="0"/>
              <a:t>Following from the previous example for true error, </a:t>
            </a:r>
          </a:p>
        </p:txBody>
      </p:sp>
      <p:sp>
        <p:nvSpPr>
          <p:cNvPr id="5135" name="Text Box 5"/>
          <p:cNvSpPr txBox="1">
            <a:spLocks noChangeArrowheads="1"/>
          </p:cNvSpPr>
          <p:nvPr/>
        </p:nvSpPr>
        <p:spPr bwMode="auto">
          <a:xfrm>
            <a:off x="2362200" y="23622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dirty="0"/>
              <a:t>find the relative true error for</a:t>
            </a:r>
          </a:p>
        </p:txBody>
      </p:sp>
      <p:sp>
        <p:nvSpPr>
          <p:cNvPr id="5136"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5122" name="Object 6"/>
          <p:cNvGraphicFramePr>
            <a:graphicFrameLocks noChangeAspect="1"/>
          </p:cNvGraphicFramePr>
          <p:nvPr/>
        </p:nvGraphicFramePr>
        <p:xfrm>
          <a:off x="6477000" y="2438400"/>
          <a:ext cx="1295400" cy="357188"/>
        </p:xfrm>
        <a:graphic>
          <a:graphicData uri="http://schemas.openxmlformats.org/presentationml/2006/ole">
            <mc:AlternateContent xmlns:mc="http://schemas.openxmlformats.org/markup-compatibility/2006">
              <mc:Choice xmlns:v="urn:schemas-microsoft-com:vml" Requires="v">
                <p:oleObj name="Equation" r:id="rId4" imgW="825500" imgH="228600" progId="Equation.3">
                  <p:embed/>
                </p:oleObj>
              </mc:Choice>
              <mc:Fallback>
                <p:oleObj name="Equation" r:id="rId4" imgW="825500" imgH="228600" progId="Equation.3">
                  <p:embed/>
                  <p:pic>
                    <p:nvPicPr>
                      <p:cNvPr id="51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438400"/>
                        <a:ext cx="1295400"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7" name="Text Box 8"/>
          <p:cNvSpPr txBox="1">
            <a:spLocks noChangeArrowheads="1"/>
          </p:cNvSpPr>
          <p:nvPr/>
        </p:nvSpPr>
        <p:spPr bwMode="auto">
          <a:xfrm>
            <a:off x="7772400" y="23622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at</a:t>
            </a:r>
          </a:p>
        </p:txBody>
      </p:sp>
      <p:sp>
        <p:nvSpPr>
          <p:cNvPr id="5138" name="Rectangle 10"/>
          <p:cNvSpPr>
            <a:spLocks noChangeArrowheads="1"/>
          </p:cNvSpPr>
          <p:nvPr/>
        </p:nvSpPr>
        <p:spPr bwMode="auto">
          <a:xfrm>
            <a:off x="1524001" y="309815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5123" name="Object 9"/>
          <p:cNvGraphicFramePr>
            <a:graphicFrameLocks noChangeAspect="1"/>
          </p:cNvGraphicFramePr>
          <p:nvPr/>
        </p:nvGraphicFramePr>
        <p:xfrm>
          <a:off x="8229600" y="2438400"/>
          <a:ext cx="609600" cy="323850"/>
        </p:xfrm>
        <a:graphic>
          <a:graphicData uri="http://schemas.openxmlformats.org/presentationml/2006/ole">
            <mc:AlternateContent xmlns:mc="http://schemas.openxmlformats.org/markup-compatibility/2006">
              <mc:Choice xmlns:v="urn:schemas-microsoft-com:vml" Requires="v">
                <p:oleObj name="Equation" r:id="rId6" imgW="380880" imgH="203040" progId="Equation.3">
                  <p:embed/>
                </p:oleObj>
              </mc:Choice>
              <mc:Fallback>
                <p:oleObj name="Equation" r:id="rId6" imgW="380880" imgH="203040" progId="Equation.3">
                  <p:embed/>
                  <p:pic>
                    <p:nvPicPr>
                      <p:cNvPr id="512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2438400"/>
                        <a:ext cx="60960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9" name="Text Box 11"/>
          <p:cNvSpPr txBox="1">
            <a:spLocks noChangeArrowheads="1"/>
          </p:cNvSpPr>
          <p:nvPr/>
        </p:nvSpPr>
        <p:spPr bwMode="auto">
          <a:xfrm>
            <a:off x="2362200" y="27432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with </a:t>
            </a:r>
          </a:p>
        </p:txBody>
      </p:sp>
      <p:sp>
        <p:nvSpPr>
          <p:cNvPr id="5140" name="Rectangle 13"/>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5124" name="Object 12"/>
          <p:cNvGraphicFramePr>
            <a:graphicFrameLocks noChangeAspect="1"/>
          </p:cNvGraphicFramePr>
          <p:nvPr/>
        </p:nvGraphicFramePr>
        <p:xfrm>
          <a:off x="3124200" y="2819401"/>
          <a:ext cx="838200" cy="307975"/>
        </p:xfrm>
        <a:graphic>
          <a:graphicData uri="http://schemas.openxmlformats.org/presentationml/2006/ole">
            <mc:AlternateContent xmlns:mc="http://schemas.openxmlformats.org/markup-compatibility/2006">
              <mc:Choice xmlns:v="urn:schemas-microsoft-com:vml" Requires="v">
                <p:oleObj name="Equation" r:id="rId8" imgW="469696" imgH="177723" progId="Equation.3">
                  <p:embed/>
                </p:oleObj>
              </mc:Choice>
              <mc:Fallback>
                <p:oleObj name="Equation" r:id="rId8" imgW="469696" imgH="177723" progId="Equation.3">
                  <p:embed/>
                  <p:pic>
                    <p:nvPicPr>
                      <p:cNvPr id="5124"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2819401"/>
                        <a:ext cx="838200"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1" name="Rectangle 15"/>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5125" name="Object 14"/>
          <p:cNvGraphicFramePr>
            <a:graphicFrameLocks noChangeAspect="1"/>
          </p:cNvGraphicFramePr>
          <p:nvPr/>
        </p:nvGraphicFramePr>
        <p:xfrm>
          <a:off x="3276601" y="3581400"/>
          <a:ext cx="1444625" cy="419100"/>
        </p:xfrm>
        <a:graphic>
          <a:graphicData uri="http://schemas.openxmlformats.org/presentationml/2006/ole">
            <mc:AlternateContent xmlns:mc="http://schemas.openxmlformats.org/markup-compatibility/2006">
              <mc:Choice xmlns:v="urn:schemas-microsoft-com:vml" Requires="v">
                <p:oleObj name="Equation" r:id="rId10" imgW="774360" imgH="228600" progId="Equation.3">
                  <p:embed/>
                </p:oleObj>
              </mc:Choice>
              <mc:Fallback>
                <p:oleObj name="Equation" r:id="rId10" imgW="774360" imgH="228600" progId="Equation.3">
                  <p:embed/>
                  <p:pic>
                    <p:nvPicPr>
                      <p:cNvPr id="5125"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1" y="3581400"/>
                        <a:ext cx="1444625"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2" name="Text Box 16"/>
          <p:cNvSpPr txBox="1">
            <a:spLocks noChangeArrowheads="1"/>
          </p:cNvSpPr>
          <p:nvPr/>
        </p:nvSpPr>
        <p:spPr bwMode="auto">
          <a:xfrm>
            <a:off x="2819400" y="312420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From the previous example,</a:t>
            </a:r>
          </a:p>
        </p:txBody>
      </p:sp>
      <p:sp>
        <p:nvSpPr>
          <p:cNvPr id="5143" name="Rectangle 18"/>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5126" name="Object 17"/>
          <p:cNvGraphicFramePr>
            <a:graphicFrameLocks noChangeAspect="1"/>
          </p:cNvGraphicFramePr>
          <p:nvPr/>
        </p:nvGraphicFramePr>
        <p:xfrm>
          <a:off x="3276600" y="4343400"/>
          <a:ext cx="1600200" cy="612775"/>
        </p:xfrm>
        <a:graphic>
          <a:graphicData uri="http://schemas.openxmlformats.org/presentationml/2006/ole">
            <mc:AlternateContent xmlns:mc="http://schemas.openxmlformats.org/markup-compatibility/2006">
              <mc:Choice xmlns:v="urn:schemas-microsoft-com:vml" Requires="v">
                <p:oleObj name="Equation" r:id="rId12" imgW="1016000" imgH="393700" progId="Equation.DSMT4">
                  <p:embed/>
                </p:oleObj>
              </mc:Choice>
              <mc:Fallback>
                <p:oleObj name="Equation" r:id="rId12" imgW="1016000" imgH="393700" progId="Equation.DSMT4">
                  <p:embed/>
                  <p:pic>
                    <p:nvPicPr>
                      <p:cNvPr id="5126"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6600" y="4343400"/>
                        <a:ext cx="1600200"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4" name="Text Box 19"/>
          <p:cNvSpPr txBox="1">
            <a:spLocks noChangeArrowheads="1"/>
          </p:cNvSpPr>
          <p:nvPr/>
        </p:nvSpPr>
        <p:spPr bwMode="auto">
          <a:xfrm>
            <a:off x="2819400" y="39624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Relative True Error is defined as </a:t>
            </a:r>
          </a:p>
        </p:txBody>
      </p:sp>
      <p:sp>
        <p:nvSpPr>
          <p:cNvPr id="5145" name="Rectangle 21"/>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5127" name="Object 20"/>
          <p:cNvGraphicFramePr>
            <a:graphicFrameLocks noChangeAspect="1"/>
          </p:cNvGraphicFramePr>
          <p:nvPr/>
        </p:nvGraphicFramePr>
        <p:xfrm>
          <a:off x="3581400" y="4953000"/>
          <a:ext cx="990600" cy="596900"/>
        </p:xfrm>
        <a:graphic>
          <a:graphicData uri="http://schemas.openxmlformats.org/presentationml/2006/ole">
            <mc:AlternateContent xmlns:mc="http://schemas.openxmlformats.org/markup-compatibility/2006">
              <mc:Choice xmlns:v="urn:schemas-microsoft-com:vml" Requires="v">
                <p:oleObj name="Equation" r:id="rId14" imgW="647419" imgH="393529" progId="Equation.3">
                  <p:embed/>
                </p:oleObj>
              </mc:Choice>
              <mc:Fallback>
                <p:oleObj name="Equation" r:id="rId14" imgW="647419" imgH="393529" progId="Equation.3">
                  <p:embed/>
                  <p:pic>
                    <p:nvPicPr>
                      <p:cNvPr id="5127"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81400" y="4953000"/>
                        <a:ext cx="9906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6" name="Rectangle 23"/>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5128" name="Object 22"/>
          <p:cNvGraphicFramePr>
            <a:graphicFrameLocks noChangeAspect="1"/>
          </p:cNvGraphicFramePr>
          <p:nvPr/>
        </p:nvGraphicFramePr>
        <p:xfrm>
          <a:off x="4648200" y="5105401"/>
          <a:ext cx="1371600" cy="284163"/>
        </p:xfrm>
        <a:graphic>
          <a:graphicData uri="http://schemas.openxmlformats.org/presentationml/2006/ole">
            <mc:AlternateContent xmlns:mc="http://schemas.openxmlformats.org/markup-compatibility/2006">
              <mc:Choice xmlns:v="urn:schemas-microsoft-com:vml" Requires="v">
                <p:oleObj name="Equation" r:id="rId16" imgW="825142" imgH="177723" progId="Equation.3">
                  <p:embed/>
                </p:oleObj>
              </mc:Choice>
              <mc:Fallback>
                <p:oleObj name="Equation" r:id="rId16" imgW="825142" imgH="177723" progId="Equation.3">
                  <p:embed/>
                  <p:pic>
                    <p:nvPicPr>
                      <p:cNvPr id="5128" name="Object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8200" y="5105401"/>
                        <a:ext cx="1371600" cy="284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7" name="Text Box 24"/>
          <p:cNvSpPr txBox="1">
            <a:spLocks noChangeArrowheads="1"/>
          </p:cNvSpPr>
          <p:nvPr/>
        </p:nvSpPr>
        <p:spPr bwMode="auto">
          <a:xfrm>
            <a:off x="2819400" y="54864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as a percentage,</a:t>
            </a:r>
          </a:p>
        </p:txBody>
      </p:sp>
      <p:sp>
        <p:nvSpPr>
          <p:cNvPr id="5148" name="Rectangle 26"/>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5129" name="Object 25"/>
          <p:cNvGraphicFramePr>
            <a:graphicFrameLocks noChangeAspect="1"/>
          </p:cNvGraphicFramePr>
          <p:nvPr/>
        </p:nvGraphicFramePr>
        <p:xfrm>
          <a:off x="3429000" y="5943600"/>
          <a:ext cx="2209800" cy="350838"/>
        </p:xfrm>
        <a:graphic>
          <a:graphicData uri="http://schemas.openxmlformats.org/presentationml/2006/ole">
            <mc:AlternateContent xmlns:mc="http://schemas.openxmlformats.org/markup-compatibility/2006">
              <mc:Choice xmlns:v="urn:schemas-microsoft-com:vml" Requires="v">
                <p:oleObj name="Equation" r:id="rId18" imgW="1435100" imgH="228600" progId="Equation.3">
                  <p:embed/>
                </p:oleObj>
              </mc:Choice>
              <mc:Fallback>
                <p:oleObj name="Equation" r:id="rId18" imgW="1435100" imgH="228600" progId="Equation.3">
                  <p:embed/>
                  <p:pic>
                    <p:nvPicPr>
                      <p:cNvPr id="5129"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29000" y="5943600"/>
                        <a:ext cx="22098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9" name="Rectangle 28"/>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5130" name="Object 27"/>
          <p:cNvGraphicFramePr>
            <a:graphicFrameLocks noChangeAspect="1"/>
          </p:cNvGraphicFramePr>
          <p:nvPr/>
        </p:nvGraphicFramePr>
        <p:xfrm>
          <a:off x="5638800" y="5943601"/>
          <a:ext cx="1371600" cy="295275"/>
        </p:xfrm>
        <a:graphic>
          <a:graphicData uri="http://schemas.openxmlformats.org/presentationml/2006/ole">
            <mc:AlternateContent xmlns:mc="http://schemas.openxmlformats.org/markup-compatibility/2006">
              <mc:Choice xmlns:v="urn:schemas-microsoft-com:vml" Requires="v">
                <p:oleObj name="Equation" r:id="rId20" imgW="799920" imgH="177480" progId="Equation.3">
                  <p:embed/>
                </p:oleObj>
              </mc:Choice>
              <mc:Fallback>
                <p:oleObj name="Equation" r:id="rId20" imgW="799920" imgH="177480" progId="Equation.3">
                  <p:embed/>
                  <p:pic>
                    <p:nvPicPr>
                      <p:cNvPr id="5130"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38800" y="5943601"/>
                        <a:ext cx="1371600"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1"/>
    </p:custDataLst>
    <p:extLst>
      <p:ext uri="{BB962C8B-B14F-4D97-AF65-F5344CB8AC3E}">
        <p14:creationId xmlns:p14="http://schemas.microsoft.com/office/powerpoint/2010/main" val="506265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71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2DDF895-BA42-4664-85BE-17F62369293F}" type="slidenum">
              <a:rPr lang="en-US" altLang="en-US" sz="1400"/>
              <a:pPr eaLnBrk="1" hangingPunct="1"/>
              <a:t>57</a:t>
            </a:fld>
            <a:endParaRPr lang="en-US" altLang="en-US" sz="1400"/>
          </a:p>
        </p:txBody>
      </p:sp>
      <p:sp>
        <p:nvSpPr>
          <p:cNvPr id="7183" name="Rectangle 2"/>
          <p:cNvSpPr>
            <a:spLocks noGrp="1" noChangeArrowheads="1"/>
          </p:cNvSpPr>
          <p:nvPr>
            <p:ph type="title"/>
          </p:nvPr>
        </p:nvSpPr>
        <p:spPr/>
        <p:txBody>
          <a:bodyPr/>
          <a:lstStyle/>
          <a:p>
            <a:pPr eaLnBrk="1" hangingPunct="1"/>
            <a:r>
              <a:rPr lang="en-US" altLang="en-US"/>
              <a:t>Example—Approximate Error</a:t>
            </a:r>
          </a:p>
        </p:txBody>
      </p:sp>
      <p:sp>
        <p:nvSpPr>
          <p:cNvPr id="7184" name="Text Box 4"/>
          <p:cNvSpPr txBox="1">
            <a:spLocks noChangeArrowheads="1"/>
          </p:cNvSpPr>
          <p:nvPr/>
        </p:nvSpPr>
        <p:spPr bwMode="auto">
          <a:xfrm>
            <a:off x="2438400" y="19812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For </a:t>
            </a:r>
          </a:p>
        </p:txBody>
      </p:sp>
      <p:sp>
        <p:nvSpPr>
          <p:cNvPr id="7185" name="Rectangle 6"/>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7170" name="Object 5"/>
          <p:cNvGraphicFramePr>
            <a:graphicFrameLocks noChangeAspect="1"/>
          </p:cNvGraphicFramePr>
          <p:nvPr/>
        </p:nvGraphicFramePr>
        <p:xfrm>
          <a:off x="2971800" y="2057401"/>
          <a:ext cx="1371600" cy="377825"/>
        </p:xfrm>
        <a:graphic>
          <a:graphicData uri="http://schemas.openxmlformats.org/presentationml/2006/ole">
            <mc:AlternateContent xmlns:mc="http://schemas.openxmlformats.org/markup-compatibility/2006">
              <mc:Choice xmlns:v="urn:schemas-microsoft-com:vml" Requires="v">
                <p:oleObj name="Equation" r:id="rId4" imgW="825500" imgH="228600" progId="Equation.3">
                  <p:embed/>
                </p:oleObj>
              </mc:Choice>
              <mc:Fallback>
                <p:oleObj name="Equation" r:id="rId4" imgW="825500" imgH="228600" progId="Equation.3">
                  <p:embed/>
                  <p:pic>
                    <p:nvPicPr>
                      <p:cNvPr id="717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057401"/>
                        <a:ext cx="1371600"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6" name="Text Box 7"/>
          <p:cNvSpPr txBox="1">
            <a:spLocks noChangeArrowheads="1"/>
          </p:cNvSpPr>
          <p:nvPr/>
        </p:nvSpPr>
        <p:spPr bwMode="auto">
          <a:xfrm>
            <a:off x="4343400" y="19812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at </a:t>
            </a:r>
          </a:p>
        </p:txBody>
      </p:sp>
      <p:graphicFrame>
        <p:nvGraphicFramePr>
          <p:cNvPr id="7171" name="Object 8"/>
          <p:cNvGraphicFramePr>
            <a:graphicFrameLocks noChangeAspect="1"/>
          </p:cNvGraphicFramePr>
          <p:nvPr/>
        </p:nvGraphicFramePr>
        <p:xfrm>
          <a:off x="4800600" y="2057400"/>
          <a:ext cx="609600" cy="304800"/>
        </p:xfrm>
        <a:graphic>
          <a:graphicData uri="http://schemas.openxmlformats.org/presentationml/2006/ole">
            <mc:AlternateContent xmlns:mc="http://schemas.openxmlformats.org/markup-compatibility/2006">
              <mc:Choice xmlns:v="urn:schemas-microsoft-com:vml" Requires="v">
                <p:oleObj name="Equation" r:id="rId6" imgW="355320" imgH="177480" progId="Equation.3">
                  <p:embed/>
                </p:oleObj>
              </mc:Choice>
              <mc:Fallback>
                <p:oleObj name="Equation" r:id="rId6" imgW="355320" imgH="177480" progId="Equation.3">
                  <p:embed/>
                  <p:pic>
                    <p:nvPicPr>
                      <p:cNvPr id="717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057400"/>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7" name="Text Box 9"/>
          <p:cNvSpPr txBox="1">
            <a:spLocks noChangeArrowheads="1"/>
          </p:cNvSpPr>
          <p:nvPr/>
        </p:nvSpPr>
        <p:spPr bwMode="auto">
          <a:xfrm>
            <a:off x="5410200" y="19812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find the following,</a:t>
            </a:r>
          </a:p>
        </p:txBody>
      </p:sp>
      <p:sp>
        <p:nvSpPr>
          <p:cNvPr id="7188" name="Text Box 10"/>
          <p:cNvSpPr txBox="1">
            <a:spLocks noChangeArrowheads="1"/>
          </p:cNvSpPr>
          <p:nvPr/>
        </p:nvSpPr>
        <p:spPr bwMode="auto">
          <a:xfrm>
            <a:off x="2743200" y="24384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 </a:t>
            </a:r>
          </a:p>
        </p:txBody>
      </p:sp>
      <p:sp>
        <p:nvSpPr>
          <p:cNvPr id="7189" name="Rectangle 12"/>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7172" name="Object 11"/>
          <p:cNvGraphicFramePr>
            <a:graphicFrameLocks noChangeAspect="1"/>
          </p:cNvGraphicFramePr>
          <p:nvPr/>
        </p:nvGraphicFramePr>
        <p:xfrm>
          <a:off x="3200400" y="2514600"/>
          <a:ext cx="590550" cy="325438"/>
        </p:xfrm>
        <a:graphic>
          <a:graphicData uri="http://schemas.openxmlformats.org/presentationml/2006/ole">
            <mc:AlternateContent xmlns:mc="http://schemas.openxmlformats.org/markup-compatibility/2006">
              <mc:Choice xmlns:v="urn:schemas-microsoft-com:vml" Requires="v">
                <p:oleObj name="Equation" r:id="rId8" imgW="368280" imgH="203040" progId="Equation.3">
                  <p:embed/>
                </p:oleObj>
              </mc:Choice>
              <mc:Fallback>
                <p:oleObj name="Equation" r:id="rId8" imgW="368280" imgH="203040" progId="Equation.3">
                  <p:embed/>
                  <p:pic>
                    <p:nvPicPr>
                      <p:cNvPr id="7172"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514600"/>
                        <a:ext cx="590550" cy="325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0" name="Text Box 13"/>
          <p:cNvSpPr txBox="1">
            <a:spLocks noChangeArrowheads="1"/>
          </p:cNvSpPr>
          <p:nvPr/>
        </p:nvSpPr>
        <p:spPr bwMode="auto">
          <a:xfrm>
            <a:off x="3733800" y="2438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using</a:t>
            </a:r>
          </a:p>
        </p:txBody>
      </p:sp>
      <p:sp>
        <p:nvSpPr>
          <p:cNvPr id="7191" name="Rectangle 15"/>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7173" name="Object 14"/>
          <p:cNvGraphicFramePr>
            <a:graphicFrameLocks noChangeAspect="1"/>
          </p:cNvGraphicFramePr>
          <p:nvPr/>
        </p:nvGraphicFramePr>
        <p:xfrm>
          <a:off x="4648200" y="2514601"/>
          <a:ext cx="838200" cy="307975"/>
        </p:xfrm>
        <a:graphic>
          <a:graphicData uri="http://schemas.openxmlformats.org/presentationml/2006/ole">
            <mc:AlternateContent xmlns:mc="http://schemas.openxmlformats.org/markup-compatibility/2006">
              <mc:Choice xmlns:v="urn:schemas-microsoft-com:vml" Requires="v">
                <p:oleObj name="Equation" r:id="rId10" imgW="469696" imgH="177723" progId="Equation.3">
                  <p:embed/>
                </p:oleObj>
              </mc:Choice>
              <mc:Fallback>
                <p:oleObj name="Equation" r:id="rId10" imgW="469696" imgH="177723" progId="Equation.3">
                  <p:embed/>
                  <p:pic>
                    <p:nvPicPr>
                      <p:cNvPr id="7173"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0" y="2514601"/>
                        <a:ext cx="838200"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2" name="Text Box 16"/>
          <p:cNvSpPr txBox="1">
            <a:spLocks noChangeArrowheads="1"/>
          </p:cNvSpPr>
          <p:nvPr/>
        </p:nvSpPr>
        <p:spPr bwMode="auto">
          <a:xfrm>
            <a:off x="2743200" y="28956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b)</a:t>
            </a:r>
          </a:p>
        </p:txBody>
      </p:sp>
      <p:graphicFrame>
        <p:nvGraphicFramePr>
          <p:cNvPr id="7174" name="Object 17"/>
          <p:cNvGraphicFramePr>
            <a:graphicFrameLocks noChangeAspect="1"/>
          </p:cNvGraphicFramePr>
          <p:nvPr/>
        </p:nvGraphicFramePr>
        <p:xfrm>
          <a:off x="3200400" y="2971800"/>
          <a:ext cx="590550" cy="325438"/>
        </p:xfrm>
        <a:graphic>
          <a:graphicData uri="http://schemas.openxmlformats.org/presentationml/2006/ole">
            <mc:AlternateContent xmlns:mc="http://schemas.openxmlformats.org/markup-compatibility/2006">
              <mc:Choice xmlns:v="urn:schemas-microsoft-com:vml" Requires="v">
                <p:oleObj name="Equation" r:id="rId12" imgW="368280" imgH="203040" progId="Equation.3">
                  <p:embed/>
                </p:oleObj>
              </mc:Choice>
              <mc:Fallback>
                <p:oleObj name="Equation" r:id="rId12" imgW="368280" imgH="203040" progId="Equation.3">
                  <p:embed/>
                  <p:pic>
                    <p:nvPicPr>
                      <p:cNvPr id="7174"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971800"/>
                        <a:ext cx="590550" cy="325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3" name="Text Box 18"/>
          <p:cNvSpPr txBox="1">
            <a:spLocks noChangeArrowheads="1"/>
          </p:cNvSpPr>
          <p:nvPr/>
        </p:nvSpPr>
        <p:spPr bwMode="auto">
          <a:xfrm>
            <a:off x="3810000" y="2895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using</a:t>
            </a:r>
          </a:p>
        </p:txBody>
      </p:sp>
      <p:graphicFrame>
        <p:nvGraphicFramePr>
          <p:cNvPr id="7175" name="Object 19"/>
          <p:cNvGraphicFramePr>
            <a:graphicFrameLocks noChangeAspect="1"/>
          </p:cNvGraphicFramePr>
          <p:nvPr/>
        </p:nvGraphicFramePr>
        <p:xfrm>
          <a:off x="4724401" y="2971801"/>
          <a:ext cx="974725" cy="307975"/>
        </p:xfrm>
        <a:graphic>
          <a:graphicData uri="http://schemas.openxmlformats.org/presentationml/2006/ole">
            <mc:AlternateContent xmlns:mc="http://schemas.openxmlformats.org/markup-compatibility/2006">
              <mc:Choice xmlns:v="urn:schemas-microsoft-com:vml" Requires="v">
                <p:oleObj name="Equation" r:id="rId13" imgW="545760" imgH="177480" progId="Equation.3">
                  <p:embed/>
                </p:oleObj>
              </mc:Choice>
              <mc:Fallback>
                <p:oleObj name="Equation" r:id="rId13" imgW="545760" imgH="177480" progId="Equation.3">
                  <p:embed/>
                  <p:pic>
                    <p:nvPicPr>
                      <p:cNvPr id="7175"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24401" y="2971801"/>
                        <a:ext cx="974725"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4" name="Text Box 20"/>
          <p:cNvSpPr txBox="1">
            <a:spLocks noChangeArrowheads="1"/>
          </p:cNvSpPr>
          <p:nvPr/>
        </p:nvSpPr>
        <p:spPr bwMode="auto">
          <a:xfrm>
            <a:off x="2743200" y="3352800"/>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c) approximate error for the value of</a:t>
            </a:r>
          </a:p>
        </p:txBody>
      </p:sp>
      <p:graphicFrame>
        <p:nvGraphicFramePr>
          <p:cNvPr id="7176" name="Object 21"/>
          <p:cNvGraphicFramePr>
            <a:graphicFrameLocks noChangeAspect="1"/>
          </p:cNvGraphicFramePr>
          <p:nvPr/>
        </p:nvGraphicFramePr>
        <p:xfrm>
          <a:off x="7848600" y="3429000"/>
          <a:ext cx="590550" cy="325438"/>
        </p:xfrm>
        <a:graphic>
          <a:graphicData uri="http://schemas.openxmlformats.org/presentationml/2006/ole">
            <mc:AlternateContent xmlns:mc="http://schemas.openxmlformats.org/markup-compatibility/2006">
              <mc:Choice xmlns:v="urn:schemas-microsoft-com:vml" Requires="v">
                <p:oleObj name="Equation" r:id="rId15" imgW="368280" imgH="203040" progId="Equation.3">
                  <p:embed/>
                </p:oleObj>
              </mc:Choice>
              <mc:Fallback>
                <p:oleObj name="Equation" r:id="rId15" imgW="368280" imgH="203040" progId="Equation.3">
                  <p:embed/>
                  <p:pic>
                    <p:nvPicPr>
                      <p:cNvPr id="7176"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8600" y="3429000"/>
                        <a:ext cx="590550" cy="325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5" name="Text Box 22"/>
          <p:cNvSpPr txBox="1">
            <a:spLocks noChangeArrowheads="1"/>
          </p:cNvSpPr>
          <p:nvPr/>
        </p:nvSpPr>
        <p:spPr bwMode="auto">
          <a:xfrm>
            <a:off x="8382000" y="33528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for part b)</a:t>
            </a:r>
          </a:p>
        </p:txBody>
      </p:sp>
      <p:sp>
        <p:nvSpPr>
          <p:cNvPr id="7196" name="Text Box 23"/>
          <p:cNvSpPr txBox="1">
            <a:spLocks noChangeArrowheads="1"/>
          </p:cNvSpPr>
          <p:nvPr/>
        </p:nvSpPr>
        <p:spPr bwMode="auto">
          <a:xfrm>
            <a:off x="2438400" y="38100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Solution:</a:t>
            </a:r>
          </a:p>
        </p:txBody>
      </p:sp>
      <p:sp>
        <p:nvSpPr>
          <p:cNvPr id="7197" name="Text Box 24"/>
          <p:cNvSpPr txBox="1">
            <a:spLocks noChangeArrowheads="1"/>
          </p:cNvSpPr>
          <p:nvPr/>
        </p:nvSpPr>
        <p:spPr bwMode="auto">
          <a:xfrm>
            <a:off x="2743200" y="42672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 For</a:t>
            </a:r>
          </a:p>
        </p:txBody>
      </p:sp>
      <p:sp>
        <p:nvSpPr>
          <p:cNvPr id="7198" name="Rectangle 26"/>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7177" name="Object 25"/>
          <p:cNvGraphicFramePr>
            <a:graphicFrameLocks noChangeAspect="1"/>
          </p:cNvGraphicFramePr>
          <p:nvPr/>
        </p:nvGraphicFramePr>
        <p:xfrm>
          <a:off x="3276600" y="4724400"/>
          <a:ext cx="2438400" cy="609600"/>
        </p:xfrm>
        <a:graphic>
          <a:graphicData uri="http://schemas.openxmlformats.org/presentationml/2006/ole">
            <mc:AlternateContent xmlns:mc="http://schemas.openxmlformats.org/markup-compatibility/2006">
              <mc:Choice xmlns:v="urn:schemas-microsoft-com:vml" Requires="v">
                <p:oleObj name="Equation" r:id="rId16" imgW="1562100" imgH="393700" progId="Equation.3">
                  <p:embed/>
                </p:oleObj>
              </mc:Choice>
              <mc:Fallback>
                <p:oleObj name="Equation" r:id="rId16" imgW="1562100" imgH="393700" progId="Equation.3">
                  <p:embed/>
                  <p:pic>
                    <p:nvPicPr>
                      <p:cNvPr id="7177"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76600" y="4724400"/>
                        <a:ext cx="24384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8" name="Object 27"/>
          <p:cNvGraphicFramePr>
            <a:graphicFrameLocks noChangeAspect="1"/>
          </p:cNvGraphicFramePr>
          <p:nvPr/>
        </p:nvGraphicFramePr>
        <p:xfrm>
          <a:off x="3733800" y="4343400"/>
          <a:ext cx="609600" cy="304800"/>
        </p:xfrm>
        <a:graphic>
          <a:graphicData uri="http://schemas.openxmlformats.org/presentationml/2006/ole">
            <mc:AlternateContent xmlns:mc="http://schemas.openxmlformats.org/markup-compatibility/2006">
              <mc:Choice xmlns:v="urn:schemas-microsoft-com:vml" Requires="v">
                <p:oleObj name="Equation" r:id="rId18" imgW="355320" imgH="177480" progId="Equation.3">
                  <p:embed/>
                </p:oleObj>
              </mc:Choice>
              <mc:Fallback>
                <p:oleObj name="Equation" r:id="rId18" imgW="355320" imgH="177480" progId="Equation.3">
                  <p:embed/>
                  <p:pic>
                    <p:nvPicPr>
                      <p:cNvPr id="7178" name="Object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33800" y="4343400"/>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9" name="Text Box 28"/>
          <p:cNvSpPr txBox="1">
            <a:spLocks noChangeArrowheads="1"/>
          </p:cNvSpPr>
          <p:nvPr/>
        </p:nvSpPr>
        <p:spPr bwMode="auto">
          <a:xfrm>
            <a:off x="4343400" y="42672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and</a:t>
            </a:r>
          </a:p>
        </p:txBody>
      </p:sp>
      <p:graphicFrame>
        <p:nvGraphicFramePr>
          <p:cNvPr id="7179" name="Object 29"/>
          <p:cNvGraphicFramePr>
            <a:graphicFrameLocks noChangeAspect="1"/>
          </p:cNvGraphicFramePr>
          <p:nvPr/>
        </p:nvGraphicFramePr>
        <p:xfrm>
          <a:off x="5029200" y="4343401"/>
          <a:ext cx="838200" cy="307975"/>
        </p:xfrm>
        <a:graphic>
          <a:graphicData uri="http://schemas.openxmlformats.org/presentationml/2006/ole">
            <mc:AlternateContent xmlns:mc="http://schemas.openxmlformats.org/markup-compatibility/2006">
              <mc:Choice xmlns:v="urn:schemas-microsoft-com:vml" Requires="v">
                <p:oleObj name="Equation" r:id="rId20" imgW="469696" imgH="177723" progId="Equation.3">
                  <p:embed/>
                </p:oleObj>
              </mc:Choice>
              <mc:Fallback>
                <p:oleObj name="Equation" r:id="rId20" imgW="469696" imgH="177723" progId="Equation.3">
                  <p:embed/>
                  <p:pic>
                    <p:nvPicPr>
                      <p:cNvPr id="7179" name="Object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9200" y="4343401"/>
                        <a:ext cx="838200"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00" name="Rectangle 31"/>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7180" name="Object 30"/>
          <p:cNvGraphicFramePr>
            <a:graphicFrameLocks noChangeAspect="1"/>
          </p:cNvGraphicFramePr>
          <p:nvPr/>
        </p:nvGraphicFramePr>
        <p:xfrm>
          <a:off x="3276600" y="5334001"/>
          <a:ext cx="2667000" cy="639763"/>
        </p:xfrm>
        <a:graphic>
          <a:graphicData uri="http://schemas.openxmlformats.org/presentationml/2006/ole">
            <mc:AlternateContent xmlns:mc="http://schemas.openxmlformats.org/markup-compatibility/2006">
              <mc:Choice xmlns:v="urn:schemas-microsoft-com:vml" Requires="v">
                <p:oleObj name="Equation" r:id="rId21" imgW="1625600" imgH="393700" progId="Equation.3">
                  <p:embed/>
                </p:oleObj>
              </mc:Choice>
              <mc:Fallback>
                <p:oleObj name="Equation" r:id="rId21" imgW="1625600" imgH="393700" progId="Equation.3">
                  <p:embed/>
                  <p:pic>
                    <p:nvPicPr>
                      <p:cNvPr id="7180"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76600" y="5334001"/>
                        <a:ext cx="266700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1"/>
    </p:custDataLst>
    <p:extLst>
      <p:ext uri="{BB962C8B-B14F-4D97-AF65-F5344CB8AC3E}">
        <p14:creationId xmlns:p14="http://schemas.microsoft.com/office/powerpoint/2010/main" val="32136420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82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CBB1A84-0D29-43ED-A352-79D523D8DA76}" type="slidenum">
              <a:rPr lang="en-US" altLang="en-US" sz="1400"/>
              <a:pPr eaLnBrk="1" hangingPunct="1"/>
              <a:t>58</a:t>
            </a:fld>
            <a:endParaRPr lang="en-US" altLang="en-US" sz="1400"/>
          </a:p>
        </p:txBody>
      </p:sp>
      <p:sp>
        <p:nvSpPr>
          <p:cNvPr id="8204" name="Rectangle 2"/>
          <p:cNvSpPr>
            <a:spLocks noGrp="1" noChangeArrowheads="1"/>
          </p:cNvSpPr>
          <p:nvPr>
            <p:ph type="title"/>
          </p:nvPr>
        </p:nvSpPr>
        <p:spPr/>
        <p:txBody>
          <a:bodyPr/>
          <a:lstStyle/>
          <a:p>
            <a:pPr eaLnBrk="1" hangingPunct="1"/>
            <a:r>
              <a:rPr lang="en-US" altLang="en-US"/>
              <a:t>Example (cont.)</a:t>
            </a:r>
          </a:p>
        </p:txBody>
      </p:sp>
      <p:sp>
        <p:nvSpPr>
          <p:cNvPr id="8205" name="Rectangle 5"/>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8194" name="Object 4"/>
          <p:cNvGraphicFramePr>
            <a:graphicFrameLocks noChangeAspect="1"/>
          </p:cNvGraphicFramePr>
          <p:nvPr/>
        </p:nvGraphicFramePr>
        <p:xfrm>
          <a:off x="3733800" y="2514600"/>
          <a:ext cx="1676400" cy="636588"/>
        </p:xfrm>
        <a:graphic>
          <a:graphicData uri="http://schemas.openxmlformats.org/presentationml/2006/ole">
            <mc:AlternateContent xmlns:mc="http://schemas.openxmlformats.org/markup-compatibility/2006">
              <mc:Choice xmlns:v="urn:schemas-microsoft-com:vml" Requires="v">
                <p:oleObj name="Equation" r:id="rId4" imgW="1028254" imgH="393529" progId="Equation.3">
                  <p:embed/>
                </p:oleObj>
              </mc:Choice>
              <mc:Fallback>
                <p:oleObj name="Equation" r:id="rId4" imgW="1028254" imgH="393529" progId="Equation.3">
                  <p:embed/>
                  <p:pic>
                    <p:nvPicPr>
                      <p:cNvPr id="819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514600"/>
                        <a:ext cx="1676400" cy="63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6" name="Text Box 6"/>
          <p:cNvSpPr txBox="1">
            <a:spLocks noChangeArrowheads="1"/>
          </p:cNvSpPr>
          <p:nvPr/>
        </p:nvSpPr>
        <p:spPr bwMode="auto">
          <a:xfrm>
            <a:off x="2590800" y="19812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Solution: (cont.)</a:t>
            </a:r>
          </a:p>
        </p:txBody>
      </p:sp>
      <p:sp>
        <p:nvSpPr>
          <p:cNvPr id="8207" name="Rectangle 8"/>
          <p:cNvSpPr>
            <a:spLocks noChangeArrowheads="1"/>
          </p:cNvSpPr>
          <p:nvPr/>
        </p:nvSpPr>
        <p:spPr bwMode="auto">
          <a:xfrm>
            <a:off x="1524001" y="29886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8195" name="Object 7"/>
          <p:cNvGraphicFramePr>
            <a:graphicFrameLocks noChangeAspect="1"/>
          </p:cNvGraphicFramePr>
          <p:nvPr/>
        </p:nvGraphicFramePr>
        <p:xfrm>
          <a:off x="3733800" y="3200400"/>
          <a:ext cx="1905000" cy="655638"/>
        </p:xfrm>
        <a:graphic>
          <a:graphicData uri="http://schemas.openxmlformats.org/presentationml/2006/ole">
            <mc:AlternateContent xmlns:mc="http://schemas.openxmlformats.org/markup-compatibility/2006">
              <mc:Choice xmlns:v="urn:schemas-microsoft-com:vml" Requires="v">
                <p:oleObj name="Equation" r:id="rId6" imgW="1219200" imgH="419100" progId="Equation.3">
                  <p:embed/>
                </p:oleObj>
              </mc:Choice>
              <mc:Fallback>
                <p:oleObj name="Equation" r:id="rId6" imgW="1219200" imgH="419100" progId="Equation.3">
                  <p:embed/>
                  <p:pic>
                    <p:nvPicPr>
                      <p:cNvPr id="819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3200400"/>
                        <a:ext cx="1905000"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8" name="Rectangle 10"/>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8196" name="Object 9"/>
          <p:cNvGraphicFramePr>
            <a:graphicFrameLocks noChangeAspect="1"/>
          </p:cNvGraphicFramePr>
          <p:nvPr/>
        </p:nvGraphicFramePr>
        <p:xfrm>
          <a:off x="3733800" y="4038600"/>
          <a:ext cx="1752600" cy="592138"/>
        </p:xfrm>
        <a:graphic>
          <a:graphicData uri="http://schemas.openxmlformats.org/presentationml/2006/ole">
            <mc:AlternateContent xmlns:mc="http://schemas.openxmlformats.org/markup-compatibility/2006">
              <mc:Choice xmlns:v="urn:schemas-microsoft-com:vml" Requires="v">
                <p:oleObj name="Equation" r:id="rId8" imgW="1155700" imgH="393700" progId="Equation.3">
                  <p:embed/>
                </p:oleObj>
              </mc:Choice>
              <mc:Fallback>
                <p:oleObj name="Equation" r:id="rId8" imgW="1155700" imgH="393700" progId="Equation.3">
                  <p:embed/>
                  <p:pic>
                    <p:nvPicPr>
                      <p:cNvPr id="8196"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0" y="4038600"/>
                        <a:ext cx="1752600"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9" name="Rectangle 12"/>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8197" name="Object 11"/>
          <p:cNvGraphicFramePr>
            <a:graphicFrameLocks noChangeAspect="1"/>
          </p:cNvGraphicFramePr>
          <p:nvPr/>
        </p:nvGraphicFramePr>
        <p:xfrm>
          <a:off x="5562600" y="4191001"/>
          <a:ext cx="990600" cy="296863"/>
        </p:xfrm>
        <a:graphic>
          <a:graphicData uri="http://schemas.openxmlformats.org/presentationml/2006/ole">
            <mc:AlternateContent xmlns:mc="http://schemas.openxmlformats.org/markup-compatibility/2006">
              <mc:Choice xmlns:v="urn:schemas-microsoft-com:vml" Requires="v">
                <p:oleObj name="Equation" r:id="rId10" imgW="571004" imgH="177646" progId="Equation.3">
                  <p:embed/>
                </p:oleObj>
              </mc:Choice>
              <mc:Fallback>
                <p:oleObj name="Equation" r:id="rId10" imgW="571004" imgH="177646" progId="Equation.3">
                  <p:embed/>
                  <p:pic>
                    <p:nvPicPr>
                      <p:cNvPr id="8197"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2600" y="4191001"/>
                        <a:ext cx="99060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10" name="Text Box 13"/>
          <p:cNvSpPr txBox="1">
            <a:spLocks noChangeArrowheads="1"/>
          </p:cNvSpPr>
          <p:nvPr/>
        </p:nvSpPr>
        <p:spPr bwMode="auto">
          <a:xfrm>
            <a:off x="2590800" y="45720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b) For </a:t>
            </a:r>
          </a:p>
        </p:txBody>
      </p:sp>
      <p:graphicFrame>
        <p:nvGraphicFramePr>
          <p:cNvPr id="8198" name="Object 14"/>
          <p:cNvGraphicFramePr>
            <a:graphicFrameLocks noChangeAspect="1"/>
          </p:cNvGraphicFramePr>
          <p:nvPr/>
        </p:nvGraphicFramePr>
        <p:xfrm>
          <a:off x="3581400" y="4648200"/>
          <a:ext cx="609600" cy="304800"/>
        </p:xfrm>
        <a:graphic>
          <a:graphicData uri="http://schemas.openxmlformats.org/presentationml/2006/ole">
            <mc:AlternateContent xmlns:mc="http://schemas.openxmlformats.org/markup-compatibility/2006">
              <mc:Choice xmlns:v="urn:schemas-microsoft-com:vml" Requires="v">
                <p:oleObj name="Equation" r:id="rId12" imgW="355320" imgH="177480" progId="Equation.3">
                  <p:embed/>
                </p:oleObj>
              </mc:Choice>
              <mc:Fallback>
                <p:oleObj name="Equation" r:id="rId12" imgW="355320" imgH="177480" progId="Equation.3">
                  <p:embed/>
                  <p:pic>
                    <p:nvPicPr>
                      <p:cNvPr id="8198"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1400" y="4648200"/>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1" name="Text Box 15"/>
          <p:cNvSpPr txBox="1">
            <a:spLocks noChangeArrowheads="1"/>
          </p:cNvSpPr>
          <p:nvPr/>
        </p:nvSpPr>
        <p:spPr bwMode="auto">
          <a:xfrm>
            <a:off x="4191000" y="45720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and</a:t>
            </a:r>
          </a:p>
        </p:txBody>
      </p:sp>
      <p:graphicFrame>
        <p:nvGraphicFramePr>
          <p:cNvPr id="8199" name="Object 16"/>
          <p:cNvGraphicFramePr>
            <a:graphicFrameLocks noChangeAspect="1"/>
          </p:cNvGraphicFramePr>
          <p:nvPr/>
        </p:nvGraphicFramePr>
        <p:xfrm>
          <a:off x="4876801" y="4648201"/>
          <a:ext cx="974725" cy="307975"/>
        </p:xfrm>
        <a:graphic>
          <a:graphicData uri="http://schemas.openxmlformats.org/presentationml/2006/ole">
            <mc:AlternateContent xmlns:mc="http://schemas.openxmlformats.org/markup-compatibility/2006">
              <mc:Choice xmlns:v="urn:schemas-microsoft-com:vml" Requires="v">
                <p:oleObj name="Equation" r:id="rId14" imgW="545760" imgH="177480" progId="Equation.3">
                  <p:embed/>
                </p:oleObj>
              </mc:Choice>
              <mc:Fallback>
                <p:oleObj name="Equation" r:id="rId14" imgW="545760" imgH="177480" progId="Equation.3">
                  <p:embed/>
                  <p:pic>
                    <p:nvPicPr>
                      <p:cNvPr id="8199"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76801" y="4648201"/>
                        <a:ext cx="974725"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12" name="Rectangle 18"/>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8200" name="Object 17"/>
          <p:cNvGraphicFramePr>
            <a:graphicFrameLocks noChangeAspect="1"/>
          </p:cNvGraphicFramePr>
          <p:nvPr/>
        </p:nvGraphicFramePr>
        <p:xfrm>
          <a:off x="3200400" y="5029201"/>
          <a:ext cx="2590800" cy="593725"/>
        </p:xfrm>
        <a:graphic>
          <a:graphicData uri="http://schemas.openxmlformats.org/presentationml/2006/ole">
            <mc:AlternateContent xmlns:mc="http://schemas.openxmlformats.org/markup-compatibility/2006">
              <mc:Choice xmlns:v="urn:schemas-microsoft-com:vml" Requires="v">
                <p:oleObj name="Equation" r:id="rId16" imgW="1701800" imgH="393700" progId="Equation.3">
                  <p:embed/>
                </p:oleObj>
              </mc:Choice>
              <mc:Fallback>
                <p:oleObj name="Equation" r:id="rId16" imgW="1701800" imgH="393700" progId="Equation.3">
                  <p:embed/>
                  <p:pic>
                    <p:nvPicPr>
                      <p:cNvPr id="8200"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0400" y="5029201"/>
                        <a:ext cx="2590800"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13" name="Rectangle 20"/>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8201" name="Object 19"/>
          <p:cNvGraphicFramePr>
            <a:graphicFrameLocks noChangeAspect="1"/>
          </p:cNvGraphicFramePr>
          <p:nvPr/>
        </p:nvGraphicFramePr>
        <p:xfrm>
          <a:off x="3810000" y="5638801"/>
          <a:ext cx="1752600" cy="619125"/>
        </p:xfrm>
        <a:graphic>
          <a:graphicData uri="http://schemas.openxmlformats.org/presentationml/2006/ole">
            <mc:AlternateContent xmlns:mc="http://schemas.openxmlformats.org/markup-compatibility/2006">
              <mc:Choice xmlns:v="urn:schemas-microsoft-com:vml" Requires="v">
                <p:oleObj name="Equation" r:id="rId18" imgW="1104900" imgH="393700" progId="Equation.3">
                  <p:embed/>
                </p:oleObj>
              </mc:Choice>
              <mc:Fallback>
                <p:oleObj name="Equation" r:id="rId18" imgW="1104900" imgH="393700" progId="Equation.3">
                  <p:embed/>
                  <p:pic>
                    <p:nvPicPr>
                      <p:cNvPr id="8201"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10000" y="5638801"/>
                        <a:ext cx="1752600"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1"/>
    </p:custDataLst>
    <p:extLst>
      <p:ext uri="{BB962C8B-B14F-4D97-AF65-F5344CB8AC3E}">
        <p14:creationId xmlns:p14="http://schemas.microsoft.com/office/powerpoint/2010/main" val="942261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9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B0687E0-5812-433E-B674-A5B2FD8C76F3}" type="slidenum">
              <a:rPr lang="en-US" altLang="en-US" sz="1400"/>
              <a:pPr eaLnBrk="1" hangingPunct="1"/>
              <a:t>59</a:t>
            </a:fld>
            <a:endParaRPr lang="en-US" altLang="en-US" sz="1400"/>
          </a:p>
        </p:txBody>
      </p:sp>
      <p:sp>
        <p:nvSpPr>
          <p:cNvPr id="9227" name="Rectangle 2"/>
          <p:cNvSpPr>
            <a:spLocks noGrp="1" noChangeArrowheads="1"/>
          </p:cNvSpPr>
          <p:nvPr>
            <p:ph type="title"/>
          </p:nvPr>
        </p:nvSpPr>
        <p:spPr/>
        <p:txBody>
          <a:bodyPr/>
          <a:lstStyle/>
          <a:p>
            <a:pPr eaLnBrk="1" hangingPunct="1"/>
            <a:r>
              <a:rPr lang="en-US" altLang="en-US"/>
              <a:t>Example (cont.)</a:t>
            </a:r>
          </a:p>
        </p:txBody>
      </p:sp>
      <p:sp>
        <p:nvSpPr>
          <p:cNvPr id="9228" name="Text Box 4"/>
          <p:cNvSpPr txBox="1">
            <a:spLocks noChangeArrowheads="1"/>
          </p:cNvSpPr>
          <p:nvPr/>
        </p:nvSpPr>
        <p:spPr bwMode="auto">
          <a:xfrm>
            <a:off x="2514600" y="198120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Solution: (cont.)</a:t>
            </a:r>
          </a:p>
        </p:txBody>
      </p:sp>
      <p:sp>
        <p:nvSpPr>
          <p:cNvPr id="9229" name="Rectangle 6"/>
          <p:cNvSpPr>
            <a:spLocks noChangeArrowheads="1"/>
          </p:cNvSpPr>
          <p:nvPr/>
        </p:nvSpPr>
        <p:spPr bwMode="auto">
          <a:xfrm>
            <a:off x="1524001" y="29886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9218" name="Object 5"/>
          <p:cNvGraphicFramePr>
            <a:graphicFrameLocks noChangeAspect="1"/>
          </p:cNvGraphicFramePr>
          <p:nvPr/>
        </p:nvGraphicFramePr>
        <p:xfrm>
          <a:off x="3429000" y="2438400"/>
          <a:ext cx="2057400" cy="681038"/>
        </p:xfrm>
        <a:graphic>
          <a:graphicData uri="http://schemas.openxmlformats.org/presentationml/2006/ole">
            <mc:AlternateContent xmlns:mc="http://schemas.openxmlformats.org/markup-compatibility/2006">
              <mc:Choice xmlns:v="urn:schemas-microsoft-com:vml" Requires="v">
                <p:oleObj name="Equation" r:id="rId4" imgW="1270000" imgH="419100" progId="Equation.3">
                  <p:embed/>
                </p:oleObj>
              </mc:Choice>
              <mc:Fallback>
                <p:oleObj name="Equation" r:id="rId4" imgW="1270000" imgH="419100" progId="Equation.3">
                  <p:embed/>
                  <p:pic>
                    <p:nvPicPr>
                      <p:cNvPr id="921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438400"/>
                        <a:ext cx="2057400" cy="681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0" name="Rectangle 8"/>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9219" name="Object 7"/>
          <p:cNvGraphicFramePr>
            <a:graphicFrameLocks noChangeAspect="1"/>
          </p:cNvGraphicFramePr>
          <p:nvPr/>
        </p:nvGraphicFramePr>
        <p:xfrm>
          <a:off x="3429000" y="3200401"/>
          <a:ext cx="1676400" cy="608013"/>
        </p:xfrm>
        <a:graphic>
          <a:graphicData uri="http://schemas.openxmlformats.org/presentationml/2006/ole">
            <mc:AlternateContent xmlns:mc="http://schemas.openxmlformats.org/markup-compatibility/2006">
              <mc:Choice xmlns:v="urn:schemas-microsoft-com:vml" Requires="v">
                <p:oleObj name="Equation" r:id="rId6" imgW="1079032" imgH="393529" progId="Equation.3">
                  <p:embed/>
                </p:oleObj>
              </mc:Choice>
              <mc:Fallback>
                <p:oleObj name="Equation" r:id="rId6" imgW="1079032" imgH="393529" progId="Equation.3">
                  <p:embed/>
                  <p:pic>
                    <p:nvPicPr>
                      <p:cNvPr id="921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3200401"/>
                        <a:ext cx="1676400" cy="60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1" name="Rectangle 10"/>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9220" name="Object 9"/>
          <p:cNvGraphicFramePr>
            <a:graphicFrameLocks noChangeAspect="1"/>
          </p:cNvGraphicFramePr>
          <p:nvPr/>
        </p:nvGraphicFramePr>
        <p:xfrm>
          <a:off x="5181600" y="3352801"/>
          <a:ext cx="914400" cy="269875"/>
        </p:xfrm>
        <a:graphic>
          <a:graphicData uri="http://schemas.openxmlformats.org/presentationml/2006/ole">
            <mc:AlternateContent xmlns:mc="http://schemas.openxmlformats.org/markup-compatibility/2006">
              <mc:Choice xmlns:v="urn:schemas-microsoft-com:vml" Requires="v">
                <p:oleObj name="Equation" r:id="rId8" imgW="583693" imgH="177646" progId="Equation.3">
                  <p:embed/>
                </p:oleObj>
              </mc:Choice>
              <mc:Fallback>
                <p:oleObj name="Equation" r:id="rId8" imgW="583693" imgH="177646" progId="Equation.3">
                  <p:embed/>
                  <p:pic>
                    <p:nvPicPr>
                      <p:cNvPr id="922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3352801"/>
                        <a:ext cx="914400" cy="26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2" name="Text Box 11"/>
          <p:cNvSpPr txBox="1">
            <a:spLocks noChangeArrowheads="1"/>
          </p:cNvSpPr>
          <p:nvPr/>
        </p:nvSpPr>
        <p:spPr bwMode="auto">
          <a:xfrm>
            <a:off x="2590800" y="38862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c) So the approximate error,</a:t>
            </a:r>
          </a:p>
        </p:txBody>
      </p:sp>
      <p:sp>
        <p:nvSpPr>
          <p:cNvPr id="9233" name="Rectangle 13"/>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9221" name="Object 12"/>
          <p:cNvGraphicFramePr>
            <a:graphicFrameLocks noChangeAspect="1"/>
          </p:cNvGraphicFramePr>
          <p:nvPr/>
        </p:nvGraphicFramePr>
        <p:xfrm>
          <a:off x="6553201" y="3962400"/>
          <a:ext cx="333375" cy="381000"/>
        </p:xfrm>
        <a:graphic>
          <a:graphicData uri="http://schemas.openxmlformats.org/presentationml/2006/ole">
            <mc:AlternateContent xmlns:mc="http://schemas.openxmlformats.org/markup-compatibility/2006">
              <mc:Choice xmlns:v="urn:schemas-microsoft-com:vml" Requires="v">
                <p:oleObj name="Equation" r:id="rId10" imgW="203112" imgH="228501" progId="Equation.3">
                  <p:embed/>
                </p:oleObj>
              </mc:Choice>
              <mc:Fallback>
                <p:oleObj name="Equation" r:id="rId10" imgW="203112" imgH="228501" progId="Equation.3">
                  <p:embed/>
                  <p:pic>
                    <p:nvPicPr>
                      <p:cNvPr id="9221"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53201" y="3962400"/>
                        <a:ext cx="3333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4" name="Text Box 14"/>
          <p:cNvSpPr txBox="1">
            <a:spLocks noChangeArrowheads="1"/>
          </p:cNvSpPr>
          <p:nvPr/>
        </p:nvSpPr>
        <p:spPr bwMode="auto">
          <a:xfrm>
            <a:off x="6934200" y="38862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is</a:t>
            </a:r>
          </a:p>
        </p:txBody>
      </p:sp>
      <p:sp>
        <p:nvSpPr>
          <p:cNvPr id="9235" name="Rectangle 16"/>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9222" name="Object 15"/>
          <p:cNvGraphicFramePr>
            <a:graphicFrameLocks noChangeAspect="1"/>
          </p:cNvGraphicFramePr>
          <p:nvPr/>
        </p:nvGraphicFramePr>
        <p:xfrm>
          <a:off x="3048000" y="4343400"/>
          <a:ext cx="685800" cy="425450"/>
        </p:xfrm>
        <a:graphic>
          <a:graphicData uri="http://schemas.openxmlformats.org/presentationml/2006/ole">
            <mc:AlternateContent xmlns:mc="http://schemas.openxmlformats.org/markup-compatibility/2006">
              <mc:Choice xmlns:v="urn:schemas-microsoft-com:vml" Requires="v">
                <p:oleObj name="Equation" r:id="rId12" imgW="368280" imgH="228600" progId="Equation.3">
                  <p:embed/>
                </p:oleObj>
              </mc:Choice>
              <mc:Fallback>
                <p:oleObj name="Equation" r:id="rId12" imgW="368280" imgH="228600" progId="Equation.3">
                  <p:embed/>
                  <p:pic>
                    <p:nvPicPr>
                      <p:cNvPr id="9222"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0" y="4343400"/>
                        <a:ext cx="68580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6" name="Text Box 17"/>
          <p:cNvSpPr txBox="1">
            <a:spLocks noChangeArrowheads="1"/>
          </p:cNvSpPr>
          <p:nvPr/>
        </p:nvSpPr>
        <p:spPr bwMode="auto">
          <a:xfrm>
            <a:off x="3581400" y="4343401"/>
            <a:ext cx="586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Present Approximation – Previous Approximation</a:t>
            </a:r>
          </a:p>
        </p:txBody>
      </p:sp>
      <p:sp>
        <p:nvSpPr>
          <p:cNvPr id="9237" name="Rectangle 19"/>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9223" name="Object 18"/>
          <p:cNvGraphicFramePr>
            <a:graphicFrameLocks noChangeAspect="1"/>
          </p:cNvGraphicFramePr>
          <p:nvPr/>
        </p:nvGraphicFramePr>
        <p:xfrm>
          <a:off x="3429000" y="4800601"/>
          <a:ext cx="1828800" cy="276225"/>
        </p:xfrm>
        <a:graphic>
          <a:graphicData uri="http://schemas.openxmlformats.org/presentationml/2006/ole">
            <mc:AlternateContent xmlns:mc="http://schemas.openxmlformats.org/markup-compatibility/2006">
              <mc:Choice xmlns:v="urn:schemas-microsoft-com:vml" Requires="v">
                <p:oleObj name="Equation" r:id="rId14" imgW="1129810" imgH="177723" progId="Equation.3">
                  <p:embed/>
                </p:oleObj>
              </mc:Choice>
              <mc:Fallback>
                <p:oleObj name="Equation" r:id="rId14" imgW="1129810" imgH="177723" progId="Equation.3">
                  <p:embed/>
                  <p:pic>
                    <p:nvPicPr>
                      <p:cNvPr id="9223"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29000" y="4800601"/>
                        <a:ext cx="1828800"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8" name="Rectangle 21"/>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9224" name="Object 20"/>
          <p:cNvGraphicFramePr>
            <a:graphicFrameLocks noChangeAspect="1"/>
          </p:cNvGraphicFramePr>
          <p:nvPr/>
        </p:nvGraphicFramePr>
        <p:xfrm>
          <a:off x="3429000" y="5181601"/>
          <a:ext cx="1219200" cy="277813"/>
        </p:xfrm>
        <a:graphic>
          <a:graphicData uri="http://schemas.openxmlformats.org/presentationml/2006/ole">
            <mc:AlternateContent xmlns:mc="http://schemas.openxmlformats.org/markup-compatibility/2006">
              <mc:Choice xmlns:v="urn:schemas-microsoft-com:vml" Requires="v">
                <p:oleObj name="Equation" r:id="rId16" imgW="748975" imgH="177723" progId="Equation.3">
                  <p:embed/>
                </p:oleObj>
              </mc:Choice>
              <mc:Fallback>
                <p:oleObj name="Equation" r:id="rId16" imgW="748975" imgH="177723" progId="Equation.3">
                  <p:embed/>
                  <p:pic>
                    <p:nvPicPr>
                      <p:cNvPr id="9224"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29000" y="5181601"/>
                        <a:ext cx="1219200"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1"/>
    </p:custDataLst>
    <p:extLst>
      <p:ext uri="{BB962C8B-B14F-4D97-AF65-F5344CB8AC3E}">
        <p14:creationId xmlns:p14="http://schemas.microsoft.com/office/powerpoint/2010/main" val="3008476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46B776-2D14-CA74-B651-96BDA70664A1}"/>
              </a:ext>
            </a:extLst>
          </p:cNvPr>
          <p:cNvPicPr>
            <a:picLocks noChangeAspect="1"/>
          </p:cNvPicPr>
          <p:nvPr/>
        </p:nvPicPr>
        <p:blipFill>
          <a:blip r:embed="rId2"/>
          <a:stretch>
            <a:fillRect/>
          </a:stretch>
        </p:blipFill>
        <p:spPr>
          <a:xfrm>
            <a:off x="602561" y="1157096"/>
            <a:ext cx="10986878" cy="4543808"/>
          </a:xfrm>
          <a:prstGeom prst="rect">
            <a:avLst/>
          </a:prstGeom>
        </p:spPr>
      </p:pic>
    </p:spTree>
    <p:extLst>
      <p:ext uri="{BB962C8B-B14F-4D97-AF65-F5344CB8AC3E}">
        <p14:creationId xmlns:p14="http://schemas.microsoft.com/office/powerpoint/2010/main" val="4281222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1024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19B0185-1C3D-4F96-8FE8-3BDB54D36A28}" type="slidenum">
              <a:rPr lang="en-US" altLang="en-US" sz="1400"/>
              <a:pPr eaLnBrk="1" hangingPunct="1"/>
              <a:t>60</a:t>
            </a:fld>
            <a:endParaRPr lang="en-US" altLang="en-US" sz="1400"/>
          </a:p>
        </p:txBody>
      </p:sp>
      <p:sp>
        <p:nvSpPr>
          <p:cNvPr id="10245" name="Rectangle 2"/>
          <p:cNvSpPr>
            <a:spLocks noGrp="1" noChangeArrowheads="1"/>
          </p:cNvSpPr>
          <p:nvPr>
            <p:ph type="title"/>
          </p:nvPr>
        </p:nvSpPr>
        <p:spPr/>
        <p:txBody>
          <a:bodyPr/>
          <a:lstStyle/>
          <a:p>
            <a:pPr eaLnBrk="1" hangingPunct="1"/>
            <a:r>
              <a:rPr lang="en-US" altLang="en-US"/>
              <a:t>Relative Approximate Error</a:t>
            </a:r>
          </a:p>
        </p:txBody>
      </p:sp>
      <p:sp>
        <p:nvSpPr>
          <p:cNvPr id="10246" name="Rectangle 3"/>
          <p:cNvSpPr>
            <a:spLocks noGrp="1" noChangeArrowheads="1"/>
          </p:cNvSpPr>
          <p:nvPr>
            <p:ph type="body" idx="1"/>
          </p:nvPr>
        </p:nvSpPr>
        <p:spPr>
          <a:xfrm>
            <a:off x="2590800" y="1981200"/>
            <a:ext cx="7772400" cy="1524000"/>
          </a:xfrm>
        </p:spPr>
        <p:txBody>
          <a:bodyPr/>
          <a:lstStyle/>
          <a:p>
            <a:pPr eaLnBrk="1" hangingPunct="1">
              <a:lnSpc>
                <a:spcPct val="90000"/>
              </a:lnSpc>
            </a:pPr>
            <a:r>
              <a:rPr lang="en-US" altLang="en-US"/>
              <a:t>Defined as the ratio between the approximate error and the present approximation.</a:t>
            </a:r>
          </a:p>
          <a:p>
            <a:pPr eaLnBrk="1" hangingPunct="1">
              <a:lnSpc>
                <a:spcPct val="90000"/>
              </a:lnSpc>
              <a:buFont typeface="Wingdings" panose="05000000000000000000" pitchFamily="2" charset="2"/>
              <a:buNone/>
            </a:pPr>
            <a:endParaRPr lang="en-US" altLang="en-US" sz="2000"/>
          </a:p>
        </p:txBody>
      </p:sp>
      <p:sp>
        <p:nvSpPr>
          <p:cNvPr id="10247" name="Text Box 4"/>
          <p:cNvSpPr txBox="1">
            <a:spLocks noChangeArrowheads="1"/>
          </p:cNvSpPr>
          <p:nvPr/>
        </p:nvSpPr>
        <p:spPr bwMode="auto">
          <a:xfrm>
            <a:off x="2286000" y="3657601"/>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Relative Approximate Error ( </a:t>
            </a:r>
          </a:p>
        </p:txBody>
      </p:sp>
      <p:sp>
        <p:nvSpPr>
          <p:cNvPr id="10248" name="Text Box 5"/>
          <p:cNvSpPr txBox="1">
            <a:spLocks noChangeArrowheads="1"/>
          </p:cNvSpPr>
          <p:nvPr/>
        </p:nvSpPr>
        <p:spPr bwMode="auto">
          <a:xfrm>
            <a:off x="6400800" y="3429001"/>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Approximate Error</a:t>
            </a:r>
          </a:p>
        </p:txBody>
      </p:sp>
      <p:sp>
        <p:nvSpPr>
          <p:cNvPr id="10249" name="Line 6"/>
          <p:cNvSpPr>
            <a:spLocks noChangeShapeType="1"/>
          </p:cNvSpPr>
          <p:nvPr/>
        </p:nvSpPr>
        <p:spPr bwMode="auto">
          <a:xfrm>
            <a:off x="6324600" y="3886200"/>
            <a:ext cx="2514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250" name="Text Box 7"/>
          <p:cNvSpPr txBox="1">
            <a:spLocks noChangeArrowheads="1"/>
          </p:cNvSpPr>
          <p:nvPr/>
        </p:nvSpPr>
        <p:spPr bwMode="auto">
          <a:xfrm>
            <a:off x="6248400" y="3962401"/>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Present Approximation</a:t>
            </a:r>
          </a:p>
        </p:txBody>
      </p:sp>
      <p:sp>
        <p:nvSpPr>
          <p:cNvPr id="10251" name="Rectangle 9"/>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0242" name="Object 8"/>
          <p:cNvGraphicFramePr>
            <a:graphicFrameLocks noChangeAspect="1"/>
          </p:cNvGraphicFramePr>
          <p:nvPr/>
        </p:nvGraphicFramePr>
        <p:xfrm>
          <a:off x="5562600" y="3657600"/>
          <a:ext cx="317500" cy="381000"/>
        </p:xfrm>
        <a:graphic>
          <a:graphicData uri="http://schemas.openxmlformats.org/presentationml/2006/ole">
            <mc:AlternateContent xmlns:mc="http://schemas.openxmlformats.org/markup-compatibility/2006">
              <mc:Choice xmlns:v="urn:schemas-microsoft-com:vml" Requires="v">
                <p:oleObj name="Equation" r:id="rId4" imgW="190500" imgH="228600" progId="Equation.3">
                  <p:embed/>
                </p:oleObj>
              </mc:Choice>
              <mc:Fallback>
                <p:oleObj name="Equation" r:id="rId4" imgW="190500" imgH="228600" progId="Equation.3">
                  <p:embed/>
                  <p:pic>
                    <p:nvPicPr>
                      <p:cNvPr id="1024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657600"/>
                        <a:ext cx="317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2" name="Text Box 10"/>
          <p:cNvSpPr txBox="1">
            <a:spLocks noChangeArrowheads="1"/>
          </p:cNvSpPr>
          <p:nvPr/>
        </p:nvSpPr>
        <p:spPr bwMode="auto">
          <a:xfrm>
            <a:off x="5715000" y="3657601"/>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 =</a:t>
            </a:r>
          </a:p>
        </p:txBody>
      </p:sp>
    </p:spTree>
    <p:custDataLst>
      <p:tags r:id="rId1"/>
    </p:custDataLst>
    <p:extLst>
      <p:ext uri="{BB962C8B-B14F-4D97-AF65-F5344CB8AC3E}">
        <p14:creationId xmlns:p14="http://schemas.microsoft.com/office/powerpoint/2010/main" val="196874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112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C110447-D296-4B07-9A49-29F8FCDAD5FD}" type="slidenum">
              <a:rPr lang="en-US" altLang="en-US" sz="1400"/>
              <a:pPr eaLnBrk="1" hangingPunct="1"/>
              <a:t>61</a:t>
            </a:fld>
            <a:endParaRPr lang="en-US" altLang="en-US" sz="1400"/>
          </a:p>
        </p:txBody>
      </p:sp>
      <p:sp>
        <p:nvSpPr>
          <p:cNvPr id="11279" name="Rectangle 2"/>
          <p:cNvSpPr>
            <a:spLocks noGrp="1" noChangeArrowheads="1"/>
          </p:cNvSpPr>
          <p:nvPr>
            <p:ph type="title"/>
          </p:nvPr>
        </p:nvSpPr>
        <p:spPr/>
        <p:txBody>
          <a:bodyPr/>
          <a:lstStyle/>
          <a:p>
            <a:pPr eaLnBrk="1" hangingPunct="1"/>
            <a:r>
              <a:rPr lang="en-US" altLang="en-US" sz="3600"/>
              <a:t>Example—Relative Approximate Error</a:t>
            </a:r>
          </a:p>
        </p:txBody>
      </p:sp>
      <p:sp>
        <p:nvSpPr>
          <p:cNvPr id="11280" name="Text Box 4"/>
          <p:cNvSpPr txBox="1">
            <a:spLocks noChangeArrowheads="1"/>
          </p:cNvSpPr>
          <p:nvPr/>
        </p:nvSpPr>
        <p:spPr bwMode="auto">
          <a:xfrm>
            <a:off x="2438400" y="2057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For</a:t>
            </a:r>
          </a:p>
        </p:txBody>
      </p:sp>
      <p:graphicFrame>
        <p:nvGraphicFramePr>
          <p:cNvPr id="11266" name="Object 5"/>
          <p:cNvGraphicFramePr>
            <a:graphicFrameLocks noChangeAspect="1"/>
          </p:cNvGraphicFramePr>
          <p:nvPr/>
        </p:nvGraphicFramePr>
        <p:xfrm>
          <a:off x="3048000" y="2057401"/>
          <a:ext cx="1371600" cy="377825"/>
        </p:xfrm>
        <a:graphic>
          <a:graphicData uri="http://schemas.openxmlformats.org/presentationml/2006/ole">
            <mc:AlternateContent xmlns:mc="http://schemas.openxmlformats.org/markup-compatibility/2006">
              <mc:Choice xmlns:v="urn:schemas-microsoft-com:vml" Requires="v">
                <p:oleObj name="Equation" r:id="rId4" imgW="825500" imgH="228600" progId="Equation.3">
                  <p:embed/>
                </p:oleObj>
              </mc:Choice>
              <mc:Fallback>
                <p:oleObj name="Equation" r:id="rId4" imgW="825500" imgH="228600" progId="Equation.3">
                  <p:embed/>
                  <p:pic>
                    <p:nvPicPr>
                      <p:cNvPr id="1126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2057401"/>
                        <a:ext cx="1371600"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1" name="Text Box 6"/>
          <p:cNvSpPr txBox="1">
            <a:spLocks noChangeArrowheads="1"/>
          </p:cNvSpPr>
          <p:nvPr/>
        </p:nvSpPr>
        <p:spPr bwMode="auto">
          <a:xfrm>
            <a:off x="4419600" y="20574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at</a:t>
            </a:r>
          </a:p>
        </p:txBody>
      </p:sp>
      <p:graphicFrame>
        <p:nvGraphicFramePr>
          <p:cNvPr id="11267" name="Object 7"/>
          <p:cNvGraphicFramePr>
            <a:graphicFrameLocks noChangeAspect="1"/>
          </p:cNvGraphicFramePr>
          <p:nvPr/>
        </p:nvGraphicFramePr>
        <p:xfrm>
          <a:off x="4876800" y="2133600"/>
          <a:ext cx="609600" cy="304800"/>
        </p:xfrm>
        <a:graphic>
          <a:graphicData uri="http://schemas.openxmlformats.org/presentationml/2006/ole">
            <mc:AlternateContent xmlns:mc="http://schemas.openxmlformats.org/markup-compatibility/2006">
              <mc:Choice xmlns:v="urn:schemas-microsoft-com:vml" Requires="v">
                <p:oleObj name="Equation" r:id="rId6" imgW="355320" imgH="177480" progId="Equation.3">
                  <p:embed/>
                </p:oleObj>
              </mc:Choice>
              <mc:Fallback>
                <p:oleObj name="Equation" r:id="rId6" imgW="355320" imgH="177480" progId="Equation.3">
                  <p:embed/>
                  <p:pic>
                    <p:nvPicPr>
                      <p:cNvPr id="1126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2133600"/>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82" name="Text Box 8"/>
          <p:cNvSpPr txBox="1">
            <a:spLocks noChangeArrowheads="1"/>
          </p:cNvSpPr>
          <p:nvPr/>
        </p:nvSpPr>
        <p:spPr bwMode="auto">
          <a:xfrm>
            <a:off x="5410200" y="20574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 find the relative approximate</a:t>
            </a:r>
          </a:p>
        </p:txBody>
      </p:sp>
      <p:sp>
        <p:nvSpPr>
          <p:cNvPr id="11283" name="Text Box 9"/>
          <p:cNvSpPr txBox="1">
            <a:spLocks noChangeArrowheads="1"/>
          </p:cNvSpPr>
          <p:nvPr/>
        </p:nvSpPr>
        <p:spPr bwMode="auto">
          <a:xfrm>
            <a:off x="2438400" y="2438400"/>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error using values from </a:t>
            </a:r>
          </a:p>
        </p:txBody>
      </p:sp>
      <p:graphicFrame>
        <p:nvGraphicFramePr>
          <p:cNvPr id="11268" name="Object 10"/>
          <p:cNvGraphicFramePr>
            <a:graphicFrameLocks noChangeAspect="1"/>
          </p:cNvGraphicFramePr>
          <p:nvPr/>
        </p:nvGraphicFramePr>
        <p:xfrm>
          <a:off x="5791201" y="2514600"/>
          <a:ext cx="804863" cy="293688"/>
        </p:xfrm>
        <a:graphic>
          <a:graphicData uri="http://schemas.openxmlformats.org/presentationml/2006/ole">
            <mc:AlternateContent xmlns:mc="http://schemas.openxmlformats.org/markup-compatibility/2006">
              <mc:Choice xmlns:v="urn:schemas-microsoft-com:vml" Requires="v">
                <p:oleObj name="Equation" r:id="rId8" imgW="469696" imgH="177723" progId="Equation.3">
                  <p:embed/>
                </p:oleObj>
              </mc:Choice>
              <mc:Fallback>
                <p:oleObj name="Equation" r:id="rId8" imgW="469696" imgH="177723" progId="Equation.3">
                  <p:embed/>
                  <p:pic>
                    <p:nvPicPr>
                      <p:cNvPr id="11268"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1" y="2514600"/>
                        <a:ext cx="804863" cy="29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4" name="Text Box 11"/>
          <p:cNvSpPr txBox="1">
            <a:spLocks noChangeArrowheads="1"/>
          </p:cNvSpPr>
          <p:nvPr/>
        </p:nvSpPr>
        <p:spPr bwMode="auto">
          <a:xfrm>
            <a:off x="6553200" y="2438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and</a:t>
            </a:r>
          </a:p>
        </p:txBody>
      </p:sp>
      <p:graphicFrame>
        <p:nvGraphicFramePr>
          <p:cNvPr id="11269" name="Object 12"/>
          <p:cNvGraphicFramePr>
            <a:graphicFrameLocks noChangeAspect="1"/>
          </p:cNvGraphicFramePr>
          <p:nvPr/>
        </p:nvGraphicFramePr>
        <p:xfrm>
          <a:off x="7239000" y="2514601"/>
          <a:ext cx="914400" cy="288925"/>
        </p:xfrm>
        <a:graphic>
          <a:graphicData uri="http://schemas.openxmlformats.org/presentationml/2006/ole">
            <mc:AlternateContent xmlns:mc="http://schemas.openxmlformats.org/markup-compatibility/2006">
              <mc:Choice xmlns:v="urn:schemas-microsoft-com:vml" Requires="v">
                <p:oleObj name="Equation" r:id="rId10" imgW="545760" imgH="177480" progId="Equation.3">
                  <p:embed/>
                </p:oleObj>
              </mc:Choice>
              <mc:Fallback>
                <p:oleObj name="Equation" r:id="rId10" imgW="545760" imgH="177480" progId="Equation.3">
                  <p:embed/>
                  <p:pic>
                    <p:nvPicPr>
                      <p:cNvPr id="11269"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9000" y="2514601"/>
                        <a:ext cx="914400"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5" name="Text Box 13"/>
          <p:cNvSpPr txBox="1">
            <a:spLocks noChangeArrowheads="1"/>
          </p:cNvSpPr>
          <p:nvPr/>
        </p:nvSpPr>
        <p:spPr bwMode="auto">
          <a:xfrm>
            <a:off x="2438400" y="28956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Solution:</a:t>
            </a:r>
          </a:p>
        </p:txBody>
      </p:sp>
      <p:sp>
        <p:nvSpPr>
          <p:cNvPr id="11286" name="Text Box 14"/>
          <p:cNvSpPr txBox="1">
            <a:spLocks noChangeArrowheads="1"/>
          </p:cNvSpPr>
          <p:nvPr/>
        </p:nvSpPr>
        <p:spPr bwMode="auto">
          <a:xfrm>
            <a:off x="2438400" y="32766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From Example 3, the approximate value of </a:t>
            </a:r>
          </a:p>
        </p:txBody>
      </p:sp>
      <p:sp>
        <p:nvSpPr>
          <p:cNvPr id="11287" name="Rectangle 16"/>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1270" name="Object 15"/>
          <p:cNvGraphicFramePr>
            <a:graphicFrameLocks noChangeAspect="1"/>
          </p:cNvGraphicFramePr>
          <p:nvPr/>
        </p:nvGraphicFramePr>
        <p:xfrm>
          <a:off x="8382001" y="3352801"/>
          <a:ext cx="1503363" cy="327025"/>
        </p:xfrm>
        <a:graphic>
          <a:graphicData uri="http://schemas.openxmlformats.org/presentationml/2006/ole">
            <mc:AlternateContent xmlns:mc="http://schemas.openxmlformats.org/markup-compatibility/2006">
              <mc:Choice xmlns:v="urn:schemas-microsoft-com:vml" Requires="v">
                <p:oleObj name="Equation" r:id="rId12" imgW="927000" imgH="203040" progId="Equation.3">
                  <p:embed/>
                </p:oleObj>
              </mc:Choice>
              <mc:Fallback>
                <p:oleObj name="Equation" r:id="rId12" imgW="927000" imgH="203040" progId="Equation.3">
                  <p:embed/>
                  <p:pic>
                    <p:nvPicPr>
                      <p:cNvPr id="1127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1" y="3352801"/>
                        <a:ext cx="1503363"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8" name="Text Box 17"/>
          <p:cNvSpPr txBox="1">
            <a:spLocks noChangeArrowheads="1"/>
          </p:cNvSpPr>
          <p:nvPr/>
        </p:nvSpPr>
        <p:spPr bwMode="auto">
          <a:xfrm>
            <a:off x="2438400" y="36576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using</a:t>
            </a:r>
          </a:p>
        </p:txBody>
      </p:sp>
      <p:graphicFrame>
        <p:nvGraphicFramePr>
          <p:cNvPr id="11271" name="Object 18"/>
          <p:cNvGraphicFramePr>
            <a:graphicFrameLocks noChangeAspect="1"/>
          </p:cNvGraphicFramePr>
          <p:nvPr/>
        </p:nvGraphicFramePr>
        <p:xfrm>
          <a:off x="3352801" y="3733800"/>
          <a:ext cx="804863" cy="293688"/>
        </p:xfrm>
        <a:graphic>
          <a:graphicData uri="http://schemas.openxmlformats.org/presentationml/2006/ole">
            <mc:AlternateContent xmlns:mc="http://schemas.openxmlformats.org/markup-compatibility/2006">
              <mc:Choice xmlns:v="urn:schemas-microsoft-com:vml" Requires="v">
                <p:oleObj name="Equation" r:id="rId14" imgW="469696" imgH="177723" progId="Equation.3">
                  <p:embed/>
                </p:oleObj>
              </mc:Choice>
              <mc:Fallback>
                <p:oleObj name="Equation" r:id="rId14" imgW="469696" imgH="177723" progId="Equation.3">
                  <p:embed/>
                  <p:pic>
                    <p:nvPicPr>
                      <p:cNvPr id="11271"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1" y="3733800"/>
                        <a:ext cx="804863" cy="29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9" name="Text Box 19"/>
          <p:cNvSpPr txBox="1">
            <a:spLocks noChangeArrowheads="1"/>
          </p:cNvSpPr>
          <p:nvPr/>
        </p:nvSpPr>
        <p:spPr bwMode="auto">
          <a:xfrm>
            <a:off x="4114800" y="36576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and</a:t>
            </a:r>
          </a:p>
        </p:txBody>
      </p:sp>
      <p:sp>
        <p:nvSpPr>
          <p:cNvPr id="11290" name="Rectangle 21"/>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1272" name="Object 20"/>
          <p:cNvGraphicFramePr>
            <a:graphicFrameLocks noChangeAspect="1"/>
          </p:cNvGraphicFramePr>
          <p:nvPr/>
        </p:nvGraphicFramePr>
        <p:xfrm>
          <a:off x="4821239" y="3754438"/>
          <a:ext cx="1557337" cy="336550"/>
        </p:xfrm>
        <a:graphic>
          <a:graphicData uri="http://schemas.openxmlformats.org/presentationml/2006/ole">
            <mc:AlternateContent xmlns:mc="http://schemas.openxmlformats.org/markup-compatibility/2006">
              <mc:Choice xmlns:v="urn:schemas-microsoft-com:vml" Requires="v">
                <p:oleObj name="Equation" r:id="rId15" imgW="939600" imgH="203040" progId="Equation.3">
                  <p:embed/>
                </p:oleObj>
              </mc:Choice>
              <mc:Fallback>
                <p:oleObj name="Equation" r:id="rId15" imgW="939600" imgH="203040" progId="Equation.3">
                  <p:embed/>
                  <p:pic>
                    <p:nvPicPr>
                      <p:cNvPr id="11272"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21239" y="3754438"/>
                        <a:ext cx="1557337"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1" name="Text Box 22"/>
          <p:cNvSpPr txBox="1">
            <a:spLocks noChangeArrowheads="1"/>
          </p:cNvSpPr>
          <p:nvPr/>
        </p:nvSpPr>
        <p:spPr bwMode="auto">
          <a:xfrm>
            <a:off x="6400800" y="36576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using</a:t>
            </a:r>
          </a:p>
        </p:txBody>
      </p:sp>
      <p:graphicFrame>
        <p:nvGraphicFramePr>
          <p:cNvPr id="11273" name="Object 23"/>
          <p:cNvGraphicFramePr>
            <a:graphicFrameLocks noChangeAspect="1"/>
          </p:cNvGraphicFramePr>
          <p:nvPr/>
        </p:nvGraphicFramePr>
        <p:xfrm>
          <a:off x="7239000" y="3733801"/>
          <a:ext cx="914400" cy="288925"/>
        </p:xfrm>
        <a:graphic>
          <a:graphicData uri="http://schemas.openxmlformats.org/presentationml/2006/ole">
            <mc:AlternateContent xmlns:mc="http://schemas.openxmlformats.org/markup-compatibility/2006">
              <mc:Choice xmlns:v="urn:schemas-microsoft-com:vml" Requires="v">
                <p:oleObj name="Equation" r:id="rId17" imgW="545760" imgH="177480" progId="Equation.3">
                  <p:embed/>
                </p:oleObj>
              </mc:Choice>
              <mc:Fallback>
                <p:oleObj name="Equation" r:id="rId17" imgW="545760" imgH="177480" progId="Equation.3">
                  <p:embed/>
                  <p:pic>
                    <p:nvPicPr>
                      <p:cNvPr id="11273"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9000" y="3733801"/>
                        <a:ext cx="914400"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4" name="Object 24"/>
          <p:cNvGraphicFramePr>
            <a:graphicFrameLocks noChangeAspect="1"/>
          </p:cNvGraphicFramePr>
          <p:nvPr/>
        </p:nvGraphicFramePr>
        <p:xfrm>
          <a:off x="2971800" y="4114800"/>
          <a:ext cx="685800" cy="425450"/>
        </p:xfrm>
        <a:graphic>
          <a:graphicData uri="http://schemas.openxmlformats.org/presentationml/2006/ole">
            <mc:AlternateContent xmlns:mc="http://schemas.openxmlformats.org/markup-compatibility/2006">
              <mc:Choice xmlns:v="urn:schemas-microsoft-com:vml" Requires="v">
                <p:oleObj name="Equation" r:id="rId18" imgW="368280" imgH="228600" progId="Equation.3">
                  <p:embed/>
                </p:oleObj>
              </mc:Choice>
              <mc:Fallback>
                <p:oleObj name="Equation" r:id="rId18" imgW="368280" imgH="228600" progId="Equation.3">
                  <p:embed/>
                  <p:pic>
                    <p:nvPicPr>
                      <p:cNvPr id="11274"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1800" y="4114800"/>
                        <a:ext cx="68580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2" name="Text Box 25"/>
          <p:cNvSpPr txBox="1">
            <a:spLocks noChangeArrowheads="1"/>
          </p:cNvSpPr>
          <p:nvPr/>
        </p:nvSpPr>
        <p:spPr bwMode="auto">
          <a:xfrm>
            <a:off x="3581400" y="4114801"/>
            <a:ext cx="586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Present Approximation – Previous Approximation</a:t>
            </a:r>
          </a:p>
        </p:txBody>
      </p:sp>
      <p:graphicFrame>
        <p:nvGraphicFramePr>
          <p:cNvPr id="11275" name="Object 26"/>
          <p:cNvGraphicFramePr>
            <a:graphicFrameLocks noChangeAspect="1"/>
          </p:cNvGraphicFramePr>
          <p:nvPr/>
        </p:nvGraphicFramePr>
        <p:xfrm>
          <a:off x="3352800" y="4572001"/>
          <a:ext cx="1828800" cy="276225"/>
        </p:xfrm>
        <a:graphic>
          <a:graphicData uri="http://schemas.openxmlformats.org/presentationml/2006/ole">
            <mc:AlternateContent xmlns:mc="http://schemas.openxmlformats.org/markup-compatibility/2006">
              <mc:Choice xmlns:v="urn:schemas-microsoft-com:vml" Requires="v">
                <p:oleObj name="Equation" r:id="rId20" imgW="1129810" imgH="177723" progId="Equation.3">
                  <p:embed/>
                </p:oleObj>
              </mc:Choice>
              <mc:Fallback>
                <p:oleObj name="Equation" r:id="rId20" imgW="1129810" imgH="177723" progId="Equation.3">
                  <p:embed/>
                  <p:pic>
                    <p:nvPicPr>
                      <p:cNvPr id="11275"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52800" y="4572001"/>
                        <a:ext cx="1828800"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6" name="Object 27"/>
          <p:cNvGraphicFramePr>
            <a:graphicFrameLocks noChangeAspect="1"/>
          </p:cNvGraphicFramePr>
          <p:nvPr/>
        </p:nvGraphicFramePr>
        <p:xfrm>
          <a:off x="3352800" y="4953001"/>
          <a:ext cx="1219200" cy="277813"/>
        </p:xfrm>
        <a:graphic>
          <a:graphicData uri="http://schemas.openxmlformats.org/presentationml/2006/ole">
            <mc:AlternateContent xmlns:mc="http://schemas.openxmlformats.org/markup-compatibility/2006">
              <mc:Choice xmlns:v="urn:schemas-microsoft-com:vml" Requires="v">
                <p:oleObj name="Equation" r:id="rId22" imgW="748975" imgH="177723" progId="Equation.3">
                  <p:embed/>
                </p:oleObj>
              </mc:Choice>
              <mc:Fallback>
                <p:oleObj name="Equation" r:id="rId22" imgW="748975" imgH="177723" progId="Equation.3">
                  <p:embed/>
                  <p:pic>
                    <p:nvPicPr>
                      <p:cNvPr id="11276" name="Object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52800" y="4953001"/>
                        <a:ext cx="1219200"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1"/>
    </p:custDataLst>
    <p:extLst>
      <p:ext uri="{BB962C8B-B14F-4D97-AF65-F5344CB8AC3E}">
        <p14:creationId xmlns:p14="http://schemas.microsoft.com/office/powerpoint/2010/main" val="2127471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dirty="0">
                <a:solidFill>
                  <a:srgbClr val="C0C0C0"/>
                </a:solidFill>
              </a:rPr>
              <a:t>                                           http://numericalmethods.eng.usf.edu</a:t>
            </a:r>
          </a:p>
        </p:txBody>
      </p:sp>
      <p:sp>
        <p:nvSpPr>
          <p:cNvPr id="1229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8D380E9-20BB-444D-9D85-F8FB44860500}" type="slidenum">
              <a:rPr lang="en-US" altLang="en-US" sz="1400"/>
              <a:pPr eaLnBrk="1" hangingPunct="1"/>
              <a:t>62</a:t>
            </a:fld>
            <a:endParaRPr lang="en-US" altLang="en-US" sz="1400"/>
          </a:p>
        </p:txBody>
      </p:sp>
      <p:sp>
        <p:nvSpPr>
          <p:cNvPr id="12298" name="Rectangle 2"/>
          <p:cNvSpPr>
            <a:spLocks noGrp="1" noChangeArrowheads="1"/>
          </p:cNvSpPr>
          <p:nvPr>
            <p:ph type="title"/>
          </p:nvPr>
        </p:nvSpPr>
        <p:spPr/>
        <p:txBody>
          <a:bodyPr/>
          <a:lstStyle/>
          <a:p>
            <a:pPr eaLnBrk="1" hangingPunct="1"/>
            <a:r>
              <a:rPr lang="en-US" altLang="en-US"/>
              <a:t>Example (cont.)</a:t>
            </a:r>
          </a:p>
        </p:txBody>
      </p:sp>
      <p:sp>
        <p:nvSpPr>
          <p:cNvPr id="12299" name="Text Box 4"/>
          <p:cNvSpPr txBox="1">
            <a:spLocks noChangeArrowheads="1"/>
          </p:cNvSpPr>
          <p:nvPr/>
        </p:nvSpPr>
        <p:spPr bwMode="auto">
          <a:xfrm>
            <a:off x="2438400" y="20574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Solution: (cont.)</a:t>
            </a:r>
          </a:p>
        </p:txBody>
      </p:sp>
      <p:sp>
        <p:nvSpPr>
          <p:cNvPr id="12300" name="Rectangle 6"/>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2290" name="Object 5"/>
          <p:cNvGraphicFramePr>
            <a:graphicFrameLocks noChangeAspect="1"/>
          </p:cNvGraphicFramePr>
          <p:nvPr/>
        </p:nvGraphicFramePr>
        <p:xfrm>
          <a:off x="3124200" y="2743200"/>
          <a:ext cx="533400" cy="412750"/>
        </p:xfrm>
        <a:graphic>
          <a:graphicData uri="http://schemas.openxmlformats.org/presentationml/2006/ole">
            <mc:AlternateContent xmlns:mc="http://schemas.openxmlformats.org/markup-compatibility/2006">
              <mc:Choice xmlns:v="urn:schemas-microsoft-com:vml" Requires="v">
                <p:oleObj name="Equation" r:id="rId4" imgW="291973" imgH="228501" progId="Equation.3">
                  <p:embed/>
                </p:oleObj>
              </mc:Choice>
              <mc:Fallback>
                <p:oleObj name="Equation" r:id="rId4" imgW="291973" imgH="228501" progId="Equation.3">
                  <p:embed/>
                  <p:pic>
                    <p:nvPicPr>
                      <p:cNvPr id="1229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743200"/>
                        <a:ext cx="533400"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1" name="Text Box 7"/>
          <p:cNvSpPr txBox="1">
            <a:spLocks noChangeArrowheads="1"/>
          </p:cNvSpPr>
          <p:nvPr/>
        </p:nvSpPr>
        <p:spPr bwMode="auto">
          <a:xfrm>
            <a:off x="3886200" y="2514601"/>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Approximate Error</a:t>
            </a:r>
          </a:p>
        </p:txBody>
      </p:sp>
      <p:sp>
        <p:nvSpPr>
          <p:cNvPr id="12302" name="Text Box 8"/>
          <p:cNvSpPr txBox="1">
            <a:spLocks noChangeArrowheads="1"/>
          </p:cNvSpPr>
          <p:nvPr/>
        </p:nvSpPr>
        <p:spPr bwMode="auto">
          <a:xfrm>
            <a:off x="3733800" y="2971801"/>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sz="2000"/>
              <a:t>Present Approximation</a:t>
            </a:r>
          </a:p>
        </p:txBody>
      </p:sp>
      <p:sp>
        <p:nvSpPr>
          <p:cNvPr id="12303" name="Line 9"/>
          <p:cNvSpPr>
            <a:spLocks noChangeShapeType="1"/>
          </p:cNvSpPr>
          <p:nvPr/>
        </p:nvSpPr>
        <p:spPr bwMode="auto">
          <a:xfrm>
            <a:off x="3810000" y="2971800"/>
            <a:ext cx="2514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304" name="Rectangle 11"/>
          <p:cNvSpPr>
            <a:spLocks noChangeArrowheads="1"/>
          </p:cNvSpPr>
          <p:nvPr/>
        </p:nvSpPr>
        <p:spPr bwMode="auto">
          <a:xfrm>
            <a:off x="1524001" y="30029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2291" name="Object 10"/>
          <p:cNvGraphicFramePr>
            <a:graphicFrameLocks noChangeAspect="1"/>
          </p:cNvGraphicFramePr>
          <p:nvPr/>
        </p:nvGraphicFramePr>
        <p:xfrm>
          <a:off x="3429000" y="3429001"/>
          <a:ext cx="1295400" cy="631825"/>
        </p:xfrm>
        <a:graphic>
          <a:graphicData uri="http://schemas.openxmlformats.org/presentationml/2006/ole">
            <mc:AlternateContent xmlns:mc="http://schemas.openxmlformats.org/markup-compatibility/2006">
              <mc:Choice xmlns:v="urn:schemas-microsoft-com:vml" Requires="v">
                <p:oleObj name="Equation" r:id="rId6" imgW="799753" imgH="393529" progId="Equation.3">
                  <p:embed/>
                </p:oleObj>
              </mc:Choice>
              <mc:Fallback>
                <p:oleObj name="Equation" r:id="rId6" imgW="799753" imgH="393529" progId="Equation.3">
                  <p:embed/>
                  <p:pic>
                    <p:nvPicPr>
                      <p:cNvPr id="12291"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3429001"/>
                        <a:ext cx="1295400"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5" name="Rectangle 13"/>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2292" name="Object 12"/>
          <p:cNvGraphicFramePr>
            <a:graphicFrameLocks noChangeAspect="1"/>
          </p:cNvGraphicFramePr>
          <p:nvPr/>
        </p:nvGraphicFramePr>
        <p:xfrm>
          <a:off x="4800600" y="3581401"/>
          <a:ext cx="1371600" cy="284163"/>
        </p:xfrm>
        <a:graphic>
          <a:graphicData uri="http://schemas.openxmlformats.org/presentationml/2006/ole">
            <mc:AlternateContent xmlns:mc="http://schemas.openxmlformats.org/markup-compatibility/2006">
              <mc:Choice xmlns:v="urn:schemas-microsoft-com:vml" Requires="v">
                <p:oleObj name="Equation" r:id="rId8" imgW="825142" imgH="177723" progId="Equation.3">
                  <p:embed/>
                </p:oleObj>
              </mc:Choice>
              <mc:Fallback>
                <p:oleObj name="Equation" r:id="rId8" imgW="825142" imgH="177723" progId="Equation.3">
                  <p:embed/>
                  <p:pic>
                    <p:nvPicPr>
                      <p:cNvPr id="12292"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3581401"/>
                        <a:ext cx="1371600" cy="284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6" name="Text Box 14"/>
          <p:cNvSpPr txBox="1">
            <a:spLocks noChangeArrowheads="1"/>
          </p:cNvSpPr>
          <p:nvPr/>
        </p:nvSpPr>
        <p:spPr bwMode="auto">
          <a:xfrm>
            <a:off x="2438400" y="41148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as a percentage,</a:t>
            </a:r>
          </a:p>
        </p:txBody>
      </p:sp>
      <p:sp>
        <p:nvSpPr>
          <p:cNvPr id="12307" name="Rectangle 16"/>
          <p:cNvSpPr>
            <a:spLocks noChangeArrowheads="1"/>
          </p:cNvSpPr>
          <p:nvPr/>
        </p:nvSpPr>
        <p:spPr bwMode="auto">
          <a:xfrm>
            <a:off x="1524001" y="30838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2293" name="Object 15"/>
          <p:cNvGraphicFramePr>
            <a:graphicFrameLocks noChangeAspect="1"/>
          </p:cNvGraphicFramePr>
          <p:nvPr/>
        </p:nvGraphicFramePr>
        <p:xfrm>
          <a:off x="3124201" y="4572001"/>
          <a:ext cx="4162425" cy="360363"/>
        </p:xfrm>
        <a:graphic>
          <a:graphicData uri="http://schemas.openxmlformats.org/presentationml/2006/ole">
            <mc:AlternateContent xmlns:mc="http://schemas.openxmlformats.org/markup-compatibility/2006">
              <mc:Choice xmlns:v="urn:schemas-microsoft-com:vml" Requires="v">
                <p:oleObj name="Equation" r:id="rId10" imgW="2234880" imgH="228600" progId="Equation.3">
                  <p:embed/>
                </p:oleObj>
              </mc:Choice>
              <mc:Fallback>
                <p:oleObj name="Equation" r:id="rId10" imgW="2234880" imgH="228600" progId="Equation.3">
                  <p:embed/>
                  <p:pic>
                    <p:nvPicPr>
                      <p:cNvPr id="12293"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4201" y="4572001"/>
                        <a:ext cx="41624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 name="Rectangle 18"/>
          <p:cNvSpPr>
            <a:spLocks noChangeArrowheads="1"/>
          </p:cNvSpPr>
          <p:nvPr/>
        </p:nvSpPr>
        <p:spPr bwMode="auto">
          <a:xfrm>
            <a:off x="1524001" y="31124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2309" name="Text Box 19"/>
          <p:cNvSpPr txBox="1">
            <a:spLocks noChangeArrowheads="1"/>
          </p:cNvSpPr>
          <p:nvPr/>
        </p:nvSpPr>
        <p:spPr bwMode="auto">
          <a:xfrm>
            <a:off x="2438400" y="4953001"/>
            <a:ext cx="762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Absolute relative approximate errors may also need to be calculated,</a:t>
            </a:r>
          </a:p>
        </p:txBody>
      </p:sp>
      <p:sp>
        <p:nvSpPr>
          <p:cNvPr id="12310" name="Rectangle 21"/>
          <p:cNvSpPr>
            <a:spLocks noChangeArrowheads="1"/>
          </p:cNvSpPr>
          <p:nvPr/>
        </p:nvSpPr>
        <p:spPr bwMode="auto">
          <a:xfrm>
            <a:off x="1524001" y="30695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2294" name="Object 20"/>
          <p:cNvGraphicFramePr>
            <a:graphicFrameLocks noChangeAspect="1"/>
          </p:cNvGraphicFramePr>
          <p:nvPr/>
        </p:nvGraphicFramePr>
        <p:xfrm>
          <a:off x="3124200" y="5791201"/>
          <a:ext cx="1828800" cy="422275"/>
        </p:xfrm>
        <a:graphic>
          <a:graphicData uri="http://schemas.openxmlformats.org/presentationml/2006/ole">
            <mc:AlternateContent xmlns:mc="http://schemas.openxmlformats.org/markup-compatibility/2006">
              <mc:Choice xmlns:v="urn:schemas-microsoft-com:vml" Requires="v">
                <p:oleObj name="Equation" r:id="rId12" imgW="1117115" imgH="253890" progId="Equation.3">
                  <p:embed/>
                </p:oleObj>
              </mc:Choice>
              <mc:Fallback>
                <p:oleObj name="Equation" r:id="rId12" imgW="1117115" imgH="253890" progId="Equation.3">
                  <p:embed/>
                  <p:pic>
                    <p:nvPicPr>
                      <p:cNvPr id="12294"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24200" y="5791201"/>
                        <a:ext cx="1828800"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11" name="Rectangle 23"/>
          <p:cNvSpPr>
            <a:spLocks noChangeArrowheads="1"/>
          </p:cNvSpPr>
          <p:nvPr/>
        </p:nvSpPr>
        <p:spPr bwMode="auto">
          <a:xfrm>
            <a:off x="1524001" y="31076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2295" name="Object 22"/>
          <p:cNvGraphicFramePr>
            <a:graphicFrameLocks noChangeAspect="1"/>
          </p:cNvGraphicFramePr>
          <p:nvPr/>
        </p:nvGraphicFramePr>
        <p:xfrm>
          <a:off x="4943476" y="5849938"/>
          <a:ext cx="2346325" cy="322262"/>
        </p:xfrm>
        <a:graphic>
          <a:graphicData uri="http://schemas.openxmlformats.org/presentationml/2006/ole">
            <mc:AlternateContent xmlns:mc="http://schemas.openxmlformats.org/markup-compatibility/2006">
              <mc:Choice xmlns:v="urn:schemas-microsoft-com:vml" Requires="v">
                <p:oleObj name="Equation" r:id="rId14" imgW="1511280" imgH="203040" progId="Equation.3">
                  <p:embed/>
                </p:oleObj>
              </mc:Choice>
              <mc:Fallback>
                <p:oleObj name="Equation" r:id="rId14" imgW="1511280" imgH="203040" progId="Equation.3">
                  <p:embed/>
                  <p:pic>
                    <p:nvPicPr>
                      <p:cNvPr id="12295"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43476" y="5849938"/>
                        <a:ext cx="2346325" cy="32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1"/>
    </p:custDataLst>
    <p:extLst>
      <p:ext uri="{BB962C8B-B14F-4D97-AF65-F5344CB8AC3E}">
        <p14:creationId xmlns:p14="http://schemas.microsoft.com/office/powerpoint/2010/main" val="2684417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133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3501F02-6ECE-494C-90F5-6B008913921A}" type="slidenum">
              <a:rPr lang="en-US" altLang="en-US" sz="1400"/>
              <a:pPr eaLnBrk="1" hangingPunct="1"/>
              <a:t>63</a:t>
            </a:fld>
            <a:endParaRPr lang="en-US" altLang="en-US" sz="1400"/>
          </a:p>
        </p:txBody>
      </p:sp>
      <p:sp>
        <p:nvSpPr>
          <p:cNvPr id="13319" name="Rectangle 2"/>
          <p:cNvSpPr>
            <a:spLocks noGrp="1" noChangeArrowheads="1"/>
          </p:cNvSpPr>
          <p:nvPr>
            <p:ph type="title"/>
          </p:nvPr>
        </p:nvSpPr>
        <p:spPr/>
        <p:txBody>
          <a:bodyPr/>
          <a:lstStyle/>
          <a:p>
            <a:pPr eaLnBrk="1" hangingPunct="1"/>
            <a:r>
              <a:rPr lang="en-US" altLang="en-US" sz="3200"/>
              <a:t>How is Absolute Relative Error used as a stopping criterion?</a:t>
            </a:r>
          </a:p>
        </p:txBody>
      </p:sp>
      <p:sp>
        <p:nvSpPr>
          <p:cNvPr id="13320" name="Text Box 4"/>
          <p:cNvSpPr txBox="1">
            <a:spLocks noChangeArrowheads="1"/>
          </p:cNvSpPr>
          <p:nvPr/>
        </p:nvSpPr>
        <p:spPr bwMode="auto">
          <a:xfrm>
            <a:off x="2590800" y="19812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If</a:t>
            </a:r>
          </a:p>
        </p:txBody>
      </p:sp>
      <p:sp>
        <p:nvSpPr>
          <p:cNvPr id="13321"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3314" name="Object 5"/>
          <p:cNvGraphicFramePr>
            <a:graphicFrameLocks noChangeAspect="1"/>
          </p:cNvGraphicFramePr>
          <p:nvPr/>
        </p:nvGraphicFramePr>
        <p:xfrm>
          <a:off x="2971801" y="2057400"/>
          <a:ext cx="830263" cy="387350"/>
        </p:xfrm>
        <a:graphic>
          <a:graphicData uri="http://schemas.openxmlformats.org/presentationml/2006/ole">
            <mc:AlternateContent xmlns:mc="http://schemas.openxmlformats.org/markup-compatibility/2006">
              <mc:Choice xmlns:v="urn:schemas-microsoft-com:vml" Requires="v">
                <p:oleObj name="Equation" r:id="rId4" imgW="495000" imgH="228600" progId="Equation.3">
                  <p:embed/>
                </p:oleObj>
              </mc:Choice>
              <mc:Fallback>
                <p:oleObj name="Equation" r:id="rId4" imgW="495000" imgH="228600" progId="Equation.3">
                  <p:embed/>
                  <p:pic>
                    <p:nvPicPr>
                      <p:cNvPr id="1331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1" y="2057400"/>
                        <a:ext cx="830263"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2" name="Text Box 8"/>
          <p:cNvSpPr txBox="1">
            <a:spLocks noChangeArrowheads="1"/>
          </p:cNvSpPr>
          <p:nvPr/>
        </p:nvSpPr>
        <p:spPr bwMode="auto">
          <a:xfrm>
            <a:off x="3733800" y="19812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where </a:t>
            </a:r>
          </a:p>
        </p:txBody>
      </p:sp>
      <p:graphicFrame>
        <p:nvGraphicFramePr>
          <p:cNvPr id="13315" name="Object 9"/>
          <p:cNvGraphicFramePr>
            <a:graphicFrameLocks noChangeAspect="1"/>
          </p:cNvGraphicFramePr>
          <p:nvPr/>
        </p:nvGraphicFramePr>
        <p:xfrm>
          <a:off x="4724401" y="2057400"/>
          <a:ext cx="296863" cy="381000"/>
        </p:xfrm>
        <a:graphic>
          <a:graphicData uri="http://schemas.openxmlformats.org/presentationml/2006/ole">
            <mc:AlternateContent xmlns:mc="http://schemas.openxmlformats.org/markup-compatibility/2006">
              <mc:Choice xmlns:v="urn:schemas-microsoft-com:vml" Requires="v">
                <p:oleObj name="Equation" r:id="rId6" imgW="177480" imgH="228600" progId="Equation.3">
                  <p:embed/>
                </p:oleObj>
              </mc:Choice>
              <mc:Fallback>
                <p:oleObj name="Equation" r:id="rId6" imgW="177480" imgH="228600" progId="Equation.3">
                  <p:embed/>
                  <p:pic>
                    <p:nvPicPr>
                      <p:cNvPr id="1331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1" y="2057400"/>
                        <a:ext cx="29686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3" name="Text Box 10"/>
          <p:cNvSpPr txBox="1">
            <a:spLocks noChangeArrowheads="1"/>
          </p:cNvSpPr>
          <p:nvPr/>
        </p:nvSpPr>
        <p:spPr bwMode="auto">
          <a:xfrm>
            <a:off x="4953000" y="1981200"/>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is a pre-specified tolerance, then</a:t>
            </a:r>
          </a:p>
        </p:txBody>
      </p:sp>
      <p:sp>
        <p:nvSpPr>
          <p:cNvPr id="13324" name="Text Box 12"/>
          <p:cNvSpPr txBox="1">
            <a:spLocks noChangeArrowheads="1"/>
          </p:cNvSpPr>
          <p:nvPr/>
        </p:nvSpPr>
        <p:spPr bwMode="auto">
          <a:xfrm>
            <a:off x="2590800" y="2362201"/>
            <a:ext cx="7391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no further iterations are necessary and the process is stopped.</a:t>
            </a:r>
          </a:p>
        </p:txBody>
      </p:sp>
      <p:sp>
        <p:nvSpPr>
          <p:cNvPr id="13325" name="Text Box 13"/>
          <p:cNvSpPr txBox="1">
            <a:spLocks noChangeArrowheads="1"/>
          </p:cNvSpPr>
          <p:nvPr/>
        </p:nvSpPr>
        <p:spPr bwMode="auto">
          <a:xfrm>
            <a:off x="2514600" y="3429001"/>
            <a:ext cx="7010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If at least </a:t>
            </a:r>
            <a:r>
              <a:rPr lang="en-US" altLang="en-US" i="1"/>
              <a:t>m</a:t>
            </a:r>
            <a:r>
              <a:rPr lang="en-US" altLang="en-US"/>
              <a:t>  significant digits are required to be correct in the final answer, then</a:t>
            </a:r>
          </a:p>
        </p:txBody>
      </p:sp>
      <p:sp>
        <p:nvSpPr>
          <p:cNvPr id="13326" name="Rectangle 15"/>
          <p:cNvSpPr>
            <a:spLocks noChangeArrowheads="1"/>
          </p:cNvSpPr>
          <p:nvPr/>
        </p:nvSpPr>
        <p:spPr bwMode="auto">
          <a:xfrm>
            <a:off x="1524001" y="30791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aphicFrame>
        <p:nvGraphicFramePr>
          <p:cNvPr id="13316" name="Object 14"/>
          <p:cNvGraphicFramePr>
            <a:graphicFrameLocks noChangeAspect="1"/>
          </p:cNvGraphicFramePr>
          <p:nvPr/>
        </p:nvGraphicFramePr>
        <p:xfrm>
          <a:off x="3224213" y="4191000"/>
          <a:ext cx="2087562" cy="439738"/>
        </p:xfrm>
        <a:graphic>
          <a:graphicData uri="http://schemas.openxmlformats.org/presentationml/2006/ole">
            <mc:AlternateContent xmlns:mc="http://schemas.openxmlformats.org/markup-compatibility/2006">
              <mc:Choice xmlns:v="urn:schemas-microsoft-com:vml" Requires="v">
                <p:oleObj name="Equation" r:id="rId8" imgW="1130040" imgH="241200" progId="Equation.3">
                  <p:embed/>
                </p:oleObj>
              </mc:Choice>
              <mc:Fallback>
                <p:oleObj name="Equation" r:id="rId8" imgW="1130040" imgH="241200" progId="Equation.3">
                  <p:embed/>
                  <p:pic>
                    <p:nvPicPr>
                      <p:cNvPr id="13316"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4213" y="4191000"/>
                        <a:ext cx="2087562"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1"/>
    </p:custDataLst>
    <p:extLst>
      <p:ext uri="{BB962C8B-B14F-4D97-AF65-F5344CB8AC3E}">
        <p14:creationId xmlns:p14="http://schemas.microsoft.com/office/powerpoint/2010/main" val="1505822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4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400">
                <a:solidFill>
                  <a:srgbClr val="C0C0C0"/>
                </a:solidFill>
              </a:rPr>
              <a:t>                                           http://numericalmethods.eng.usf.edu</a:t>
            </a:r>
          </a:p>
        </p:txBody>
      </p:sp>
      <p:sp>
        <p:nvSpPr>
          <p:cNvPr id="14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957C8CF-AF75-4E9E-8718-21395D2C5D36}" type="slidenum">
              <a:rPr lang="en-US" altLang="en-US" sz="1400"/>
              <a:pPr eaLnBrk="1" hangingPunct="1"/>
              <a:t>64</a:t>
            </a:fld>
            <a:endParaRPr lang="en-US" altLang="en-US" sz="1400"/>
          </a:p>
        </p:txBody>
      </p:sp>
      <p:sp>
        <p:nvSpPr>
          <p:cNvPr id="14347" name="Rectangle 2"/>
          <p:cNvSpPr>
            <a:spLocks noGrp="1" noChangeArrowheads="1"/>
          </p:cNvSpPr>
          <p:nvPr>
            <p:ph type="title"/>
          </p:nvPr>
        </p:nvSpPr>
        <p:spPr/>
        <p:txBody>
          <a:bodyPr/>
          <a:lstStyle/>
          <a:p>
            <a:pPr eaLnBrk="1" hangingPunct="1"/>
            <a:r>
              <a:rPr lang="en-US" altLang="en-US"/>
              <a:t>Table of Values</a:t>
            </a:r>
          </a:p>
        </p:txBody>
      </p:sp>
      <p:sp>
        <p:nvSpPr>
          <p:cNvPr id="14348" name="Text Box 4"/>
          <p:cNvSpPr txBox="1">
            <a:spLocks noChangeArrowheads="1"/>
          </p:cNvSpPr>
          <p:nvPr/>
        </p:nvSpPr>
        <p:spPr bwMode="auto">
          <a:xfrm>
            <a:off x="2514600" y="19812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For</a:t>
            </a:r>
          </a:p>
        </p:txBody>
      </p:sp>
      <p:graphicFrame>
        <p:nvGraphicFramePr>
          <p:cNvPr id="14338" name="Object 5"/>
          <p:cNvGraphicFramePr>
            <a:graphicFrameLocks noChangeAspect="1"/>
          </p:cNvGraphicFramePr>
          <p:nvPr/>
        </p:nvGraphicFramePr>
        <p:xfrm>
          <a:off x="3124200" y="1981201"/>
          <a:ext cx="1371600" cy="377825"/>
        </p:xfrm>
        <a:graphic>
          <a:graphicData uri="http://schemas.openxmlformats.org/presentationml/2006/ole">
            <mc:AlternateContent xmlns:mc="http://schemas.openxmlformats.org/markup-compatibility/2006">
              <mc:Choice xmlns:v="urn:schemas-microsoft-com:vml" Requires="v">
                <p:oleObj name="Equation" r:id="rId4" imgW="825500" imgH="228600" progId="Equation.3">
                  <p:embed/>
                </p:oleObj>
              </mc:Choice>
              <mc:Fallback>
                <p:oleObj name="Equation" r:id="rId4" imgW="825500" imgH="228600" progId="Equation.3">
                  <p:embed/>
                  <p:pic>
                    <p:nvPicPr>
                      <p:cNvPr id="1433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981201"/>
                        <a:ext cx="1371600"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9" name="Text Box 6"/>
          <p:cNvSpPr txBox="1">
            <a:spLocks noChangeArrowheads="1"/>
          </p:cNvSpPr>
          <p:nvPr/>
        </p:nvSpPr>
        <p:spPr bwMode="auto">
          <a:xfrm>
            <a:off x="4495800" y="19812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at</a:t>
            </a:r>
          </a:p>
        </p:txBody>
      </p:sp>
      <p:graphicFrame>
        <p:nvGraphicFramePr>
          <p:cNvPr id="14339" name="Object 7"/>
          <p:cNvGraphicFramePr>
            <a:graphicFrameLocks noChangeAspect="1"/>
          </p:cNvGraphicFramePr>
          <p:nvPr/>
        </p:nvGraphicFramePr>
        <p:xfrm>
          <a:off x="4953000" y="2057400"/>
          <a:ext cx="609600" cy="304800"/>
        </p:xfrm>
        <a:graphic>
          <a:graphicData uri="http://schemas.openxmlformats.org/presentationml/2006/ole">
            <mc:AlternateContent xmlns:mc="http://schemas.openxmlformats.org/markup-compatibility/2006">
              <mc:Choice xmlns:v="urn:schemas-microsoft-com:vml" Requires="v">
                <p:oleObj name="Equation" r:id="rId6" imgW="355320" imgH="177480" progId="Equation.3">
                  <p:embed/>
                </p:oleObj>
              </mc:Choice>
              <mc:Fallback>
                <p:oleObj name="Equation" r:id="rId6" imgW="355320" imgH="177480" progId="Equation.3">
                  <p:embed/>
                  <p:pic>
                    <p:nvPicPr>
                      <p:cNvPr id="1433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2057400"/>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0" name="Text Box 8"/>
          <p:cNvSpPr txBox="1">
            <a:spLocks noChangeArrowheads="1"/>
          </p:cNvSpPr>
          <p:nvPr/>
        </p:nvSpPr>
        <p:spPr bwMode="auto">
          <a:xfrm>
            <a:off x="5486400" y="19812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en-US"/>
              <a:t>with varying step size, </a:t>
            </a:r>
          </a:p>
        </p:txBody>
      </p:sp>
      <p:graphicFrame>
        <p:nvGraphicFramePr>
          <p:cNvPr id="14340" name="Object 9"/>
          <p:cNvGraphicFramePr>
            <a:graphicFrameLocks noChangeAspect="1"/>
          </p:cNvGraphicFramePr>
          <p:nvPr/>
        </p:nvGraphicFramePr>
        <p:xfrm>
          <a:off x="8610600" y="2057400"/>
          <a:ext cx="217488" cy="304800"/>
        </p:xfrm>
        <a:graphic>
          <a:graphicData uri="http://schemas.openxmlformats.org/presentationml/2006/ole">
            <mc:AlternateContent xmlns:mc="http://schemas.openxmlformats.org/markup-compatibility/2006">
              <mc:Choice xmlns:v="urn:schemas-microsoft-com:vml" Requires="v">
                <p:oleObj name="Equation" r:id="rId8" imgW="126720" imgH="177480" progId="Equation.3">
                  <p:embed/>
                </p:oleObj>
              </mc:Choice>
              <mc:Fallback>
                <p:oleObj name="Equation" r:id="rId8" imgW="126720" imgH="177480" progId="Equation.3">
                  <p:embed/>
                  <p:pic>
                    <p:nvPicPr>
                      <p:cNvPr id="1434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10600" y="2057400"/>
                        <a:ext cx="21748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3007" name="Group 159"/>
          <p:cNvGraphicFramePr>
            <a:graphicFrameLocks noGrp="1"/>
          </p:cNvGraphicFramePr>
          <p:nvPr/>
        </p:nvGraphicFramePr>
        <p:xfrm>
          <a:off x="2819400" y="2667001"/>
          <a:ext cx="6096000" cy="3124201"/>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522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dirty="0">
                        <a:ln>
                          <a:noFill/>
                        </a:ln>
                        <a:solidFill>
                          <a:schemeClr val="tx1"/>
                        </a:solidFill>
                        <a:effectLst/>
                        <a:latin typeface="Tahoma"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tx1"/>
                        </a:solidFill>
                        <a:effectLst/>
                        <a:latin typeface="Tahoma"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tx1"/>
                        </a:solidFill>
                        <a:effectLst/>
                        <a:latin typeface="Tahoma"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tx1"/>
                        </a:solidFill>
                        <a:effectLst/>
                        <a:latin typeface="Tahoma"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0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0.3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10.263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N/A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Tahoma"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91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0.15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9.8800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3.877%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0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Tahoma" charset="0"/>
                        </a:rPr>
                        <a:t>0.10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Tahoma" charset="0"/>
                        </a:rPr>
                        <a:t>9.7558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1.273%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0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Tahoma" charset="0"/>
                        </a:rPr>
                        <a:t>0.01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Tahoma" charset="0"/>
                        </a:rPr>
                        <a:t>9.5378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2.285%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0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Tahoma" charset="0"/>
                        </a:rPr>
                        <a:t>0.001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9.5164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0.2249%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Tahoma" charset="0"/>
                        </a:rPr>
                        <a:t>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4341" name="Object 43"/>
          <p:cNvGraphicFramePr>
            <a:graphicFrameLocks noChangeAspect="1"/>
          </p:cNvGraphicFramePr>
          <p:nvPr/>
        </p:nvGraphicFramePr>
        <p:xfrm>
          <a:off x="3429001" y="2743200"/>
          <a:ext cx="271463" cy="381000"/>
        </p:xfrm>
        <a:graphic>
          <a:graphicData uri="http://schemas.openxmlformats.org/presentationml/2006/ole">
            <mc:AlternateContent xmlns:mc="http://schemas.openxmlformats.org/markup-compatibility/2006">
              <mc:Choice xmlns:v="urn:schemas-microsoft-com:vml" Requires="v">
                <p:oleObj name="Equation" r:id="rId10" imgW="126720" imgH="177480" progId="Equation.3">
                  <p:embed/>
                </p:oleObj>
              </mc:Choice>
              <mc:Fallback>
                <p:oleObj name="Equation" r:id="rId10" imgW="126720" imgH="177480" progId="Equation.3">
                  <p:embed/>
                  <p:pic>
                    <p:nvPicPr>
                      <p:cNvPr id="14341"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9001" y="2743200"/>
                        <a:ext cx="27146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44"/>
          <p:cNvGraphicFramePr>
            <a:graphicFrameLocks noChangeAspect="1"/>
          </p:cNvGraphicFramePr>
          <p:nvPr/>
        </p:nvGraphicFramePr>
        <p:xfrm>
          <a:off x="4724400" y="2743201"/>
          <a:ext cx="685800" cy="377825"/>
        </p:xfrm>
        <a:graphic>
          <a:graphicData uri="http://schemas.openxmlformats.org/presentationml/2006/ole">
            <mc:AlternateContent xmlns:mc="http://schemas.openxmlformats.org/markup-compatibility/2006">
              <mc:Choice xmlns:v="urn:schemas-microsoft-com:vml" Requires="v">
                <p:oleObj name="Equation" r:id="rId11" imgW="368280" imgH="203040" progId="Equation.3">
                  <p:embed/>
                </p:oleObj>
              </mc:Choice>
              <mc:Fallback>
                <p:oleObj name="Equation" r:id="rId11" imgW="368280" imgH="203040" progId="Equation.3">
                  <p:embed/>
                  <p:pic>
                    <p:nvPicPr>
                      <p:cNvPr id="14342" name="Object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4400" y="2743201"/>
                        <a:ext cx="685800"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3" name="Object 45"/>
          <p:cNvGraphicFramePr>
            <a:graphicFrameLocks noChangeAspect="1"/>
          </p:cNvGraphicFramePr>
          <p:nvPr/>
        </p:nvGraphicFramePr>
        <p:xfrm>
          <a:off x="6400800" y="2667000"/>
          <a:ext cx="427038" cy="457200"/>
        </p:xfrm>
        <a:graphic>
          <a:graphicData uri="http://schemas.openxmlformats.org/presentationml/2006/ole">
            <mc:AlternateContent xmlns:mc="http://schemas.openxmlformats.org/markup-compatibility/2006">
              <mc:Choice xmlns:v="urn:schemas-microsoft-com:vml" Requires="v">
                <p:oleObj name="Equation" r:id="rId13" imgW="241200" imgH="253800" progId="Equation.3">
                  <p:embed/>
                </p:oleObj>
              </mc:Choice>
              <mc:Fallback>
                <p:oleObj name="Equation" r:id="rId13" imgW="241200" imgH="253800" progId="Equation.3">
                  <p:embed/>
                  <p:pic>
                    <p:nvPicPr>
                      <p:cNvPr id="14343" name="Object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00800" y="2667000"/>
                        <a:ext cx="42703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4" name="Object 46"/>
          <p:cNvGraphicFramePr>
            <a:graphicFrameLocks noChangeAspect="1"/>
          </p:cNvGraphicFramePr>
          <p:nvPr/>
        </p:nvGraphicFramePr>
        <p:xfrm>
          <a:off x="7924800" y="2743201"/>
          <a:ext cx="387350" cy="327025"/>
        </p:xfrm>
        <a:graphic>
          <a:graphicData uri="http://schemas.openxmlformats.org/presentationml/2006/ole">
            <mc:AlternateContent xmlns:mc="http://schemas.openxmlformats.org/markup-compatibility/2006">
              <mc:Choice xmlns:v="urn:schemas-microsoft-com:vml" Requires="v">
                <p:oleObj name="Equation" r:id="rId15" imgW="164880" imgH="139680" progId="Equation.3">
                  <p:embed/>
                </p:oleObj>
              </mc:Choice>
              <mc:Fallback>
                <p:oleObj name="Equation" r:id="rId15" imgW="164880" imgH="139680" progId="Equation.3">
                  <p:embed/>
                  <p:pic>
                    <p:nvPicPr>
                      <p:cNvPr id="14344" name="Object 4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24800" y="2743201"/>
                        <a:ext cx="387350"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1"/>
    </p:custDataLst>
    <p:extLst>
      <p:ext uri="{BB962C8B-B14F-4D97-AF65-F5344CB8AC3E}">
        <p14:creationId xmlns:p14="http://schemas.microsoft.com/office/powerpoint/2010/main" val="1849300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82032" y="1478605"/>
            <a:ext cx="10471768" cy="4221094"/>
          </a:xfrm>
          <a:prstGeom prst="rect">
            <a:avLst/>
          </a:prstGeom>
        </p:spPr>
      </p:pic>
    </p:spTree>
    <p:extLst>
      <p:ext uri="{BB962C8B-B14F-4D97-AF65-F5344CB8AC3E}">
        <p14:creationId xmlns:p14="http://schemas.microsoft.com/office/powerpoint/2010/main" val="3925435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6439" y="836578"/>
            <a:ext cx="11199983" cy="4523362"/>
          </a:xfrm>
          <a:prstGeom prst="rect">
            <a:avLst/>
          </a:prstGeom>
        </p:spPr>
      </p:pic>
    </p:spTree>
    <p:extLst>
      <p:ext uri="{BB962C8B-B14F-4D97-AF65-F5344CB8AC3E}">
        <p14:creationId xmlns:p14="http://schemas.microsoft.com/office/powerpoint/2010/main" val="3543754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9646"/>
          </a:xfrm>
        </p:spPr>
        <p:txBody>
          <a:bodyPr/>
          <a:lstStyle/>
          <a:p>
            <a:r>
              <a:rPr lang="en-US" dirty="0"/>
              <a:t>Error modelling : Iterative method</a:t>
            </a:r>
          </a:p>
        </p:txBody>
      </p:sp>
      <p:sp>
        <p:nvSpPr>
          <p:cNvPr id="3" name="Content Placeholder 2"/>
          <p:cNvSpPr>
            <a:spLocks noGrp="1"/>
          </p:cNvSpPr>
          <p:nvPr>
            <p:ph idx="1"/>
          </p:nvPr>
        </p:nvSpPr>
        <p:spPr>
          <a:xfrm>
            <a:off x="957943" y="1662339"/>
            <a:ext cx="10515600" cy="4351338"/>
          </a:xfrm>
        </p:spPr>
        <p:txBody>
          <a:bodyPr/>
          <a:lstStyle/>
          <a:p>
            <a:r>
              <a:rPr lang="en-US" dirty="0"/>
              <a:t>Compare direct method to iterative method.</a:t>
            </a:r>
          </a:p>
          <a:p>
            <a:r>
              <a:rPr lang="en-US" dirty="0" err="1"/>
              <a:t>Eg</a:t>
            </a:r>
            <a:r>
              <a:rPr lang="en-US" dirty="0"/>
              <a:t> finding the roots of an equation?</a:t>
            </a:r>
          </a:p>
        </p:txBody>
      </p:sp>
    </p:spTree>
    <p:extLst>
      <p:ext uri="{BB962C8B-B14F-4D97-AF65-F5344CB8AC3E}">
        <p14:creationId xmlns:p14="http://schemas.microsoft.com/office/powerpoint/2010/main" val="3439979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5370" y="1257227"/>
            <a:ext cx="7701643" cy="4343545"/>
          </a:xfrm>
          <a:prstGeom prst="rect">
            <a:avLst/>
          </a:prstGeom>
        </p:spPr>
      </p:pic>
      <p:sp>
        <p:nvSpPr>
          <p:cNvPr id="5" name="Title 1"/>
          <p:cNvSpPr>
            <a:spLocks noGrp="1"/>
          </p:cNvSpPr>
          <p:nvPr>
            <p:ph type="title"/>
          </p:nvPr>
        </p:nvSpPr>
        <p:spPr>
          <a:xfrm>
            <a:off x="838200" y="365126"/>
            <a:ext cx="10515600" cy="799646"/>
          </a:xfrm>
        </p:spPr>
        <p:txBody>
          <a:bodyPr/>
          <a:lstStyle/>
          <a:p>
            <a:r>
              <a:rPr lang="en-US" dirty="0"/>
              <a:t>Error modelling : Iterative method</a:t>
            </a:r>
          </a:p>
        </p:txBody>
      </p:sp>
    </p:spTree>
    <p:extLst>
      <p:ext uri="{BB962C8B-B14F-4D97-AF65-F5344CB8AC3E}">
        <p14:creationId xmlns:p14="http://schemas.microsoft.com/office/powerpoint/2010/main" val="39839110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51654" y="1604243"/>
            <a:ext cx="7488692" cy="4241383"/>
          </a:xfrm>
          <a:prstGeom prst="rect">
            <a:avLst/>
          </a:prstGeom>
        </p:spPr>
      </p:pic>
      <p:sp>
        <p:nvSpPr>
          <p:cNvPr id="5" name="Title 1"/>
          <p:cNvSpPr>
            <a:spLocks noGrp="1"/>
          </p:cNvSpPr>
          <p:nvPr>
            <p:ph type="title"/>
          </p:nvPr>
        </p:nvSpPr>
        <p:spPr>
          <a:xfrm>
            <a:off x="838200" y="365126"/>
            <a:ext cx="10515600" cy="516618"/>
          </a:xfrm>
        </p:spPr>
        <p:txBody>
          <a:bodyPr>
            <a:normAutofit fontScale="90000"/>
          </a:bodyPr>
          <a:lstStyle/>
          <a:p>
            <a:r>
              <a:rPr lang="en-US" dirty="0"/>
              <a:t>Error modelling : Iterative method</a:t>
            </a:r>
          </a:p>
        </p:txBody>
      </p:sp>
    </p:spTree>
    <p:extLst>
      <p:ext uri="{BB962C8B-B14F-4D97-AF65-F5344CB8AC3E}">
        <p14:creationId xmlns:p14="http://schemas.microsoft.com/office/powerpoint/2010/main" val="81494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EAFA9-B326-3683-700A-D09796A82E38}"/>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4F93BAC-71E7-4D29-7D3C-07EF8DF08A39}"/>
              </a:ext>
            </a:extLst>
          </p:cNvPr>
          <p:cNvPicPr>
            <a:picLocks noChangeAspect="1"/>
          </p:cNvPicPr>
          <p:nvPr/>
        </p:nvPicPr>
        <p:blipFill>
          <a:blip r:embed="rId2"/>
          <a:stretch>
            <a:fillRect/>
          </a:stretch>
        </p:blipFill>
        <p:spPr>
          <a:xfrm>
            <a:off x="726492" y="1087395"/>
            <a:ext cx="11020664" cy="4465890"/>
          </a:xfrm>
          <a:prstGeom prst="rect">
            <a:avLst/>
          </a:prstGeom>
        </p:spPr>
      </p:pic>
    </p:spTree>
    <p:extLst>
      <p:ext uri="{BB962C8B-B14F-4D97-AF65-F5344CB8AC3E}">
        <p14:creationId xmlns:p14="http://schemas.microsoft.com/office/powerpoint/2010/main" val="2157117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from last week</a:t>
            </a:r>
          </a:p>
        </p:txBody>
      </p:sp>
      <p:sp>
        <p:nvSpPr>
          <p:cNvPr id="3" name="Content Placeholder 2"/>
          <p:cNvSpPr>
            <a:spLocks noGrp="1"/>
          </p:cNvSpPr>
          <p:nvPr>
            <p:ph idx="1"/>
          </p:nvPr>
        </p:nvSpPr>
        <p:spPr/>
        <p:txBody>
          <a:bodyPr/>
          <a:lstStyle/>
          <a:p>
            <a:r>
              <a:rPr lang="en-US" dirty="0"/>
              <a:t>Examples of real world applications that involve computation</a:t>
            </a:r>
          </a:p>
          <a:p>
            <a:r>
              <a:rPr lang="en-US" dirty="0"/>
              <a:t>Trade off in Numerical analysis</a:t>
            </a:r>
          </a:p>
        </p:txBody>
      </p:sp>
    </p:spTree>
    <p:extLst>
      <p:ext uri="{BB962C8B-B14F-4D97-AF65-F5344CB8AC3E}">
        <p14:creationId xmlns:p14="http://schemas.microsoft.com/office/powerpoint/2010/main" val="1388899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790"/>
            <a:ext cx="10515600" cy="979715"/>
          </a:xfrm>
        </p:spPr>
        <p:txBody>
          <a:bodyPr>
            <a:normAutofit fontScale="90000"/>
          </a:bodyPr>
          <a:lstStyle/>
          <a:p>
            <a:pPr algn="ctr"/>
            <a:r>
              <a:rPr lang="en-US" altLang="en-US" sz="3600" b="1" dirty="0">
                <a:latin typeface="Arial" panose="020B0604020202020204" pitchFamily="34" charset="0"/>
              </a:rPr>
              <a:t>Representation error:</a:t>
            </a:r>
            <a:br>
              <a:rPr lang="en-US" altLang="en-US" sz="3600" b="1" dirty="0">
                <a:latin typeface="Arial" panose="020B0604020202020204" pitchFamily="34" charset="0"/>
              </a:rPr>
            </a:br>
            <a:r>
              <a:rPr lang="en-US" sz="3600" dirty="0"/>
              <a:t>Round off error and truncation error</a:t>
            </a:r>
            <a:br>
              <a:rPr lang="en-US" dirty="0"/>
            </a:br>
            <a:endParaRPr lang="en-US" dirty="0"/>
          </a:p>
        </p:txBody>
      </p:sp>
      <p:sp>
        <p:nvSpPr>
          <p:cNvPr id="3" name="Content Placeholder 2"/>
          <p:cNvSpPr>
            <a:spLocks noGrp="1"/>
          </p:cNvSpPr>
          <p:nvPr>
            <p:ph idx="1"/>
          </p:nvPr>
        </p:nvSpPr>
        <p:spPr>
          <a:xfrm>
            <a:off x="838200" y="1303505"/>
            <a:ext cx="10515600" cy="4873457"/>
          </a:xfrm>
        </p:spPr>
        <p:txBody>
          <a:bodyPr>
            <a:normAutofit fontScale="92500" lnSpcReduction="20000"/>
          </a:bodyPr>
          <a:lstStyle/>
          <a:p>
            <a:r>
              <a:rPr lang="en-US" dirty="0"/>
              <a:t>Errors inherent in numerical analysis</a:t>
            </a:r>
            <a:br>
              <a:rPr lang="en-US" dirty="0"/>
            </a:br>
            <a:endParaRPr lang="en-US" dirty="0"/>
          </a:p>
          <a:p>
            <a:r>
              <a:rPr lang="en-US" dirty="0"/>
              <a:t>The floating point numbers are represented in computers as base 2 fractions. This has a side effect that the floating point numbers can not be stored with perfect precision, instead the numbers are approximated by finite number of bytes. </a:t>
            </a:r>
            <a:br>
              <a:rPr lang="en-US" dirty="0"/>
            </a:br>
            <a:endParaRPr lang="en-US" dirty="0"/>
          </a:p>
          <a:p>
            <a:r>
              <a:rPr lang="en-US" dirty="0"/>
              <a:t>Therefore, the difference between an approximation of a number used in computation and its correct (true) value is called </a:t>
            </a:r>
            <a:r>
              <a:rPr lang="en-US" b="1" dirty="0"/>
              <a:t>round-off error</a:t>
            </a:r>
            <a:r>
              <a:rPr lang="en-US" dirty="0"/>
              <a:t>. </a:t>
            </a:r>
          </a:p>
          <a:p>
            <a:r>
              <a:rPr lang="en-US" dirty="0"/>
              <a:t>It is one of the common errors usually in the numerical calculations.</a:t>
            </a:r>
          </a:p>
          <a:p>
            <a:r>
              <a:rPr lang="en-US" dirty="0" err="1"/>
              <a:t>Egs</a:t>
            </a:r>
            <a:r>
              <a:rPr lang="en-US" dirty="0"/>
              <a:t>?? </a:t>
            </a:r>
          </a:p>
          <a:p>
            <a:endParaRPr lang="en-US" dirty="0"/>
          </a:p>
          <a:p>
            <a:r>
              <a:rPr lang="en-US" dirty="0"/>
              <a:t>The other one is </a:t>
            </a:r>
            <a:r>
              <a:rPr lang="en-US" b="1" dirty="0"/>
              <a:t>truncation error</a:t>
            </a:r>
            <a:endParaRPr lang="en-US" dirty="0"/>
          </a:p>
        </p:txBody>
      </p:sp>
    </p:spTree>
    <p:extLst>
      <p:ext uri="{BB962C8B-B14F-4D97-AF65-F5344CB8AC3E}">
        <p14:creationId xmlns:p14="http://schemas.microsoft.com/office/powerpoint/2010/main" val="11071729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normAutofit fontScale="90000"/>
          </a:bodyPr>
          <a:lstStyle/>
          <a:p>
            <a:r>
              <a:rPr lang="en-US" dirty="0"/>
              <a:t>Round off error</a:t>
            </a:r>
            <a:br>
              <a:rPr lang="en-US" altLang="en-US" b="1" dirty="0">
                <a:latin typeface="Arial" panose="020B0604020202020204" pitchFamily="34" charset="0"/>
              </a:rPr>
            </a:br>
            <a:endParaRPr lang="en-US" dirty="0"/>
          </a:p>
        </p:txBody>
      </p:sp>
      <p:sp>
        <p:nvSpPr>
          <p:cNvPr id="4" name="Rectangle 1"/>
          <p:cNvSpPr>
            <a:spLocks noGrp="1" noChangeArrowheads="1"/>
          </p:cNvSpPr>
          <p:nvPr>
            <p:ph idx="1"/>
          </p:nvPr>
        </p:nvSpPr>
        <p:spPr bwMode="auto">
          <a:xfrm>
            <a:off x="228601" y="852150"/>
            <a:ext cx="870857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rPr>
              <a:t>Round off caused by approximating numbers</a:t>
            </a:r>
            <a:br>
              <a:rPr kumimoji="0" lang="en-US" altLang="en-US" sz="2000" b="0" i="0" u="none" strike="noStrike" cap="none" normalizeH="0" baseline="0" dirty="0">
                <a:ln>
                  <a:noFill/>
                </a:ln>
                <a:solidFill>
                  <a:schemeClr val="tx1"/>
                </a:solidFill>
                <a:effectLst/>
              </a:rPr>
            </a:br>
            <a:endParaRPr kumimoji="0" lang="en-US" altLang="en-US" sz="20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rPr>
              <a:t>The most common form round-off error is the representation error in the floating point numbers. </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rPr>
              <a:t>A simple example will be to represent </a:t>
            </a:r>
            <a:r>
              <a:rPr kumimoji="0" lang="en-US" altLang="en-US" sz="2000" b="0" i="1" u="none" strike="noStrike" cap="none" normalizeH="0" baseline="0" dirty="0">
                <a:ln>
                  <a:noFill/>
                </a:ln>
                <a:solidFill>
                  <a:schemeClr val="tx1"/>
                </a:solidFill>
                <a:effectLst/>
              </a:rPr>
              <a:t>π</a:t>
            </a:r>
            <a:r>
              <a:rPr lang="en-US" altLang="en-US" sz="2000" dirty="0"/>
              <a:t>. </a:t>
            </a:r>
            <a:br>
              <a:rPr lang="en-US" altLang="en-US" sz="2000" dirty="0"/>
            </a:b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We know that </a:t>
            </a:r>
            <a:r>
              <a:rPr kumimoji="0" lang="en-US" altLang="en-US" sz="2000" b="0" i="1" u="none" strike="noStrike" cap="none" normalizeH="0" baseline="0" dirty="0">
                <a:ln>
                  <a:noFill/>
                </a:ln>
                <a:solidFill>
                  <a:schemeClr val="tx1"/>
                </a:solidFill>
                <a:effectLst/>
              </a:rPr>
              <a:t>π</a:t>
            </a:r>
            <a:r>
              <a:rPr kumimoji="0" lang="en-US" altLang="en-US" sz="2000" b="0" i="0" u="none" strike="noStrike" cap="none" normalizeH="0" baseline="0" dirty="0">
                <a:ln>
                  <a:noFill/>
                </a:ln>
                <a:solidFill>
                  <a:schemeClr val="tx1"/>
                </a:solidFill>
                <a:effectLst/>
              </a:rPr>
              <a:t> is an infinite number, but when we use it, we usually only use a finite digits.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For example, if you only use 3.14159265, there will be an error between this approximation and the true infinite number.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Consider two things: are we </a:t>
            </a:r>
            <a:r>
              <a:rPr kumimoji="0" lang="en-US" altLang="en-US" sz="2000" b="1" i="0" u="none" strike="noStrike" cap="none" normalizeH="0" baseline="0" dirty="0">
                <a:ln>
                  <a:noFill/>
                </a:ln>
                <a:solidFill>
                  <a:schemeClr val="tx1"/>
                </a:solidFill>
                <a:effectLst/>
              </a:rPr>
              <a:t>Chopping</a:t>
            </a:r>
            <a:r>
              <a:rPr kumimoji="0" lang="en-US" altLang="en-US" sz="2000" b="0" i="0" u="none" strike="noStrike" cap="none" normalizeH="0" baseline="0" dirty="0">
                <a:ln>
                  <a:noFill/>
                </a:ln>
                <a:solidFill>
                  <a:schemeClr val="tx1"/>
                </a:solidFill>
                <a:effectLst/>
              </a:rPr>
              <a:t> or we are </a:t>
            </a:r>
            <a:r>
              <a:rPr kumimoji="0" lang="en-US" altLang="en-US" sz="2000" b="1" i="0" u="none" strike="noStrike" cap="none" normalizeH="0" baseline="0" dirty="0">
                <a:ln>
                  <a:noFill/>
                </a:ln>
                <a:solidFill>
                  <a:schemeClr val="tx1"/>
                </a:solidFill>
                <a:effectLst/>
              </a:rPr>
              <a:t>Rounding</a:t>
            </a:r>
            <a:r>
              <a:rPr kumimoji="0" lang="en-US" altLang="en-US" sz="20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However, the error caused by either chopping or rounding is still called round off error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5330" y="852150"/>
            <a:ext cx="3586670" cy="2510669"/>
          </a:xfrm>
          <a:prstGeom prst="rect">
            <a:avLst/>
          </a:prstGeom>
        </p:spPr>
      </p:pic>
    </p:spTree>
    <p:extLst>
      <p:ext uri="{BB962C8B-B14F-4D97-AF65-F5344CB8AC3E}">
        <p14:creationId xmlns:p14="http://schemas.microsoft.com/office/powerpoint/2010/main" val="30087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624B-82F1-C146-26DD-02D0433F6CFA}"/>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9365F138-4C5B-CD31-3FC9-3473E1EDF40E}"/>
              </a:ext>
            </a:extLst>
          </p:cNvPr>
          <p:cNvPicPr>
            <a:picLocks noGrp="1" noChangeAspect="1"/>
          </p:cNvPicPr>
          <p:nvPr>
            <p:ph idx="1"/>
          </p:nvPr>
        </p:nvPicPr>
        <p:blipFill>
          <a:blip r:embed="rId2"/>
          <a:stretch>
            <a:fillRect/>
          </a:stretch>
        </p:blipFill>
        <p:spPr>
          <a:xfrm>
            <a:off x="1471857" y="554477"/>
            <a:ext cx="8842830" cy="5408478"/>
          </a:xfrm>
        </p:spPr>
      </p:pic>
    </p:spTree>
    <p:extLst>
      <p:ext uri="{BB962C8B-B14F-4D97-AF65-F5344CB8AC3E}">
        <p14:creationId xmlns:p14="http://schemas.microsoft.com/office/powerpoint/2010/main" val="2073658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412"/>
            <a:ext cx="10515600" cy="984704"/>
          </a:xfrm>
        </p:spPr>
        <p:txBody>
          <a:bodyPr/>
          <a:lstStyle/>
          <a:p>
            <a:r>
              <a:rPr lang="en-US" dirty="0"/>
              <a:t>Round off error</a:t>
            </a:r>
          </a:p>
        </p:txBody>
      </p:sp>
      <p:sp>
        <p:nvSpPr>
          <p:cNvPr id="3" name="Content Placeholder 2"/>
          <p:cNvSpPr>
            <a:spLocks noGrp="1"/>
          </p:cNvSpPr>
          <p:nvPr>
            <p:ph idx="1"/>
          </p:nvPr>
        </p:nvSpPr>
        <p:spPr/>
        <p:txBody>
          <a:bodyPr>
            <a:normAutofit fontScale="85000" lnSpcReduction="10000"/>
          </a:bodyPr>
          <a:lstStyle/>
          <a:p>
            <a:r>
              <a:rPr lang="en-US" dirty="0"/>
              <a:t>Round off error = Actual number – Representation of number</a:t>
            </a:r>
          </a:p>
          <a:p>
            <a:endParaRPr lang="en-US" dirty="0"/>
          </a:p>
          <a:p>
            <a:pPr eaLnBrk="0" fontAlgn="base" hangingPunct="0">
              <a:lnSpc>
                <a:spcPct val="100000"/>
              </a:lnSpc>
              <a:spcBef>
                <a:spcPct val="0"/>
              </a:spcBef>
              <a:spcAft>
                <a:spcPct val="0"/>
              </a:spcAft>
            </a:pPr>
            <a:endParaRPr lang="en-US" altLang="en-US" dirty="0"/>
          </a:p>
          <a:p>
            <a:pPr eaLnBrk="0" fontAlgn="base" hangingPunct="0">
              <a:lnSpc>
                <a:spcPct val="100000"/>
              </a:lnSpc>
              <a:spcBef>
                <a:spcPct val="0"/>
              </a:spcBef>
              <a:spcAft>
                <a:spcPct val="0"/>
              </a:spcAft>
            </a:pPr>
            <a:r>
              <a:rPr lang="en-US" altLang="en-US" dirty="0"/>
              <a:t>Another example will be 1/3, the true value will be 0.333333…, </a:t>
            </a:r>
          </a:p>
          <a:p>
            <a:pPr marL="0" lvl="0" indent="0" eaLnBrk="0" fontAlgn="base" hangingPunct="0">
              <a:lnSpc>
                <a:spcPct val="100000"/>
              </a:lnSpc>
              <a:spcBef>
                <a:spcPct val="0"/>
              </a:spcBef>
              <a:spcAft>
                <a:spcPct val="0"/>
              </a:spcAft>
              <a:buNone/>
            </a:pPr>
            <a:r>
              <a:rPr lang="en-US" altLang="en-US" dirty="0"/>
              <a:t>no matter how many decimal digits we choose, there is an round-off error as well. </a:t>
            </a:r>
          </a:p>
          <a:p>
            <a:pPr marL="0" lvl="0" indent="0" eaLnBrk="0" fontAlgn="base" hangingPunct="0">
              <a:lnSpc>
                <a:spcPct val="100000"/>
              </a:lnSpc>
              <a:spcBef>
                <a:spcPct val="0"/>
              </a:spcBef>
              <a:spcAft>
                <a:spcPct val="0"/>
              </a:spcAft>
              <a:buNone/>
            </a:pPr>
            <a:r>
              <a:rPr lang="en-US" altLang="en-US" dirty="0"/>
              <a:t>Round off error= 1/3 – 0.333333</a:t>
            </a:r>
          </a:p>
          <a:p>
            <a:pPr marL="0" lvl="0" indent="0" eaLnBrk="0" fontAlgn="base" hangingPunct="0">
              <a:lnSpc>
                <a:spcPct val="100000"/>
              </a:lnSpc>
              <a:spcBef>
                <a:spcPct val="0"/>
              </a:spcBef>
              <a:spcAft>
                <a:spcPct val="0"/>
              </a:spcAft>
              <a:buNone/>
            </a:pPr>
            <a:r>
              <a:rPr lang="en-US" altLang="en-US" dirty="0"/>
              <a:t>                            = 0.00000033333</a:t>
            </a:r>
          </a:p>
          <a:p>
            <a:pPr marL="0" lvl="0" indent="0" eaLnBrk="0" fontAlgn="base" hangingPunct="0">
              <a:lnSpc>
                <a:spcPct val="100000"/>
              </a:lnSpc>
              <a:spcBef>
                <a:spcPct val="0"/>
              </a:spcBef>
              <a:spcAft>
                <a:spcPct val="0"/>
              </a:spcAft>
              <a:buNone/>
            </a:pPr>
            <a:endParaRPr lang="en-US" altLang="en-US" dirty="0"/>
          </a:p>
          <a:p>
            <a:pPr eaLnBrk="0" fontAlgn="base" hangingPunct="0">
              <a:lnSpc>
                <a:spcPct val="100000"/>
              </a:lnSpc>
              <a:spcBef>
                <a:spcPct val="0"/>
              </a:spcBef>
              <a:spcAft>
                <a:spcPct val="0"/>
              </a:spcAft>
            </a:pPr>
            <a:r>
              <a:rPr lang="en-US" dirty="0"/>
              <a:t>Also, when we round the numbers multiple times, the error will accumulate. </a:t>
            </a:r>
          </a:p>
          <a:p>
            <a:pPr marL="0" lvl="0" indent="0" eaLnBrk="0" fontAlgn="base" hangingPunct="0">
              <a:lnSpc>
                <a:spcPct val="100000"/>
              </a:lnSpc>
              <a:spcBef>
                <a:spcPct val="0"/>
              </a:spcBef>
              <a:spcAft>
                <a:spcPct val="0"/>
              </a:spcAft>
              <a:buNone/>
            </a:pPr>
            <a:r>
              <a:rPr lang="en-US" dirty="0"/>
              <a:t>For instance, if 4.845 is rounded to two decimal places, it is 4.85. Then if we round it again to one decimal place, it is 4.9, the total error will be 0.55. But if we only round one time to one decimal place, it is 4.8, which the error is 0.045.</a:t>
            </a:r>
            <a:endParaRPr lang="en-US" altLang="en-US" dirty="0"/>
          </a:p>
        </p:txBody>
      </p:sp>
    </p:spTree>
    <p:extLst>
      <p:ext uri="{BB962C8B-B14F-4D97-AF65-F5344CB8AC3E}">
        <p14:creationId xmlns:p14="http://schemas.microsoft.com/office/powerpoint/2010/main" val="37050570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2304"/>
          </a:xfrm>
        </p:spPr>
        <p:txBody>
          <a:bodyPr/>
          <a:lstStyle/>
          <a:p>
            <a:r>
              <a:rPr lang="en-US" dirty="0"/>
              <a:t>Truncation Error</a:t>
            </a:r>
          </a:p>
        </p:txBody>
      </p:sp>
      <p:sp>
        <p:nvSpPr>
          <p:cNvPr id="3" name="Content Placeholder 2"/>
          <p:cNvSpPr>
            <a:spLocks noGrp="1"/>
          </p:cNvSpPr>
          <p:nvPr>
            <p:ph idx="1"/>
          </p:nvPr>
        </p:nvSpPr>
        <p:spPr>
          <a:xfrm>
            <a:off x="838200" y="1311564"/>
            <a:ext cx="11058236" cy="4865399"/>
          </a:xfrm>
        </p:spPr>
        <p:txBody>
          <a:bodyPr/>
          <a:lstStyle/>
          <a:p>
            <a:r>
              <a:rPr lang="en-US" dirty="0"/>
              <a:t>Caused by approximating mathematical processes</a:t>
            </a:r>
          </a:p>
          <a:p>
            <a:r>
              <a:rPr lang="en-US" dirty="0"/>
              <a:t>Truncation error = True Value – Approximate Value (of a mathematical process)</a:t>
            </a:r>
          </a:p>
          <a:p>
            <a:endParaRPr lang="en-US" dirty="0"/>
          </a:p>
        </p:txBody>
      </p:sp>
      <p:pic>
        <p:nvPicPr>
          <p:cNvPr id="4" name="Picture 3"/>
          <p:cNvPicPr>
            <a:picLocks noChangeAspect="1"/>
          </p:cNvPicPr>
          <p:nvPr/>
        </p:nvPicPr>
        <p:blipFill>
          <a:blip r:embed="rId3"/>
          <a:stretch>
            <a:fillRect/>
          </a:stretch>
        </p:blipFill>
        <p:spPr>
          <a:xfrm>
            <a:off x="1374579" y="2822337"/>
            <a:ext cx="4435144" cy="3181299"/>
          </a:xfrm>
          <a:prstGeom prst="rect">
            <a:avLst/>
          </a:prstGeom>
        </p:spPr>
      </p:pic>
      <p:sp>
        <p:nvSpPr>
          <p:cNvPr id="5" name="Rectangle 4"/>
          <p:cNvSpPr/>
          <p:nvPr/>
        </p:nvSpPr>
        <p:spPr>
          <a:xfrm>
            <a:off x="1235466" y="6325383"/>
            <a:ext cx="4365298" cy="369332"/>
          </a:xfrm>
          <a:prstGeom prst="rect">
            <a:avLst/>
          </a:prstGeom>
        </p:spPr>
        <p:txBody>
          <a:bodyPr wrap="none">
            <a:spAutoFit/>
          </a:bodyPr>
          <a:lstStyle/>
          <a:p>
            <a:r>
              <a:rPr lang="en-US" dirty="0">
                <a:latin typeface="Arial" panose="020B0604020202020204" pitchFamily="34" charset="0"/>
              </a:rPr>
              <a:t>The Maclaurin series for e to the power x</a:t>
            </a:r>
            <a:endParaRPr lang="en-US" dirty="0"/>
          </a:p>
        </p:txBody>
      </p:sp>
      <p:sp>
        <p:nvSpPr>
          <p:cNvPr id="6" name="Rectangle 5"/>
          <p:cNvSpPr/>
          <p:nvPr/>
        </p:nvSpPr>
        <p:spPr>
          <a:xfrm>
            <a:off x="6259286" y="4606046"/>
            <a:ext cx="5257800" cy="646331"/>
          </a:xfrm>
          <a:prstGeom prst="rect">
            <a:avLst/>
          </a:prstGeom>
        </p:spPr>
        <p:txBody>
          <a:bodyPr wrap="square">
            <a:spAutoFit/>
          </a:bodyPr>
          <a:lstStyle/>
          <a:p>
            <a:r>
              <a:rPr lang="en-US" dirty="0">
                <a:latin typeface="Arial" panose="020B0604020202020204" pitchFamily="34" charset="0"/>
              </a:rPr>
              <a:t>So you have infinite number of terms in this particular series for e to the power x.</a:t>
            </a:r>
            <a:endParaRPr lang="en-US" dirty="0"/>
          </a:p>
        </p:txBody>
      </p:sp>
    </p:spTree>
    <p:extLst>
      <p:ext uri="{BB962C8B-B14F-4D97-AF65-F5344CB8AC3E}">
        <p14:creationId xmlns:p14="http://schemas.microsoft.com/office/powerpoint/2010/main" val="915292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9904"/>
          </a:xfrm>
        </p:spPr>
        <p:txBody>
          <a:bodyPr>
            <a:normAutofit fontScale="90000"/>
          </a:bodyPr>
          <a:lstStyle/>
          <a:p>
            <a:r>
              <a:rPr lang="en-US" dirty="0"/>
              <a:t>Truncation Error</a:t>
            </a:r>
          </a:p>
        </p:txBody>
      </p:sp>
      <p:sp>
        <p:nvSpPr>
          <p:cNvPr id="3" name="Content Placeholder 2"/>
          <p:cNvSpPr>
            <a:spLocks noGrp="1"/>
          </p:cNvSpPr>
          <p:nvPr>
            <p:ph idx="1"/>
          </p:nvPr>
        </p:nvSpPr>
        <p:spPr/>
        <p:txBody>
          <a:bodyPr/>
          <a:lstStyle/>
          <a:p>
            <a:r>
              <a:rPr lang="en-US" dirty="0"/>
              <a:t>Integrate from a to b</a:t>
            </a:r>
          </a:p>
        </p:txBody>
      </p:sp>
      <p:pic>
        <p:nvPicPr>
          <p:cNvPr id="4" name="Picture 3"/>
          <p:cNvPicPr>
            <a:picLocks noChangeAspect="1"/>
          </p:cNvPicPr>
          <p:nvPr/>
        </p:nvPicPr>
        <p:blipFill>
          <a:blip r:embed="rId3"/>
          <a:stretch>
            <a:fillRect/>
          </a:stretch>
        </p:blipFill>
        <p:spPr>
          <a:xfrm>
            <a:off x="491898" y="2594995"/>
            <a:ext cx="4676775" cy="3857625"/>
          </a:xfrm>
          <a:prstGeom prst="rect">
            <a:avLst/>
          </a:prstGeom>
        </p:spPr>
      </p:pic>
      <p:pic>
        <p:nvPicPr>
          <p:cNvPr id="5" name="Picture 4"/>
          <p:cNvPicPr>
            <a:picLocks noChangeAspect="1"/>
          </p:cNvPicPr>
          <p:nvPr/>
        </p:nvPicPr>
        <p:blipFill>
          <a:blip r:embed="rId4"/>
          <a:stretch>
            <a:fillRect/>
          </a:stretch>
        </p:blipFill>
        <p:spPr>
          <a:xfrm>
            <a:off x="6271532" y="2291481"/>
            <a:ext cx="5278211" cy="4103535"/>
          </a:xfrm>
          <a:prstGeom prst="rect">
            <a:avLst/>
          </a:prstGeom>
        </p:spPr>
      </p:pic>
    </p:spTree>
    <p:extLst>
      <p:ext uri="{BB962C8B-B14F-4D97-AF65-F5344CB8AC3E}">
        <p14:creationId xmlns:p14="http://schemas.microsoft.com/office/powerpoint/2010/main" val="38614983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0319" y="1966232"/>
            <a:ext cx="5316563" cy="3846739"/>
          </a:xfrm>
          <a:prstGeom prst="rect">
            <a:avLst/>
          </a:prstGeom>
        </p:spPr>
      </p:pic>
      <p:sp>
        <p:nvSpPr>
          <p:cNvPr id="5" name="Title 1"/>
          <p:cNvSpPr>
            <a:spLocks noGrp="1"/>
          </p:cNvSpPr>
          <p:nvPr>
            <p:ph type="title"/>
          </p:nvPr>
        </p:nvSpPr>
        <p:spPr>
          <a:xfrm>
            <a:off x="838200" y="365126"/>
            <a:ext cx="10515600" cy="832304"/>
          </a:xfrm>
        </p:spPr>
        <p:txBody>
          <a:bodyPr/>
          <a:lstStyle/>
          <a:p>
            <a:r>
              <a:rPr lang="en-US" dirty="0"/>
              <a:t>Truncation Error</a:t>
            </a:r>
          </a:p>
        </p:txBody>
      </p:sp>
      <p:sp>
        <p:nvSpPr>
          <p:cNvPr id="6" name="Rectangle 5"/>
          <p:cNvSpPr/>
          <p:nvPr/>
        </p:nvSpPr>
        <p:spPr>
          <a:xfrm>
            <a:off x="771525" y="1397165"/>
            <a:ext cx="7989433" cy="369332"/>
          </a:xfrm>
          <a:prstGeom prst="rect">
            <a:avLst/>
          </a:prstGeom>
        </p:spPr>
        <p:txBody>
          <a:bodyPr wrap="square">
            <a:spAutoFit/>
          </a:bodyPr>
          <a:lstStyle/>
          <a:p>
            <a:r>
              <a:rPr lang="en-US" dirty="0">
                <a:latin typeface="Arial" panose="020B0604020202020204" pitchFamily="34" charset="0"/>
              </a:rPr>
              <a:t>differential calculus, you already know that the derivative of a function</a:t>
            </a:r>
            <a:endParaRPr lang="en-US" dirty="0"/>
          </a:p>
        </p:txBody>
      </p:sp>
      <p:pic>
        <p:nvPicPr>
          <p:cNvPr id="7" name="Picture 6"/>
          <p:cNvPicPr>
            <a:picLocks noChangeAspect="1"/>
          </p:cNvPicPr>
          <p:nvPr/>
        </p:nvPicPr>
        <p:blipFill>
          <a:blip r:embed="rId3"/>
          <a:stretch>
            <a:fillRect/>
          </a:stretch>
        </p:blipFill>
        <p:spPr>
          <a:xfrm>
            <a:off x="6644366" y="1966232"/>
            <a:ext cx="5356619" cy="3846739"/>
          </a:xfrm>
          <a:prstGeom prst="rect">
            <a:avLst/>
          </a:prstGeom>
        </p:spPr>
      </p:pic>
    </p:spTree>
    <p:extLst>
      <p:ext uri="{BB962C8B-B14F-4D97-AF65-F5344CB8AC3E}">
        <p14:creationId xmlns:p14="http://schemas.microsoft.com/office/powerpoint/2010/main" val="3369104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51654" y="1604243"/>
            <a:ext cx="7488692" cy="4241383"/>
          </a:xfrm>
          <a:prstGeom prst="rect">
            <a:avLst/>
          </a:prstGeom>
        </p:spPr>
      </p:pic>
    </p:spTree>
    <p:extLst>
      <p:ext uri="{BB962C8B-B14F-4D97-AF65-F5344CB8AC3E}">
        <p14:creationId xmlns:p14="http://schemas.microsoft.com/office/powerpoint/2010/main" val="1860410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4589"/>
          </a:xfrm>
        </p:spPr>
        <p:txBody>
          <a:bodyPr>
            <a:normAutofit fontScale="90000"/>
          </a:bodyPr>
          <a:lstStyle/>
          <a:p>
            <a:r>
              <a:rPr lang="en-US" dirty="0"/>
              <a:t>Convex function</a:t>
            </a:r>
          </a:p>
        </p:txBody>
      </p:sp>
      <p:pic>
        <p:nvPicPr>
          <p:cNvPr id="4" name="Content Placeholder 3"/>
          <p:cNvPicPr>
            <a:picLocks noGrp="1" noChangeAspect="1"/>
          </p:cNvPicPr>
          <p:nvPr>
            <p:ph idx="1"/>
          </p:nvPr>
        </p:nvPicPr>
        <p:blipFill>
          <a:blip r:embed="rId2"/>
          <a:stretch>
            <a:fillRect/>
          </a:stretch>
        </p:blipFill>
        <p:spPr>
          <a:xfrm>
            <a:off x="3064599" y="1303110"/>
            <a:ext cx="7194917" cy="4351338"/>
          </a:xfrm>
          <a:prstGeom prst="rect">
            <a:avLst/>
          </a:prstGeom>
        </p:spPr>
      </p:pic>
    </p:spTree>
    <p:extLst>
      <p:ext uri="{BB962C8B-B14F-4D97-AF65-F5344CB8AC3E}">
        <p14:creationId xmlns:p14="http://schemas.microsoft.com/office/powerpoint/2010/main" val="14518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DA617-826D-6495-7436-6721D981532B}"/>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0CC327BA-B502-A2BE-FF0A-4D2508FC4C44}"/>
              </a:ext>
            </a:extLst>
          </p:cNvPr>
          <p:cNvPicPr>
            <a:picLocks noGrp="1" noChangeAspect="1"/>
          </p:cNvPicPr>
          <p:nvPr>
            <p:ph idx="1"/>
          </p:nvPr>
        </p:nvPicPr>
        <p:blipFill>
          <a:blip r:embed="rId2"/>
          <a:stretch>
            <a:fillRect/>
          </a:stretch>
        </p:blipFill>
        <p:spPr>
          <a:xfrm>
            <a:off x="467497" y="938675"/>
            <a:ext cx="10515600" cy="4271724"/>
          </a:xfrm>
        </p:spPr>
      </p:pic>
    </p:spTree>
    <p:extLst>
      <p:ext uri="{BB962C8B-B14F-4D97-AF65-F5344CB8AC3E}">
        <p14:creationId xmlns:p14="http://schemas.microsoft.com/office/powerpoint/2010/main" val="804037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Convex and Concave function</a:t>
            </a:r>
          </a:p>
        </p:txBody>
      </p:sp>
      <p:pic>
        <p:nvPicPr>
          <p:cNvPr id="5" name="Picture 4"/>
          <p:cNvPicPr>
            <a:picLocks noChangeAspect="1"/>
          </p:cNvPicPr>
          <p:nvPr/>
        </p:nvPicPr>
        <p:blipFill>
          <a:blip r:embed="rId2"/>
          <a:stretch>
            <a:fillRect/>
          </a:stretch>
        </p:blipFill>
        <p:spPr>
          <a:xfrm>
            <a:off x="1128713" y="1477983"/>
            <a:ext cx="8156802" cy="4989492"/>
          </a:xfrm>
          <a:prstGeom prst="rect">
            <a:avLst/>
          </a:prstGeom>
        </p:spPr>
      </p:pic>
    </p:spTree>
    <p:extLst>
      <p:ext uri="{BB962C8B-B14F-4D97-AF65-F5344CB8AC3E}">
        <p14:creationId xmlns:p14="http://schemas.microsoft.com/office/powerpoint/2010/main" val="14538756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of Convergence</a:t>
            </a:r>
          </a:p>
        </p:txBody>
      </p:sp>
      <p:pic>
        <p:nvPicPr>
          <p:cNvPr id="4" name="Picture 3"/>
          <p:cNvPicPr>
            <a:picLocks noChangeAspect="1"/>
          </p:cNvPicPr>
          <p:nvPr/>
        </p:nvPicPr>
        <p:blipFill>
          <a:blip r:embed="rId2"/>
          <a:stretch>
            <a:fillRect/>
          </a:stretch>
        </p:blipFill>
        <p:spPr>
          <a:xfrm>
            <a:off x="928335" y="2223308"/>
            <a:ext cx="4870700" cy="3848298"/>
          </a:xfrm>
          <a:prstGeom prst="rect">
            <a:avLst/>
          </a:prstGeom>
        </p:spPr>
      </p:pic>
      <p:sp>
        <p:nvSpPr>
          <p:cNvPr id="5" name="TextBox 4"/>
          <p:cNvSpPr txBox="1"/>
          <p:nvPr/>
        </p:nvSpPr>
        <p:spPr>
          <a:xfrm>
            <a:off x="6999514" y="2460171"/>
            <a:ext cx="3418115" cy="923330"/>
          </a:xfrm>
          <a:prstGeom prst="rect">
            <a:avLst/>
          </a:prstGeom>
          <a:noFill/>
        </p:spPr>
        <p:txBody>
          <a:bodyPr wrap="square" rtlCol="0">
            <a:spAutoFit/>
          </a:bodyPr>
          <a:lstStyle/>
          <a:p>
            <a:r>
              <a:rPr lang="en-US" dirty="0"/>
              <a:t>When your tolerance (true value) and approximated error is approaching zero</a:t>
            </a:r>
          </a:p>
        </p:txBody>
      </p:sp>
      <p:pic>
        <p:nvPicPr>
          <p:cNvPr id="7" name="Picture 6"/>
          <p:cNvPicPr>
            <a:picLocks noChangeAspect="1"/>
          </p:cNvPicPr>
          <p:nvPr/>
        </p:nvPicPr>
        <p:blipFill>
          <a:blip r:embed="rId3"/>
          <a:stretch>
            <a:fillRect/>
          </a:stretch>
        </p:blipFill>
        <p:spPr>
          <a:xfrm>
            <a:off x="6999514" y="4049485"/>
            <a:ext cx="3819407" cy="1382486"/>
          </a:xfrm>
          <a:prstGeom prst="rect">
            <a:avLst/>
          </a:prstGeom>
        </p:spPr>
      </p:pic>
    </p:spTree>
    <p:extLst>
      <p:ext uri="{BB962C8B-B14F-4D97-AF65-F5344CB8AC3E}">
        <p14:creationId xmlns:p14="http://schemas.microsoft.com/office/powerpoint/2010/main" val="886725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GB" altLang="en-US" dirty="0"/>
              <a:t>Week 2: Talk Outline</a:t>
            </a:r>
          </a:p>
        </p:txBody>
      </p:sp>
      <p:sp>
        <p:nvSpPr>
          <p:cNvPr id="18435" name="Rectangle 3"/>
          <p:cNvSpPr>
            <a:spLocks noGrp="1" noChangeArrowheads="1"/>
          </p:cNvSpPr>
          <p:nvPr>
            <p:ph idx="1"/>
          </p:nvPr>
        </p:nvSpPr>
        <p:spPr/>
        <p:txBody>
          <a:bodyPr/>
          <a:lstStyle/>
          <a:p>
            <a:pPr eaLnBrk="1" hangingPunct="1"/>
            <a:r>
              <a:rPr lang="en-GB" altLang="en-US" dirty="0"/>
              <a:t>Scalars, vectors and matrices</a:t>
            </a:r>
          </a:p>
          <a:p>
            <a:pPr eaLnBrk="1" hangingPunct="1"/>
            <a:r>
              <a:rPr lang="en-GB" altLang="en-US" dirty="0"/>
              <a:t>Vector and matrix calculations</a:t>
            </a:r>
          </a:p>
          <a:p>
            <a:pPr eaLnBrk="1" hangingPunct="1"/>
            <a:r>
              <a:rPr lang="en-GB" altLang="en-US" dirty="0"/>
              <a:t>Identity, inverse matrices &amp; determinants</a:t>
            </a:r>
          </a:p>
          <a:p>
            <a:pPr eaLnBrk="1" hangingPunct="1"/>
            <a:endParaRPr lang="en-GB" altLang="en-US" dirty="0"/>
          </a:p>
        </p:txBody>
      </p:sp>
      <p:sp>
        <p:nvSpPr>
          <p:cNvPr id="7" name="TextBox 6"/>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Tree>
    <p:extLst>
      <p:ext uri="{BB962C8B-B14F-4D97-AF65-F5344CB8AC3E}">
        <p14:creationId xmlns:p14="http://schemas.microsoft.com/office/powerpoint/2010/main" val="36788503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8893A4-AE12-07A1-75B6-41F04AC6AEDD}"/>
              </a:ext>
            </a:extLst>
          </p:cNvPr>
          <p:cNvPicPr>
            <a:picLocks noChangeAspect="1"/>
          </p:cNvPicPr>
          <p:nvPr/>
        </p:nvPicPr>
        <p:blipFill>
          <a:blip r:embed="rId2"/>
          <a:stretch>
            <a:fillRect/>
          </a:stretch>
        </p:blipFill>
        <p:spPr>
          <a:xfrm>
            <a:off x="651754" y="356049"/>
            <a:ext cx="9778524" cy="6501951"/>
          </a:xfrm>
          <a:prstGeom prst="rect">
            <a:avLst/>
          </a:prstGeom>
        </p:spPr>
      </p:pic>
    </p:spTree>
    <p:extLst>
      <p:ext uri="{BB962C8B-B14F-4D97-AF65-F5344CB8AC3E}">
        <p14:creationId xmlns:p14="http://schemas.microsoft.com/office/powerpoint/2010/main" val="18536244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1918" y="729343"/>
            <a:ext cx="10515600" cy="1944061"/>
          </a:xfrm>
        </p:spPr>
        <p:txBody>
          <a:bodyPr>
            <a:normAutofit/>
          </a:bodyPr>
          <a:lstStyle/>
          <a:p>
            <a:r>
              <a:rPr lang="en-US" altLang="ja-JP" sz="2000" dirty="0">
                <a:solidFill>
                  <a:schemeClr val="tx1"/>
                </a:solidFill>
                <a:latin typeface="Times New Roman" panose="02020603050405020304" pitchFamily="18" charset="0"/>
                <a:cs typeface="Times New Roman" panose="02020603050405020304" pitchFamily="18" charset="0"/>
              </a:rPr>
              <a:t>Lots of real world data </a:t>
            </a:r>
            <a:r>
              <a:rPr lang="ja-JP" altLang="en-US" sz="2000" dirty="0">
                <a:latin typeface="Times New Roman" panose="02020603050405020304" pitchFamily="18" charset="0"/>
                <a:cs typeface="Times New Roman" panose="02020603050405020304" pitchFamily="18" charset="0"/>
              </a:rPr>
              <a:t> </a:t>
            </a:r>
            <a:r>
              <a:rPr lang="en-US" altLang="ja-JP" sz="2000" dirty="0">
                <a:latin typeface="Times New Roman" panose="02020603050405020304" pitchFamily="18" charset="0"/>
                <a:cs typeface="Times New Roman" panose="02020603050405020304" pitchFamily="18" charset="0"/>
              </a:rPr>
              <a:t>is a multi-dimensional array</a:t>
            </a:r>
            <a:br>
              <a:rPr lang="en-US" altLang="ja-JP"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Color images, videos, MRI, EEG data can be categorized as Matrices and tensors</a:t>
            </a:r>
          </a:p>
        </p:txBody>
      </p:sp>
      <p:sp>
        <p:nvSpPr>
          <p:cNvPr id="48" name="TextBox 47"/>
          <p:cNvSpPr txBox="1"/>
          <p:nvPr/>
        </p:nvSpPr>
        <p:spPr>
          <a:xfrm>
            <a:off x="102566" y="2162194"/>
            <a:ext cx="326838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Examples of  such data</a:t>
            </a:r>
          </a:p>
        </p:txBody>
      </p:sp>
      <p:sp>
        <p:nvSpPr>
          <p:cNvPr id="55" name="Slide Number Placeholder 3"/>
          <p:cNvSpPr txBox="1">
            <a:spLocks/>
          </p:cNvSpPr>
          <p:nvPr/>
        </p:nvSpPr>
        <p:spPr>
          <a:xfrm>
            <a:off x="10668000" y="6371824"/>
            <a:ext cx="1524000" cy="476250"/>
          </a:xfrm>
          <a:prstGeom prst="rect">
            <a:avLst/>
          </a:prstGeom>
        </p:spPr>
        <p:txBody>
          <a:bodyPr vert="horz" lIns="91440" tIns="45720" rIns="91440" bIns="45720" rtlCol="0" anchor="ctr"/>
          <a:lstStyle>
            <a:defPPr>
              <a:defRPr lang="en-US"/>
            </a:defPPr>
            <a:lvl1pPr marL="0" algn="r" defTabSz="914400" rtl="0" eaLnBrk="1" latinLnBrk="0" hangingPunct="1">
              <a:defRPr sz="2400" b="1" kern="1200" smtClean="0">
                <a:solidFill>
                  <a:schemeClr val="bg1"/>
                </a:solidFill>
                <a:latin typeface="Century Schoolbook"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42C6E33-A046-4DBC-8AA7-787323EDB2CD}" type="slidenum">
              <a:rPr lang="en-US" altLang="ja-JP" sz="1200" smtClean="0">
                <a:solidFill>
                  <a:schemeClr val="bg1">
                    <a:lumMod val="65000"/>
                  </a:schemeClr>
                </a:solidFill>
                <a:latin typeface="+mn-lt"/>
              </a:rPr>
              <a:pPr>
                <a:defRPr/>
              </a:pPr>
              <a:t>84</a:t>
            </a:fld>
            <a:endParaRPr lang="en-US" altLang="ja-JP" sz="1200" dirty="0">
              <a:solidFill>
                <a:schemeClr val="bg1">
                  <a:lumMod val="65000"/>
                </a:schemeClr>
              </a:solidFill>
              <a:latin typeface="+mn-lt"/>
            </a:endParaRPr>
          </a:p>
        </p:txBody>
      </p:sp>
      <p:grpSp>
        <p:nvGrpSpPr>
          <p:cNvPr id="5" name="Group 4">
            <a:extLst>
              <a:ext uri="{FF2B5EF4-FFF2-40B4-BE49-F238E27FC236}">
                <a16:creationId xmlns:a16="http://schemas.microsoft.com/office/drawing/2014/main" id="{2F8AE542-D7AA-4FA0-B34C-E8F8D517F7BF}"/>
              </a:ext>
            </a:extLst>
          </p:cNvPr>
          <p:cNvGrpSpPr/>
          <p:nvPr/>
        </p:nvGrpSpPr>
        <p:grpSpPr>
          <a:xfrm>
            <a:off x="1312807" y="2975290"/>
            <a:ext cx="9153492" cy="3261829"/>
            <a:chOff x="1312807" y="2975290"/>
            <a:chExt cx="9153492" cy="3261829"/>
          </a:xfrm>
        </p:grpSpPr>
        <p:grpSp>
          <p:nvGrpSpPr>
            <p:cNvPr id="46" name="Group 45"/>
            <p:cNvGrpSpPr/>
            <p:nvPr/>
          </p:nvGrpSpPr>
          <p:grpSpPr>
            <a:xfrm>
              <a:off x="1312807" y="2975290"/>
              <a:ext cx="5903993" cy="3261829"/>
              <a:chOff x="492893" y="4038982"/>
              <a:chExt cx="4301335" cy="2644892"/>
            </a:xfrm>
          </p:grpSpPr>
          <p:grpSp>
            <p:nvGrpSpPr>
              <p:cNvPr id="7" name="グループ化 46"/>
              <p:cNvGrpSpPr/>
              <p:nvPr/>
            </p:nvGrpSpPr>
            <p:grpSpPr>
              <a:xfrm>
                <a:off x="3034946" y="4085238"/>
                <a:ext cx="1759282" cy="911269"/>
                <a:chOff x="509483" y="3585211"/>
                <a:chExt cx="1648034" cy="1427478"/>
              </a:xfrm>
            </p:grpSpPr>
            <p:pic>
              <p:nvPicPr>
                <p:cNvPr id="8" name="Picture 2" descr="C:\Users\Tatsuya\Dropbox\素材\freq_ch.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3585211"/>
                  <a:ext cx="1014517" cy="7518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Tatsuya\Dropbox\素材\freq_ch.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6683" y="3754122"/>
                  <a:ext cx="1014517" cy="751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Tatsuya\Dropbox\素材\freq_ch.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428" y="3923032"/>
                  <a:ext cx="1014517" cy="7518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Tatsuya\Dropbox\素材\freq_ch.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1883" y="4091943"/>
                  <a:ext cx="1014517" cy="7518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Tatsuya\Dropbox\素材\freq_ch.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9483" y="4260854"/>
                  <a:ext cx="1014517" cy="751835"/>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C:\Users\Tatsuya\Dropbox\tex\Thesis\doctor\slides\sozai\BSS_signa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639" t="-1" b="59981"/>
              <a:stretch/>
            </p:blipFill>
            <p:spPr bwMode="auto">
              <a:xfrm>
                <a:off x="585369" y="4038982"/>
                <a:ext cx="1941302" cy="112608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59"/>
              <p:cNvSpPr txBox="1"/>
              <p:nvPr/>
            </p:nvSpPr>
            <p:spPr>
              <a:xfrm>
                <a:off x="492893" y="5202752"/>
                <a:ext cx="1593198" cy="224608"/>
              </a:xfrm>
              <a:prstGeom prst="rect">
                <a:avLst/>
              </a:prstGeom>
              <a:noFill/>
            </p:spPr>
            <p:txBody>
              <a:bodyPr wrap="none" rtlCol="0">
                <a:spAutoFit/>
              </a:bodyPr>
              <a:lstStyle/>
              <a:p>
                <a:r>
                  <a:rPr lang="en-US" altLang="ja-JP" sz="1200" b="0" dirty="0">
                    <a:latin typeface="Times New Roman" panose="02020603050405020304" pitchFamily="18" charset="0"/>
                    <a:cs typeface="Times New Roman" panose="02020603050405020304" pitchFamily="18" charset="0"/>
                  </a:rPr>
                  <a:t>Multi-channel signals (EEG </a:t>
                </a:r>
                <a:r>
                  <a:rPr lang="en-US" altLang="ja-JP" sz="1200" b="0" dirty="0" err="1">
                    <a:latin typeface="Times New Roman" panose="02020603050405020304" pitchFamily="18" charset="0"/>
                    <a:cs typeface="Times New Roman" panose="02020603050405020304" pitchFamily="18" charset="0"/>
                  </a:rPr>
                  <a:t>etc</a:t>
                </a:r>
                <a:r>
                  <a:rPr lang="en-US" altLang="ja-JP" sz="1200" dirty="0">
                    <a:latin typeface="Times New Roman" panose="02020603050405020304" pitchFamily="18" charset="0"/>
                    <a:cs typeface="Times New Roman" panose="02020603050405020304" pitchFamily="18" charset="0"/>
                  </a:rPr>
                  <a:t>)</a:t>
                </a:r>
                <a:endParaRPr kumimoji="1" lang="ja-JP" altLang="en-US" sz="1200" b="0" dirty="0">
                  <a:latin typeface="Times New Roman" panose="02020603050405020304" pitchFamily="18" charset="0"/>
                  <a:cs typeface="Times New Roman" panose="02020603050405020304" pitchFamily="18" charset="0"/>
                </a:endParaRPr>
              </a:p>
            </p:txBody>
          </p:sp>
          <p:sp>
            <p:nvSpPr>
              <p:cNvPr id="15" name="テキスト ボックス 60"/>
              <p:cNvSpPr txBox="1"/>
              <p:nvPr/>
            </p:nvSpPr>
            <p:spPr>
              <a:xfrm>
                <a:off x="2919350" y="5005450"/>
                <a:ext cx="1509181" cy="374346"/>
              </a:xfrm>
              <a:prstGeom prst="rect">
                <a:avLst/>
              </a:prstGeom>
              <a:noFill/>
            </p:spPr>
            <p:txBody>
              <a:bodyPr wrap="square" rtlCol="0">
                <a:spAutoFit/>
              </a:bodyPr>
              <a:lstStyle/>
              <a:p>
                <a:r>
                  <a:rPr lang="en-US" altLang="ja-JP" sz="1200" b="0" dirty="0">
                    <a:latin typeface="Times New Roman" panose="02020603050405020304" pitchFamily="18" charset="0"/>
                    <a:cs typeface="Times New Roman" panose="02020603050405020304" pitchFamily="18" charset="0"/>
                  </a:rPr>
                  <a:t>Multi-channels</a:t>
                </a:r>
                <a:r>
                  <a:rPr lang="en-US" altLang="ja-JP" sz="1200" dirty="0">
                    <a:latin typeface="Times New Roman" panose="02020603050405020304" pitchFamily="18" charset="0"/>
                    <a:cs typeface="Times New Roman" panose="02020603050405020304" pitchFamily="18" charset="0"/>
                  </a:rPr>
                  <a:t>  </a:t>
                </a:r>
                <a:r>
                  <a:rPr lang="en-US" altLang="ja-JP" sz="1200" b="0" dirty="0">
                    <a:latin typeface="Times New Roman" panose="02020603050405020304" pitchFamily="18" charset="0"/>
                    <a:cs typeface="Times New Roman" panose="02020603050405020304" pitchFamily="18" charset="0"/>
                  </a:rPr>
                  <a:t>Spectrogram (3</a:t>
                </a:r>
                <a:r>
                  <a:rPr lang="en-US" altLang="ja-JP" sz="1200" b="0" baseline="30000" dirty="0">
                    <a:latin typeface="Times New Roman" panose="02020603050405020304" pitchFamily="18" charset="0"/>
                    <a:cs typeface="Times New Roman" panose="02020603050405020304" pitchFamily="18" charset="0"/>
                  </a:rPr>
                  <a:t>rd </a:t>
                </a:r>
                <a:r>
                  <a:rPr lang="en-US" altLang="ja-JP" sz="1200" dirty="0">
                    <a:latin typeface="Times New Roman" panose="02020603050405020304" pitchFamily="18" charset="0"/>
                    <a:cs typeface="Times New Roman" panose="02020603050405020304" pitchFamily="18" charset="0"/>
                  </a:rPr>
                  <a:t> order)</a:t>
                </a:r>
                <a:endParaRPr kumimoji="1" lang="ja-JP" altLang="en-US" sz="1200" b="0" dirty="0">
                  <a:latin typeface="Times New Roman" panose="02020603050405020304" pitchFamily="18" charset="0"/>
                  <a:cs typeface="Times New Roman" panose="02020603050405020304" pitchFamily="18" charset="0"/>
                </a:endParaRPr>
              </a:p>
            </p:txBody>
          </p:sp>
          <p:sp>
            <p:nvSpPr>
              <p:cNvPr id="16" name="テキスト ボックス 108"/>
              <p:cNvSpPr txBox="1"/>
              <p:nvPr/>
            </p:nvSpPr>
            <p:spPr>
              <a:xfrm>
                <a:off x="1646675" y="6459266"/>
                <a:ext cx="1321086" cy="224608"/>
              </a:xfrm>
              <a:prstGeom prst="rect">
                <a:avLst/>
              </a:prstGeom>
              <a:noFill/>
            </p:spPr>
            <p:txBody>
              <a:bodyPr wrap="none" rtlCol="0">
                <a:spAutoFit/>
              </a:bodyPr>
              <a:lstStyle/>
              <a:p>
                <a:r>
                  <a:rPr lang="en-US" altLang="ja-JP" sz="1200" b="0" dirty="0">
                    <a:latin typeface="+mn-lt"/>
                  </a:rPr>
                  <a:t>Multiple MRI (4</a:t>
                </a:r>
                <a:r>
                  <a:rPr lang="en-US" altLang="ja-JP" sz="1200" b="0" baseline="30000" dirty="0">
                    <a:latin typeface="+mn-lt"/>
                  </a:rPr>
                  <a:t>th  </a:t>
                </a:r>
                <a:r>
                  <a:rPr lang="en-US" altLang="ja-JP" sz="1200" b="0" dirty="0">
                    <a:latin typeface="+mn-lt"/>
                  </a:rPr>
                  <a:t>order)</a:t>
                </a:r>
                <a:endParaRPr kumimoji="1" lang="ja-JP" altLang="en-US" sz="1200" b="0" dirty="0">
                  <a:latin typeface="+mn-lt"/>
                </a:endParaRPr>
              </a:p>
            </p:txBody>
          </p:sp>
          <p:grpSp>
            <p:nvGrpSpPr>
              <p:cNvPr id="17" name="グループ化 138"/>
              <p:cNvGrpSpPr/>
              <p:nvPr/>
            </p:nvGrpSpPr>
            <p:grpSpPr>
              <a:xfrm>
                <a:off x="1066800" y="5547866"/>
                <a:ext cx="3051070" cy="820642"/>
                <a:chOff x="380487" y="5547866"/>
                <a:chExt cx="2207677" cy="820642"/>
              </a:xfrm>
            </p:grpSpPr>
            <p:grpSp>
              <p:nvGrpSpPr>
                <p:cNvPr id="18" name="グループ化 99"/>
                <p:cNvGrpSpPr>
                  <a:grpSpLocks noChangeAspect="1"/>
                </p:cNvGrpSpPr>
                <p:nvPr/>
              </p:nvGrpSpPr>
              <p:grpSpPr>
                <a:xfrm>
                  <a:off x="380487" y="5554463"/>
                  <a:ext cx="728752" cy="805908"/>
                  <a:chOff x="7095918" y="9065208"/>
                  <a:chExt cx="3168353" cy="2461558"/>
                </a:xfrm>
              </p:grpSpPr>
              <p:pic>
                <p:nvPicPr>
                  <p:cNvPr id="38" name="Picture 9" descr="C:\Users\Tatsuya\Dropbox\素材\alz\ad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6896" y="9065208"/>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9" name="Picture 8" descr="C:\Users\Tatsuya\Dropbox\素材\alz\ad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3212" y="9241975"/>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0" name="Picture 7" descr="C:\Users\Tatsuya\Dropbox\素材\alz\ad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4170" y="9407651"/>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 name="Picture 6" descr="C:\Users\Tatsuya\Dropbox\素材\alz\ad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1457" y="9603022"/>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2" name="Picture 5" descr="C:\Users\Tatsuya\Dropbox\素材\alz\ad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8976" y="9770346"/>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3" name="Picture 4" descr="C:\Users\Tatsuya\Dropbox\素材\alz\ad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8208" y="9943433"/>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4" name="Picture 3" descr="C:\Users\Tatsuya\Dropbox\素材\alz\ad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4524" y="10116062"/>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5" name="Picture 2" descr="C:\Users\Tatsuya\Dropbox\素材\alz\ad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5918" y="10288516"/>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grpSp>
              <p:nvGrpSpPr>
                <p:cNvPr id="19" name="グループ化 109"/>
                <p:cNvGrpSpPr>
                  <a:grpSpLocks noChangeAspect="1"/>
                </p:cNvGrpSpPr>
                <p:nvPr/>
              </p:nvGrpSpPr>
              <p:grpSpPr>
                <a:xfrm>
                  <a:off x="990339" y="5562600"/>
                  <a:ext cx="686061" cy="805908"/>
                  <a:chOff x="7095918" y="9065208"/>
                  <a:chExt cx="3168353" cy="2461558"/>
                </a:xfrm>
              </p:grpSpPr>
              <p:pic>
                <p:nvPicPr>
                  <p:cNvPr id="30" name="Picture 9" descr="C:\Users\Tatsuya\Dropbox\素材\alz\ad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6896" y="9065208"/>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1" name="Picture 8" descr="C:\Users\Tatsuya\Dropbox\素材\alz\ad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3212" y="9241975"/>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7" descr="C:\Users\Tatsuya\Dropbox\素材\alz\ad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4170" y="9407651"/>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6" descr="C:\Users\Tatsuya\Dropbox\素材\alz\ad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1457" y="9603022"/>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4" name="Picture 5" descr="C:\Users\Tatsuya\Dropbox\素材\alz\ad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8976" y="9770346"/>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5" name="Picture 4" descr="C:\Users\Tatsuya\Dropbox\素材\alz\ad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8208" y="9943433"/>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6" name="Picture 3" descr="C:\Users\Tatsuya\Dropbox\素材\alz\ad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4524" y="10116062"/>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7" name="Picture 2" descr="C:\Users\Tatsuya\Dropbox\素材\alz\ad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5918" y="10288516"/>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grpSp>
              <p:nvGrpSpPr>
                <p:cNvPr id="20" name="グループ化 127"/>
                <p:cNvGrpSpPr>
                  <a:grpSpLocks noChangeAspect="1"/>
                </p:cNvGrpSpPr>
                <p:nvPr/>
              </p:nvGrpSpPr>
              <p:grpSpPr>
                <a:xfrm>
                  <a:off x="1902103" y="5547866"/>
                  <a:ext cx="686061" cy="805908"/>
                  <a:chOff x="7095918" y="9065208"/>
                  <a:chExt cx="3168353" cy="2461558"/>
                </a:xfrm>
              </p:grpSpPr>
              <p:pic>
                <p:nvPicPr>
                  <p:cNvPr id="22" name="Picture 9" descr="C:\Users\Tatsuya\Dropbox\素材\alz\ad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6896" y="9065208"/>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3" name="Picture 8" descr="C:\Users\Tatsuya\Dropbox\素材\alz\ad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3212" y="9241975"/>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4" name="Picture 7" descr="C:\Users\Tatsuya\Dropbox\素材\alz\ad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4170" y="9407651"/>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6" descr="C:\Users\Tatsuya\Dropbox\素材\alz\ad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1457" y="9603022"/>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6" name="Picture 5" descr="C:\Users\Tatsuya\Dropbox\素材\alz\ad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8976" y="9770346"/>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7" name="Picture 4" descr="C:\Users\Tatsuya\Dropbox\素材\alz\ad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8208" y="9943433"/>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8" name="Picture 3" descr="C:\Users\Tatsuya\Dropbox\素材\alz\ad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4524" y="10116062"/>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9" name="Picture 2" descr="C:\Users\Tatsuya\Dropbox\素材\alz\ad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5918" y="10288516"/>
                    <a:ext cx="1857375" cy="12382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21" name="テキスト ボックス 136"/>
                <p:cNvSpPr txBox="1"/>
                <p:nvPr/>
              </p:nvSpPr>
              <p:spPr>
                <a:xfrm>
                  <a:off x="1564129" y="6005579"/>
                  <a:ext cx="415498" cy="276999"/>
                </a:xfrm>
                <a:prstGeom prst="rect">
                  <a:avLst/>
                </a:prstGeom>
                <a:noFill/>
              </p:spPr>
              <p:txBody>
                <a:bodyPr wrap="none" rtlCol="0">
                  <a:spAutoFit/>
                </a:bodyPr>
                <a:lstStyle/>
                <a:p>
                  <a:r>
                    <a:rPr kumimoji="1" lang="ja-JP" altLang="en-US" sz="1200" dirty="0"/>
                    <a:t>・・・</a:t>
                  </a:r>
                </a:p>
              </p:txBody>
            </p:sp>
          </p:grpSp>
        </p:grpSp>
        <p:grpSp>
          <p:nvGrpSpPr>
            <p:cNvPr id="4" name="Group 3">
              <a:extLst>
                <a:ext uri="{FF2B5EF4-FFF2-40B4-BE49-F238E27FC236}">
                  <a16:creationId xmlns:a16="http://schemas.microsoft.com/office/drawing/2014/main" id="{2332BE2C-D813-465B-9667-3D7AABC90FBE}"/>
                </a:ext>
              </a:extLst>
            </p:cNvPr>
            <p:cNvGrpSpPr/>
            <p:nvPr/>
          </p:nvGrpSpPr>
          <p:grpSpPr>
            <a:xfrm>
              <a:off x="7081265" y="3854665"/>
              <a:ext cx="3385034" cy="1622029"/>
              <a:chOff x="7081265" y="3854665"/>
              <a:chExt cx="3385034" cy="1622029"/>
            </a:xfrm>
          </p:grpSpPr>
          <p:sp>
            <p:nvSpPr>
              <p:cNvPr id="52" name="TextBox 51"/>
              <p:cNvSpPr txBox="1"/>
              <p:nvPr/>
            </p:nvSpPr>
            <p:spPr>
              <a:xfrm>
                <a:off x="7081265" y="5199695"/>
                <a:ext cx="202004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RGB/Color image (3</a:t>
                </a:r>
                <a:r>
                  <a:rPr lang="en-US" sz="1200" baseline="30000" dirty="0">
                    <a:latin typeface="Times New Roman" panose="02020603050405020304" pitchFamily="18" charset="0"/>
                    <a:cs typeface="Times New Roman" panose="02020603050405020304" pitchFamily="18" charset="0"/>
                  </a:rPr>
                  <a:t>rd</a:t>
                </a:r>
                <a:r>
                  <a:rPr lang="en-US" sz="1200" dirty="0">
                    <a:latin typeface="Times New Roman" panose="02020603050405020304" pitchFamily="18" charset="0"/>
                    <a:cs typeface="Times New Roman" panose="02020603050405020304" pitchFamily="18" charset="0"/>
                  </a:rPr>
                  <a:t> Order)</a:t>
                </a:r>
              </a:p>
            </p:txBody>
          </p:sp>
          <p:grpSp>
            <p:nvGrpSpPr>
              <p:cNvPr id="6" name="Group 5"/>
              <p:cNvGrpSpPr/>
              <p:nvPr/>
            </p:nvGrpSpPr>
            <p:grpSpPr>
              <a:xfrm>
                <a:off x="7583557" y="3854665"/>
                <a:ext cx="699247" cy="1274311"/>
                <a:chOff x="8424502" y="4044745"/>
                <a:chExt cx="699247" cy="1274311"/>
              </a:xfrm>
            </p:grpSpPr>
            <p:pic>
              <p:nvPicPr>
                <p:cNvPr id="50" name="Picture 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38758" y="4044745"/>
                  <a:ext cx="670737" cy="1056713"/>
                </a:xfrm>
                <a:prstGeom prst="rect">
                  <a:avLst/>
                </a:prstGeom>
              </p:spPr>
            </p:pic>
            <p:pic>
              <p:nvPicPr>
                <p:cNvPr id="49" name="Picture 4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30587" y="4202687"/>
                  <a:ext cx="649292" cy="1079650"/>
                </a:xfrm>
                <a:prstGeom prst="rect">
                  <a:avLst/>
                </a:prstGeom>
              </p:spPr>
            </p:pic>
            <p:pic>
              <p:nvPicPr>
                <p:cNvPr id="51" name="Picture 5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24502" y="4351875"/>
                  <a:ext cx="699247" cy="967181"/>
                </a:xfrm>
                <a:prstGeom prst="rect">
                  <a:avLst/>
                </a:prstGeom>
              </p:spPr>
            </p:pic>
          </p:grpSp>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254567" y="3936710"/>
                <a:ext cx="1211732" cy="1211732"/>
              </a:xfrm>
              <a:prstGeom prst="rect">
                <a:avLst/>
              </a:prstGeom>
            </p:spPr>
          </p:pic>
          <p:sp>
            <p:nvSpPr>
              <p:cNvPr id="53" name="TextBox 52"/>
              <p:cNvSpPr txBox="1"/>
              <p:nvPr/>
            </p:nvSpPr>
            <p:spPr>
              <a:xfrm>
                <a:off x="8578479" y="4375373"/>
                <a:ext cx="369578" cy="461665"/>
              </a:xfrm>
              <a:prstGeom prst="rect">
                <a:avLst/>
              </a:prstGeom>
              <a:noFill/>
            </p:spPr>
            <p:txBody>
              <a:bodyPr wrap="square" rtlCol="0">
                <a:spAutoFit/>
              </a:bodyPr>
              <a:lstStyle/>
              <a:p>
                <a:r>
                  <a:rPr lang="en-US" sz="2400" dirty="0"/>
                  <a:t>=</a:t>
                </a:r>
              </a:p>
            </p:txBody>
          </p:sp>
        </p:grpSp>
      </p:grpSp>
    </p:spTree>
    <p:extLst>
      <p:ext uri="{BB962C8B-B14F-4D97-AF65-F5344CB8AC3E}">
        <p14:creationId xmlns:p14="http://schemas.microsoft.com/office/powerpoint/2010/main" val="1495995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
        <p:nvSpPr>
          <p:cNvPr id="31750" name="Text Box 2"/>
          <p:cNvSpPr txBox="1">
            <a:spLocks noChangeArrowheads="1"/>
          </p:cNvSpPr>
          <p:nvPr/>
        </p:nvSpPr>
        <p:spPr bwMode="auto">
          <a:xfrm rot="2760000">
            <a:off x="2356870" y="4376272"/>
            <a:ext cx="10695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a:r>
              <a:rPr lang="de-DE" altLang="en-US" sz="2800" b="1"/>
              <a:t>Time</a:t>
            </a:r>
            <a:endParaRPr lang="en-GB" altLang="en-US" sz="2800" b="1"/>
          </a:p>
        </p:txBody>
      </p:sp>
      <p:sp>
        <p:nvSpPr>
          <p:cNvPr id="51" name="Line 3"/>
          <p:cNvSpPr>
            <a:spLocks noChangeShapeType="1"/>
          </p:cNvSpPr>
          <p:nvPr/>
        </p:nvSpPr>
        <p:spPr bwMode="auto">
          <a:xfrm flipH="1" flipV="1">
            <a:off x="1857375" y="3087689"/>
            <a:ext cx="2438400" cy="2486025"/>
          </a:xfrm>
          <a:prstGeom prst="line">
            <a:avLst/>
          </a:prstGeom>
          <a:noFill/>
          <a:ln w="76200">
            <a:solidFill>
              <a:srgbClr val="99CC00"/>
            </a:solidFill>
            <a:round/>
            <a:headEnd type="triangle" w="med" len="med"/>
            <a:tailEnd/>
          </a:ln>
          <a:effectLst>
            <a:outerShdw blurRad="63500" dist="107763" dir="2700000" algn="ctr" rotWithShape="0">
              <a:schemeClr val="bg2">
                <a:alpha val="74998"/>
              </a:schemeClr>
            </a:outerShdw>
          </a:effectLst>
        </p:spPr>
        <p:txBody>
          <a:bodyPr wrap="none" anchor="ctr"/>
          <a:lstStyle/>
          <a:p>
            <a:pPr>
              <a:defRPr/>
            </a:pPr>
            <a:endParaRPr lang="en-US">
              <a:latin typeface="Tahoma" pitchFamily="-106" charset="0"/>
            </a:endParaRPr>
          </a:p>
        </p:txBody>
      </p:sp>
      <p:sp>
        <p:nvSpPr>
          <p:cNvPr id="52" name="Line 4"/>
          <p:cNvSpPr>
            <a:spLocks noChangeShapeType="1"/>
          </p:cNvSpPr>
          <p:nvPr/>
        </p:nvSpPr>
        <p:spPr bwMode="auto">
          <a:xfrm>
            <a:off x="6548439" y="5235575"/>
            <a:ext cx="1603375" cy="0"/>
          </a:xfrm>
          <a:prstGeom prst="line">
            <a:avLst/>
          </a:prstGeom>
          <a:noFill/>
          <a:ln w="76200">
            <a:solidFill>
              <a:srgbClr val="99CC00"/>
            </a:solidFill>
            <a:round/>
            <a:headEnd/>
            <a:tailEnd type="triangle" w="med" len="med"/>
          </a:ln>
          <a:effectLst>
            <a:outerShdw blurRad="63500" dist="107763" dir="2700000" algn="ctr" rotWithShape="0">
              <a:schemeClr val="bg2">
                <a:alpha val="74998"/>
              </a:schemeClr>
            </a:outerShdw>
          </a:effectLst>
        </p:spPr>
        <p:txBody>
          <a:bodyPr wrap="none" anchor="ctr"/>
          <a:lstStyle/>
          <a:p>
            <a:pPr>
              <a:defRPr/>
            </a:pPr>
            <a:endParaRPr lang="en-US">
              <a:latin typeface="Tahoma" pitchFamily="-106" charset="0"/>
            </a:endParaRPr>
          </a:p>
        </p:txBody>
      </p:sp>
      <p:sp>
        <p:nvSpPr>
          <p:cNvPr id="31753" name="Text Box 5"/>
          <p:cNvSpPr txBox="1">
            <a:spLocks noChangeArrowheads="1"/>
          </p:cNvSpPr>
          <p:nvPr/>
        </p:nvSpPr>
        <p:spPr bwMode="auto">
          <a:xfrm>
            <a:off x="6258163" y="5297489"/>
            <a:ext cx="20521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a:r>
              <a:rPr lang="de-DE" altLang="en-US" sz="2400" b="1"/>
              <a:t>BOLD signal</a:t>
            </a:r>
            <a:endParaRPr lang="en-GB" altLang="en-US" sz="2400" b="1"/>
          </a:p>
        </p:txBody>
      </p:sp>
      <p:sp>
        <p:nvSpPr>
          <p:cNvPr id="54" name="Line 6"/>
          <p:cNvSpPr>
            <a:spLocks noChangeShapeType="1"/>
          </p:cNvSpPr>
          <p:nvPr/>
        </p:nvSpPr>
        <p:spPr bwMode="auto">
          <a:xfrm flipH="1">
            <a:off x="6219825" y="1493839"/>
            <a:ext cx="0" cy="3444875"/>
          </a:xfrm>
          <a:prstGeom prst="line">
            <a:avLst/>
          </a:prstGeom>
          <a:noFill/>
          <a:ln w="76200">
            <a:solidFill>
              <a:srgbClr val="99CC00"/>
            </a:solidFill>
            <a:round/>
            <a:headEnd/>
            <a:tailEnd type="triangle" w="med" len="med"/>
          </a:ln>
          <a:effectLst>
            <a:outerShdw blurRad="63500" dist="107763" dir="2700000" algn="ctr" rotWithShape="0">
              <a:schemeClr val="bg2">
                <a:alpha val="74998"/>
              </a:schemeClr>
            </a:outerShdw>
          </a:effectLst>
        </p:spPr>
        <p:txBody>
          <a:bodyPr wrap="none" anchor="ctr"/>
          <a:lstStyle/>
          <a:p>
            <a:pPr>
              <a:defRPr/>
            </a:pPr>
            <a:endParaRPr lang="en-US">
              <a:latin typeface="Tahoma" pitchFamily="-106" charset="0"/>
            </a:endParaRPr>
          </a:p>
        </p:txBody>
      </p:sp>
      <p:sp>
        <p:nvSpPr>
          <p:cNvPr id="31755" name="Text Box 7"/>
          <p:cNvSpPr txBox="1">
            <a:spLocks noChangeArrowheads="1"/>
          </p:cNvSpPr>
          <p:nvPr/>
        </p:nvSpPr>
        <p:spPr bwMode="auto">
          <a:xfrm rot="5400000">
            <a:off x="5950970" y="3145959"/>
            <a:ext cx="10695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a:r>
              <a:rPr lang="de-DE" altLang="en-US" sz="2800" b="1"/>
              <a:t>Time</a:t>
            </a:r>
            <a:endParaRPr lang="en-GB" altLang="en-US" sz="2800" b="1"/>
          </a:p>
        </p:txBody>
      </p:sp>
      <p:sp>
        <p:nvSpPr>
          <p:cNvPr id="56" name="Rectangle 8"/>
          <p:cNvSpPr>
            <a:spLocks noChangeArrowheads="1"/>
          </p:cNvSpPr>
          <p:nvPr/>
        </p:nvSpPr>
        <p:spPr bwMode="auto">
          <a:xfrm>
            <a:off x="3200401" y="5734051"/>
            <a:ext cx="1858963" cy="708025"/>
          </a:xfrm>
          <a:prstGeom prst="rect">
            <a:avLst/>
          </a:prstGeom>
          <a:solidFill>
            <a:srgbClr val="FFF3FF"/>
          </a:solidFill>
          <a:ln w="25400">
            <a:solidFill>
              <a:schemeClr val="tx1"/>
            </a:solidFill>
            <a:miter lim="800000"/>
            <a:headEnd/>
            <a:tailEnd/>
          </a:ln>
          <a:effectLst>
            <a:outerShdw blurRad="63500" dist="107763" dir="2700000" algn="ctr" rotWithShape="0">
              <a:schemeClr val="bg2">
                <a:alpha val="74998"/>
              </a:schemeClr>
            </a:outerShdw>
          </a:effectLst>
        </p:spPr>
        <p:txBody>
          <a:bodyPr anchor="ct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a:r>
              <a:rPr lang="de-DE" altLang="en-US" sz="2000">
                <a:latin typeface="Rockwell" panose="02060603020205020403" pitchFamily="18" charset="0"/>
              </a:rPr>
              <a:t>single voxel</a:t>
            </a:r>
          </a:p>
          <a:p>
            <a:pPr algn="ctr"/>
            <a:r>
              <a:rPr lang="de-DE" altLang="en-US" sz="2000">
                <a:latin typeface="Rockwell" panose="02060603020205020403" pitchFamily="18" charset="0"/>
              </a:rPr>
              <a:t>time series</a:t>
            </a:r>
            <a:endParaRPr lang="en-GB" altLang="en-US" sz="2000">
              <a:latin typeface="Rockwell" panose="02060603020205020403" pitchFamily="18" charset="0"/>
            </a:endParaRPr>
          </a:p>
        </p:txBody>
      </p:sp>
      <p:sp>
        <p:nvSpPr>
          <p:cNvPr id="57" name="Rectangle 9"/>
          <p:cNvSpPr>
            <a:spLocks noChangeArrowheads="1"/>
          </p:cNvSpPr>
          <p:nvPr/>
        </p:nvSpPr>
        <p:spPr bwMode="auto">
          <a:xfrm>
            <a:off x="1676400" y="527050"/>
            <a:ext cx="8574088" cy="615950"/>
          </a:xfrm>
          <a:prstGeom prst="rect">
            <a:avLst/>
          </a:prstGeom>
          <a:noFill/>
          <a:ln w="57150" cmpd="thickThin">
            <a:noFill/>
            <a:miter lim="800000"/>
            <a:headEnd/>
            <a:tailEnd/>
          </a:ln>
          <a:effectLst/>
        </p:spPr>
        <p:txBody>
          <a:bodyPr lIns="90488" tIns="44450" rIns="90488" bIns="44450" anchor="ctr"/>
          <a:lstStyle/>
          <a:p>
            <a:pPr>
              <a:defRPr/>
            </a:pPr>
            <a:r>
              <a:rPr lang="en-US" sz="2800" dirty="0" err="1"/>
              <a:t>Voxel</a:t>
            </a:r>
            <a:r>
              <a:rPr lang="en-US" sz="2800" dirty="0"/>
              <a:t>-wise time series analysis</a:t>
            </a:r>
          </a:p>
        </p:txBody>
      </p:sp>
      <p:cxnSp>
        <p:nvCxnSpPr>
          <p:cNvPr id="58" name="AutoShape 10"/>
          <p:cNvCxnSpPr>
            <a:cxnSpLocks noChangeShapeType="1"/>
          </p:cNvCxnSpPr>
          <p:nvPr/>
        </p:nvCxnSpPr>
        <p:spPr bwMode="auto">
          <a:xfrm rot="5400000" flipV="1">
            <a:off x="8310563" y="531813"/>
            <a:ext cx="61913" cy="1982788"/>
          </a:xfrm>
          <a:prstGeom prst="curvedConnector3">
            <a:avLst>
              <a:gd name="adj1" fmla="val -369231"/>
            </a:avLst>
          </a:prstGeom>
          <a:noFill/>
          <a:ln w="76200">
            <a:solidFill>
              <a:srgbClr val="FF0000"/>
            </a:solidFill>
            <a:round/>
            <a:headEnd/>
            <a:tailEnd type="triangle" w="med" len="med"/>
          </a:ln>
          <a:effectLst>
            <a:outerShdw blurRad="63500" dist="107763" dir="2700000" algn="ctr" rotWithShape="0">
              <a:schemeClr val="bg2">
                <a:alpha val="74998"/>
              </a:schemeClr>
            </a:outerShdw>
          </a:effectLst>
        </p:spPr>
      </p:cxnSp>
      <p:grpSp>
        <p:nvGrpSpPr>
          <p:cNvPr id="31759" name="Group 11"/>
          <p:cNvGrpSpPr>
            <a:grpSpLocks/>
          </p:cNvGrpSpPr>
          <p:nvPr/>
        </p:nvGrpSpPr>
        <p:grpSpPr bwMode="auto">
          <a:xfrm>
            <a:off x="8382001" y="1566863"/>
            <a:ext cx="1901825" cy="2640012"/>
            <a:chOff x="4537" y="937"/>
            <a:chExt cx="1198" cy="1663"/>
          </a:xfrm>
        </p:grpSpPr>
        <p:sp>
          <p:nvSpPr>
            <p:cNvPr id="60" name="Rectangle 12"/>
            <p:cNvSpPr>
              <a:spLocks noChangeArrowheads="1"/>
            </p:cNvSpPr>
            <p:nvPr/>
          </p:nvSpPr>
          <p:spPr bwMode="auto">
            <a:xfrm>
              <a:off x="4537" y="937"/>
              <a:ext cx="1198" cy="534"/>
            </a:xfrm>
            <a:prstGeom prst="rect">
              <a:avLst/>
            </a:prstGeom>
            <a:solidFill>
              <a:srgbClr val="FFF3FF"/>
            </a:solidFill>
            <a:ln w="25400">
              <a:solidFill>
                <a:srgbClr val="990099"/>
              </a:solidFill>
              <a:miter lim="800000"/>
              <a:headEnd/>
              <a:tailEnd/>
            </a:ln>
            <a:effectLst>
              <a:outerShdw blurRad="63500" dist="107763" dir="2700000" algn="ctr" rotWithShape="0">
                <a:schemeClr val="bg2">
                  <a:alpha val="50000"/>
                </a:schemeClr>
              </a:outerShdw>
            </a:effectLst>
          </p:spPr>
          <p:txBody>
            <a:bodyPr anchor="ct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a:r>
                <a:rPr lang="de-DE" altLang="en-US" sz="2400"/>
                <a:t>Model</a:t>
              </a:r>
            </a:p>
            <a:p>
              <a:pPr algn="ctr"/>
              <a:r>
                <a:rPr lang="de-DE" altLang="en-US" sz="2400"/>
                <a:t>specification</a:t>
              </a:r>
              <a:endParaRPr lang="en-GB" altLang="en-US" sz="2400"/>
            </a:p>
          </p:txBody>
        </p:sp>
        <p:sp>
          <p:nvSpPr>
            <p:cNvPr id="61" name="Rectangle 13"/>
            <p:cNvSpPr>
              <a:spLocks noChangeArrowheads="1"/>
            </p:cNvSpPr>
            <p:nvPr/>
          </p:nvSpPr>
          <p:spPr bwMode="auto">
            <a:xfrm>
              <a:off x="4537" y="1471"/>
              <a:ext cx="1198" cy="534"/>
            </a:xfrm>
            <a:prstGeom prst="rect">
              <a:avLst/>
            </a:prstGeom>
            <a:solidFill>
              <a:srgbClr val="FFF3FF"/>
            </a:solidFill>
            <a:ln w="25400">
              <a:solidFill>
                <a:srgbClr val="990099"/>
              </a:solidFill>
              <a:miter lim="800000"/>
              <a:headEnd/>
              <a:tailEnd/>
            </a:ln>
            <a:effectLst>
              <a:outerShdw blurRad="63500" dist="107763" dir="2700000" algn="ctr" rotWithShape="0">
                <a:schemeClr val="bg2">
                  <a:alpha val="50000"/>
                </a:schemeClr>
              </a:outerShdw>
            </a:effectLst>
          </p:spPr>
          <p:txBody>
            <a:bodyPr anchor="ct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a:r>
                <a:rPr lang="de-DE" altLang="en-US" sz="2400"/>
                <a:t>Parameter</a:t>
              </a:r>
            </a:p>
            <a:p>
              <a:pPr algn="ctr"/>
              <a:r>
                <a:rPr lang="de-DE" altLang="en-US" sz="2400"/>
                <a:t>estimation</a:t>
              </a:r>
              <a:endParaRPr lang="en-GB" altLang="en-US" sz="2400"/>
            </a:p>
          </p:txBody>
        </p:sp>
        <p:sp>
          <p:nvSpPr>
            <p:cNvPr id="62" name="Rectangle 14"/>
            <p:cNvSpPr>
              <a:spLocks noChangeArrowheads="1"/>
            </p:cNvSpPr>
            <p:nvPr/>
          </p:nvSpPr>
          <p:spPr bwMode="auto">
            <a:xfrm>
              <a:off x="4537" y="2012"/>
              <a:ext cx="1198" cy="291"/>
            </a:xfrm>
            <a:prstGeom prst="rect">
              <a:avLst/>
            </a:prstGeom>
            <a:solidFill>
              <a:srgbClr val="FFF3FF"/>
            </a:solidFill>
            <a:ln w="25400">
              <a:solidFill>
                <a:srgbClr val="990099"/>
              </a:solidFill>
              <a:miter lim="800000"/>
              <a:headEnd/>
              <a:tailEnd/>
            </a:ln>
            <a:effectLst>
              <a:outerShdw blurRad="63500" dist="107763" dir="2700000" algn="ctr" rotWithShape="0">
                <a:schemeClr val="bg2">
                  <a:alpha val="50000"/>
                </a:schemeClr>
              </a:outerShdw>
            </a:effectLst>
          </p:spPr>
          <p:txBody>
            <a:bodyPr anchor="ct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a:r>
                <a:rPr lang="de-DE" altLang="en-US" sz="2400"/>
                <a:t>Hypothesis</a:t>
              </a:r>
              <a:endParaRPr lang="en-GB" altLang="en-US" sz="2400"/>
            </a:p>
          </p:txBody>
        </p:sp>
        <p:sp>
          <p:nvSpPr>
            <p:cNvPr id="63" name="Rectangle 15"/>
            <p:cNvSpPr>
              <a:spLocks noChangeArrowheads="1"/>
            </p:cNvSpPr>
            <p:nvPr/>
          </p:nvSpPr>
          <p:spPr bwMode="auto">
            <a:xfrm>
              <a:off x="4537" y="2309"/>
              <a:ext cx="1198" cy="291"/>
            </a:xfrm>
            <a:prstGeom prst="rect">
              <a:avLst/>
            </a:prstGeom>
            <a:solidFill>
              <a:srgbClr val="FFF3FF"/>
            </a:solidFill>
            <a:ln w="25400">
              <a:solidFill>
                <a:srgbClr val="990099"/>
              </a:solidFill>
              <a:miter lim="800000"/>
              <a:headEnd/>
              <a:tailEnd/>
            </a:ln>
            <a:effectLst>
              <a:outerShdw blurRad="63500" dist="107763" dir="2700000" algn="ctr" rotWithShape="0">
                <a:schemeClr val="bg2">
                  <a:alpha val="50000"/>
                </a:schemeClr>
              </a:outerShdw>
            </a:effectLst>
          </p:spPr>
          <p:txBody>
            <a:bodyPr anchor="ct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a:r>
                <a:rPr lang="de-DE" altLang="en-US" sz="2400"/>
                <a:t>Statistic</a:t>
              </a:r>
              <a:endParaRPr lang="en-GB" altLang="en-US" sz="2400"/>
            </a:p>
          </p:txBody>
        </p:sp>
      </p:grpSp>
      <p:cxnSp>
        <p:nvCxnSpPr>
          <p:cNvPr id="64" name="AutoShape 16"/>
          <p:cNvCxnSpPr>
            <a:cxnSpLocks noChangeShapeType="1"/>
          </p:cNvCxnSpPr>
          <p:nvPr/>
        </p:nvCxnSpPr>
        <p:spPr bwMode="auto">
          <a:xfrm rot="5400000">
            <a:off x="9141619" y="4420394"/>
            <a:ext cx="382588" cy="0"/>
          </a:xfrm>
          <a:prstGeom prst="straightConnector1">
            <a:avLst/>
          </a:prstGeom>
          <a:noFill/>
          <a:ln w="76200">
            <a:solidFill>
              <a:srgbClr val="FF0000"/>
            </a:solidFill>
            <a:round/>
            <a:headEnd/>
            <a:tailEnd type="triangle" w="med" len="med"/>
          </a:ln>
          <a:effectLst>
            <a:outerShdw blurRad="63500" dist="107763" dir="2700000" algn="ctr" rotWithShape="0">
              <a:schemeClr val="bg2">
                <a:alpha val="74998"/>
              </a:schemeClr>
            </a:outerShdw>
          </a:effectLst>
        </p:spPr>
      </p:cxnSp>
      <p:grpSp>
        <p:nvGrpSpPr>
          <p:cNvPr id="31761" name="Group 18"/>
          <p:cNvGrpSpPr>
            <a:grpSpLocks/>
          </p:cNvGrpSpPr>
          <p:nvPr/>
        </p:nvGrpSpPr>
        <p:grpSpPr bwMode="auto">
          <a:xfrm>
            <a:off x="1828801" y="1222376"/>
            <a:ext cx="1063625" cy="1408113"/>
            <a:chOff x="192" y="720"/>
            <a:chExt cx="670" cy="887"/>
          </a:xfrm>
        </p:grpSpPr>
        <p:pic>
          <p:nvPicPr>
            <p:cNvPr id="31830" name="Picture 19"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31" name="Line 20"/>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32" name="Line 21"/>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62" name="Group 22"/>
          <p:cNvGrpSpPr>
            <a:grpSpLocks/>
          </p:cNvGrpSpPr>
          <p:nvPr/>
        </p:nvGrpSpPr>
        <p:grpSpPr bwMode="auto">
          <a:xfrm>
            <a:off x="1981201" y="1374776"/>
            <a:ext cx="1063625" cy="1408113"/>
            <a:chOff x="192" y="720"/>
            <a:chExt cx="670" cy="887"/>
          </a:xfrm>
        </p:grpSpPr>
        <p:pic>
          <p:nvPicPr>
            <p:cNvPr id="31827" name="Picture 23"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28" name="Line 24"/>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29" name="Line 25"/>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63" name="Group 26"/>
          <p:cNvGrpSpPr>
            <a:grpSpLocks/>
          </p:cNvGrpSpPr>
          <p:nvPr/>
        </p:nvGrpSpPr>
        <p:grpSpPr bwMode="auto">
          <a:xfrm>
            <a:off x="2133601" y="1527176"/>
            <a:ext cx="1063625" cy="1408113"/>
            <a:chOff x="192" y="720"/>
            <a:chExt cx="670" cy="887"/>
          </a:xfrm>
        </p:grpSpPr>
        <p:pic>
          <p:nvPicPr>
            <p:cNvPr id="31824" name="Picture 27"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25" name="Line 28"/>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26" name="Line 29"/>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64" name="Group 30"/>
          <p:cNvGrpSpPr>
            <a:grpSpLocks/>
          </p:cNvGrpSpPr>
          <p:nvPr/>
        </p:nvGrpSpPr>
        <p:grpSpPr bwMode="auto">
          <a:xfrm>
            <a:off x="2286001" y="1679576"/>
            <a:ext cx="1063625" cy="1408113"/>
            <a:chOff x="192" y="720"/>
            <a:chExt cx="670" cy="887"/>
          </a:xfrm>
        </p:grpSpPr>
        <p:pic>
          <p:nvPicPr>
            <p:cNvPr id="31821" name="Picture 31"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22" name="Line 32"/>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23" name="Line 33"/>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65" name="Group 34"/>
          <p:cNvGrpSpPr>
            <a:grpSpLocks/>
          </p:cNvGrpSpPr>
          <p:nvPr/>
        </p:nvGrpSpPr>
        <p:grpSpPr bwMode="auto">
          <a:xfrm>
            <a:off x="2438401" y="1831976"/>
            <a:ext cx="1063625" cy="1408113"/>
            <a:chOff x="192" y="720"/>
            <a:chExt cx="670" cy="887"/>
          </a:xfrm>
        </p:grpSpPr>
        <p:pic>
          <p:nvPicPr>
            <p:cNvPr id="31818" name="Picture 35"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9" name="Line 36"/>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20" name="Line 37"/>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66" name="Group 38"/>
          <p:cNvGrpSpPr>
            <a:grpSpLocks/>
          </p:cNvGrpSpPr>
          <p:nvPr/>
        </p:nvGrpSpPr>
        <p:grpSpPr bwMode="auto">
          <a:xfrm>
            <a:off x="2590801" y="1984376"/>
            <a:ext cx="1063625" cy="1408113"/>
            <a:chOff x="192" y="720"/>
            <a:chExt cx="670" cy="887"/>
          </a:xfrm>
        </p:grpSpPr>
        <p:pic>
          <p:nvPicPr>
            <p:cNvPr id="31815" name="Picture 39"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6" name="Line 40"/>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17" name="Line 41"/>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67" name="Group 42"/>
          <p:cNvGrpSpPr>
            <a:grpSpLocks/>
          </p:cNvGrpSpPr>
          <p:nvPr/>
        </p:nvGrpSpPr>
        <p:grpSpPr bwMode="auto">
          <a:xfrm>
            <a:off x="2743201" y="2136776"/>
            <a:ext cx="1063625" cy="1408113"/>
            <a:chOff x="192" y="720"/>
            <a:chExt cx="670" cy="887"/>
          </a:xfrm>
        </p:grpSpPr>
        <p:pic>
          <p:nvPicPr>
            <p:cNvPr id="31812" name="Picture 43"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3" name="Line 44"/>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14" name="Line 45"/>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68" name="Group 46"/>
          <p:cNvGrpSpPr>
            <a:grpSpLocks/>
          </p:cNvGrpSpPr>
          <p:nvPr/>
        </p:nvGrpSpPr>
        <p:grpSpPr bwMode="auto">
          <a:xfrm>
            <a:off x="2895601" y="2289176"/>
            <a:ext cx="1063625" cy="1408113"/>
            <a:chOff x="192" y="720"/>
            <a:chExt cx="670" cy="887"/>
          </a:xfrm>
        </p:grpSpPr>
        <p:pic>
          <p:nvPicPr>
            <p:cNvPr id="31809" name="Picture 47"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0" name="Line 48"/>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11" name="Line 49"/>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69" name="Group 50"/>
          <p:cNvGrpSpPr>
            <a:grpSpLocks/>
          </p:cNvGrpSpPr>
          <p:nvPr/>
        </p:nvGrpSpPr>
        <p:grpSpPr bwMode="auto">
          <a:xfrm>
            <a:off x="3048001" y="2441576"/>
            <a:ext cx="1063625" cy="1408113"/>
            <a:chOff x="192" y="720"/>
            <a:chExt cx="670" cy="887"/>
          </a:xfrm>
        </p:grpSpPr>
        <p:pic>
          <p:nvPicPr>
            <p:cNvPr id="31806" name="Picture 51"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07" name="Line 52"/>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8" name="Line 53"/>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70" name="Group 54"/>
          <p:cNvGrpSpPr>
            <a:grpSpLocks/>
          </p:cNvGrpSpPr>
          <p:nvPr/>
        </p:nvGrpSpPr>
        <p:grpSpPr bwMode="auto">
          <a:xfrm>
            <a:off x="3200401" y="2593976"/>
            <a:ext cx="1063625" cy="1408113"/>
            <a:chOff x="192" y="720"/>
            <a:chExt cx="670" cy="887"/>
          </a:xfrm>
        </p:grpSpPr>
        <p:pic>
          <p:nvPicPr>
            <p:cNvPr id="31803" name="Picture 55"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04" name="Line 56"/>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5" name="Line 57"/>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71" name="Group 58"/>
          <p:cNvGrpSpPr>
            <a:grpSpLocks/>
          </p:cNvGrpSpPr>
          <p:nvPr/>
        </p:nvGrpSpPr>
        <p:grpSpPr bwMode="auto">
          <a:xfrm>
            <a:off x="3352801" y="2746376"/>
            <a:ext cx="1063625" cy="1408113"/>
            <a:chOff x="192" y="720"/>
            <a:chExt cx="670" cy="887"/>
          </a:xfrm>
        </p:grpSpPr>
        <p:pic>
          <p:nvPicPr>
            <p:cNvPr id="31800" name="Picture 59"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01" name="Line 60"/>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2" name="Line 61"/>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72" name="Group 62"/>
          <p:cNvGrpSpPr>
            <a:grpSpLocks/>
          </p:cNvGrpSpPr>
          <p:nvPr/>
        </p:nvGrpSpPr>
        <p:grpSpPr bwMode="auto">
          <a:xfrm>
            <a:off x="3505201" y="2898776"/>
            <a:ext cx="1063625" cy="1408113"/>
            <a:chOff x="192" y="720"/>
            <a:chExt cx="670" cy="887"/>
          </a:xfrm>
        </p:grpSpPr>
        <p:pic>
          <p:nvPicPr>
            <p:cNvPr id="31797" name="Picture 63"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98" name="Line 64"/>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9" name="Line 65"/>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73" name="Group 66"/>
          <p:cNvGrpSpPr>
            <a:grpSpLocks/>
          </p:cNvGrpSpPr>
          <p:nvPr/>
        </p:nvGrpSpPr>
        <p:grpSpPr bwMode="auto">
          <a:xfrm>
            <a:off x="3657601" y="3051176"/>
            <a:ext cx="1063625" cy="1408113"/>
            <a:chOff x="192" y="720"/>
            <a:chExt cx="670" cy="887"/>
          </a:xfrm>
        </p:grpSpPr>
        <p:pic>
          <p:nvPicPr>
            <p:cNvPr id="31794" name="Picture 67"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95" name="Line 68"/>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6" name="Line 69"/>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74" name="Group 70"/>
          <p:cNvGrpSpPr>
            <a:grpSpLocks/>
          </p:cNvGrpSpPr>
          <p:nvPr/>
        </p:nvGrpSpPr>
        <p:grpSpPr bwMode="auto">
          <a:xfrm>
            <a:off x="3810001" y="3203576"/>
            <a:ext cx="1063625" cy="1408113"/>
            <a:chOff x="192" y="720"/>
            <a:chExt cx="670" cy="887"/>
          </a:xfrm>
        </p:grpSpPr>
        <p:pic>
          <p:nvPicPr>
            <p:cNvPr id="31791" name="Picture 71"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92" name="Line 72"/>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3" name="Line 73"/>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75" name="Group 74"/>
          <p:cNvGrpSpPr>
            <a:grpSpLocks/>
          </p:cNvGrpSpPr>
          <p:nvPr/>
        </p:nvGrpSpPr>
        <p:grpSpPr bwMode="auto">
          <a:xfrm>
            <a:off x="3962401" y="3355976"/>
            <a:ext cx="1063625" cy="1408113"/>
            <a:chOff x="192" y="720"/>
            <a:chExt cx="670" cy="887"/>
          </a:xfrm>
        </p:grpSpPr>
        <p:pic>
          <p:nvPicPr>
            <p:cNvPr id="31788" name="Picture 75"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9" name="Line 76"/>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0" name="Line 77"/>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76" name="Group 78"/>
          <p:cNvGrpSpPr>
            <a:grpSpLocks/>
          </p:cNvGrpSpPr>
          <p:nvPr/>
        </p:nvGrpSpPr>
        <p:grpSpPr bwMode="auto">
          <a:xfrm>
            <a:off x="4114801" y="3508376"/>
            <a:ext cx="1063625" cy="1408113"/>
            <a:chOff x="192" y="720"/>
            <a:chExt cx="670" cy="887"/>
          </a:xfrm>
        </p:grpSpPr>
        <p:pic>
          <p:nvPicPr>
            <p:cNvPr id="31785" name="Picture 79"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192" y="720"/>
              <a:ext cx="670"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6" name="Line 80"/>
            <p:cNvSpPr>
              <a:spLocks noChangeShapeType="1"/>
            </p:cNvSpPr>
            <p:nvPr/>
          </p:nvSpPr>
          <p:spPr bwMode="auto">
            <a:xfrm flipV="1">
              <a:off x="786" y="720"/>
              <a:ext cx="0" cy="887"/>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7" name="Line 81"/>
            <p:cNvSpPr>
              <a:spLocks noChangeShapeType="1"/>
            </p:cNvSpPr>
            <p:nvPr/>
          </p:nvSpPr>
          <p:spPr bwMode="auto">
            <a:xfrm flipV="1">
              <a:off x="192" y="1208"/>
              <a:ext cx="67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pic>
        <p:nvPicPr>
          <p:cNvPr id="31777" name="Picture 82" descr="slice"/>
          <p:cNvPicPr>
            <a:picLocks noChangeAspect="1" noChangeArrowheads="1"/>
          </p:cNvPicPr>
          <p:nvPr/>
        </p:nvPicPr>
        <p:blipFill>
          <a:blip r:embed="rId3" cstate="print">
            <a:extLst>
              <a:ext uri="{28A0092B-C50C-407E-A947-70E740481C1C}">
                <a14:useLocalDpi xmlns:a14="http://schemas.microsoft.com/office/drawing/2010/main" val="0"/>
              </a:ext>
            </a:extLst>
          </a:blip>
          <a:srcRect l="14081" t="28236" r="54173" b="42599"/>
          <a:stretch>
            <a:fillRect/>
          </a:stretch>
        </p:blipFill>
        <p:spPr bwMode="auto">
          <a:xfrm>
            <a:off x="4267201" y="3660776"/>
            <a:ext cx="1063625"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8" name="Line 83"/>
          <p:cNvSpPr>
            <a:spLocks noChangeShapeType="1"/>
          </p:cNvSpPr>
          <p:nvPr/>
        </p:nvSpPr>
        <p:spPr bwMode="auto">
          <a:xfrm flipV="1">
            <a:off x="5210175" y="3660776"/>
            <a:ext cx="0" cy="1408113"/>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9" name="Line 84"/>
          <p:cNvSpPr>
            <a:spLocks noChangeShapeType="1"/>
          </p:cNvSpPr>
          <p:nvPr/>
        </p:nvSpPr>
        <p:spPr bwMode="auto">
          <a:xfrm flipV="1">
            <a:off x="4267201" y="4435475"/>
            <a:ext cx="1063625"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31780" name="Picture 85" descr="data"/>
          <p:cNvPicPr>
            <a:picLocks noChangeAspect="1" noChangeArrowheads="1"/>
          </p:cNvPicPr>
          <p:nvPr/>
        </p:nvPicPr>
        <p:blipFill>
          <a:blip r:embed="rId4" cstate="print">
            <a:extLst>
              <a:ext uri="{28A0092B-C50C-407E-A947-70E740481C1C}">
                <a14:useLocalDpi xmlns:a14="http://schemas.microsoft.com/office/drawing/2010/main" val="0"/>
              </a:ext>
            </a:extLst>
          </a:blip>
          <a:srcRect l="13046" t="6667" r="13879" b="14815"/>
          <a:stretch>
            <a:fillRect/>
          </a:stretch>
        </p:blipFill>
        <p:spPr bwMode="auto">
          <a:xfrm>
            <a:off x="6681789" y="1492250"/>
            <a:ext cx="1336675"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1" name="Picture 86" descr="tmap"/>
          <p:cNvPicPr>
            <a:picLocks noChangeAspect="1" noChangeArrowheads="1"/>
          </p:cNvPicPr>
          <p:nvPr/>
        </p:nvPicPr>
        <p:blipFill>
          <a:blip r:embed="rId5" cstate="print">
            <a:extLst>
              <a:ext uri="{28A0092B-C50C-407E-A947-70E740481C1C}">
                <a14:useLocalDpi xmlns:a14="http://schemas.microsoft.com/office/drawing/2010/main" val="0"/>
              </a:ext>
            </a:extLst>
          </a:blip>
          <a:srcRect l="13858" t="28154" r="54488" b="42381"/>
          <a:stretch>
            <a:fillRect/>
          </a:stretch>
        </p:blipFill>
        <p:spPr bwMode="auto">
          <a:xfrm>
            <a:off x="8761413" y="4611688"/>
            <a:ext cx="114300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2" name="Line 87"/>
          <p:cNvSpPr>
            <a:spLocks noChangeShapeType="1"/>
          </p:cNvSpPr>
          <p:nvPr/>
        </p:nvSpPr>
        <p:spPr bwMode="auto">
          <a:xfrm flipV="1">
            <a:off x="9788525" y="4613276"/>
            <a:ext cx="0" cy="1535113"/>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3" name="Line 88"/>
          <p:cNvSpPr>
            <a:spLocks noChangeShapeType="1"/>
          </p:cNvSpPr>
          <p:nvPr/>
        </p:nvSpPr>
        <p:spPr bwMode="auto">
          <a:xfrm>
            <a:off x="8761413" y="5453063"/>
            <a:ext cx="114300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Rectangle 17"/>
          <p:cNvSpPr>
            <a:spLocks noChangeArrowheads="1"/>
          </p:cNvSpPr>
          <p:nvPr/>
        </p:nvSpPr>
        <p:spPr bwMode="auto">
          <a:xfrm>
            <a:off x="8229601" y="5973763"/>
            <a:ext cx="982663" cy="400050"/>
          </a:xfrm>
          <a:prstGeom prst="rect">
            <a:avLst/>
          </a:prstGeom>
          <a:solidFill>
            <a:schemeClr val="bg1"/>
          </a:solidFill>
          <a:ln w="25400">
            <a:solidFill>
              <a:schemeClr val="tx1"/>
            </a:solidFill>
            <a:miter lim="800000"/>
            <a:headEnd/>
            <a:tailEnd/>
          </a:ln>
          <a:effectLst>
            <a:outerShdw blurRad="63500" dist="107763" dir="2700000" algn="ctr" rotWithShape="0">
              <a:schemeClr val="bg2">
                <a:alpha val="74998"/>
              </a:schemeClr>
            </a:outerShdw>
          </a:effectLst>
        </p:spPr>
        <p:txBody>
          <a:bodyPr anchor="ct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a:r>
              <a:rPr lang="de-DE" altLang="en-US" sz="2000" dirty="0">
                <a:latin typeface="Rockwell" panose="02060603020205020403" pitchFamily="18" charset="0"/>
              </a:rPr>
              <a:t>SPM</a:t>
            </a:r>
            <a:endParaRPr lang="en-GB" altLang="en-US" sz="2000" dirty="0">
              <a:latin typeface="Rockwell" panose="02060603020205020403" pitchFamily="18" charset="0"/>
            </a:endParaRPr>
          </a:p>
        </p:txBody>
      </p:sp>
    </p:spTree>
    <p:extLst>
      <p:ext uri="{BB962C8B-B14F-4D97-AF65-F5344CB8AC3E}">
        <p14:creationId xmlns:p14="http://schemas.microsoft.com/office/powerpoint/2010/main" val="2319606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GB" altLang="en-US"/>
              <a:t>Scalar</a:t>
            </a:r>
          </a:p>
        </p:txBody>
      </p:sp>
      <p:sp>
        <p:nvSpPr>
          <p:cNvPr id="19459" name="Rectangle 3"/>
          <p:cNvSpPr>
            <a:spLocks noGrp="1" noChangeArrowheads="1"/>
          </p:cNvSpPr>
          <p:nvPr>
            <p:ph idx="1"/>
          </p:nvPr>
        </p:nvSpPr>
        <p:spPr/>
        <p:txBody>
          <a:bodyPr/>
          <a:lstStyle/>
          <a:p>
            <a:pPr eaLnBrk="1" hangingPunct="1"/>
            <a:r>
              <a:rPr lang="en-GB" altLang="en-US"/>
              <a:t>Variable described by a single number</a:t>
            </a:r>
          </a:p>
          <a:p>
            <a:pPr eaLnBrk="1" hangingPunct="1">
              <a:buFont typeface="Wingdings" panose="05000000000000000000" pitchFamily="2" charset="2"/>
              <a:buNone/>
            </a:pPr>
            <a:r>
              <a:rPr lang="en-GB" altLang="en-US" sz="1600"/>
              <a:t>e.g. Intensity of each voxel in an MRI scan</a:t>
            </a:r>
          </a:p>
        </p:txBody>
      </p:sp>
      <p:pic>
        <p:nvPicPr>
          <p:cNvPr id="19460" name="Picture 5" descr="emmj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1" y="2286000"/>
            <a:ext cx="35845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Tree>
    <p:extLst>
      <p:ext uri="{BB962C8B-B14F-4D97-AF65-F5344CB8AC3E}">
        <p14:creationId xmlns:p14="http://schemas.microsoft.com/office/powerpoint/2010/main" val="101118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GB" altLang="en-US"/>
              <a:t>Vector</a:t>
            </a:r>
          </a:p>
        </p:txBody>
      </p:sp>
      <p:sp>
        <p:nvSpPr>
          <p:cNvPr id="1028" name="Rectangle 3"/>
          <p:cNvSpPr>
            <a:spLocks noGrp="1" noChangeArrowheads="1"/>
          </p:cNvSpPr>
          <p:nvPr>
            <p:ph idx="1"/>
          </p:nvPr>
        </p:nvSpPr>
        <p:spPr>
          <a:xfrm>
            <a:off x="1828800" y="1524000"/>
            <a:ext cx="7543800" cy="4114800"/>
          </a:xfrm>
        </p:spPr>
        <p:txBody>
          <a:bodyPr/>
          <a:lstStyle/>
          <a:p>
            <a:pPr eaLnBrk="1" hangingPunct="1"/>
            <a:r>
              <a:rPr lang="en-GB" altLang="en-US" sz="2400"/>
              <a:t>Not a physics vector (magnitude, direction)</a:t>
            </a:r>
          </a:p>
          <a:p>
            <a:pPr eaLnBrk="1" hangingPunct="1"/>
            <a:r>
              <a:rPr lang="en-GB" altLang="en-US" sz="2400"/>
              <a:t>Column of numbers e.g. intensity of same voxel at different time points</a:t>
            </a:r>
          </a:p>
          <a:p>
            <a:pPr eaLnBrk="1" hangingPunct="1"/>
            <a:endParaRPr lang="en-GB" altLang="en-US" sz="2400"/>
          </a:p>
          <a:p>
            <a:pPr eaLnBrk="1" hangingPunct="1"/>
            <a:endParaRPr lang="en-GB" altLang="en-US" sz="2400"/>
          </a:p>
        </p:txBody>
      </p:sp>
      <p:sp>
        <p:nvSpPr>
          <p:cNvPr id="1029" name="Text Box 15"/>
          <p:cNvSpPr txBox="1">
            <a:spLocks noChangeArrowheads="1"/>
          </p:cNvSpPr>
          <p:nvPr/>
        </p:nvSpPr>
        <p:spPr bwMode="auto">
          <a:xfrm>
            <a:off x="4224338" y="4005263"/>
            <a:ext cx="1871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endParaRPr lang="en-US" altLang="en-US">
              <a:latin typeface="Arial" panose="020B0604020202020204" pitchFamily="34" charset="0"/>
            </a:endParaRPr>
          </a:p>
        </p:txBody>
      </p:sp>
      <p:sp>
        <p:nvSpPr>
          <p:cNvPr id="1030" name="Text Box 26"/>
          <p:cNvSpPr txBox="1">
            <a:spLocks noChangeArrowheads="1"/>
          </p:cNvSpPr>
          <p:nvPr/>
        </p:nvSpPr>
        <p:spPr bwMode="auto">
          <a:xfrm>
            <a:off x="5656263" y="2489201"/>
            <a:ext cx="38163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endParaRPr lang="en-US" altLang="en-US">
              <a:latin typeface="Rockwell" panose="02060603020205020403" pitchFamily="18" charset="0"/>
              <a:cs typeface="Tahoma" panose="020B0604030504040204" pitchFamily="34" charset="0"/>
            </a:endParaRPr>
          </a:p>
          <a:p>
            <a:pPr eaLnBrk="1" hangingPunct="1">
              <a:spcBef>
                <a:spcPct val="50000"/>
              </a:spcBef>
            </a:pPr>
            <a:endParaRPr lang="en-GB" altLang="en-US">
              <a:latin typeface="Rockwell" panose="02060603020205020403" pitchFamily="18" charset="0"/>
            </a:endParaRPr>
          </a:p>
        </p:txBody>
      </p:sp>
      <p:graphicFrame>
        <p:nvGraphicFramePr>
          <p:cNvPr id="1026" name="Object 28"/>
          <p:cNvGraphicFramePr>
            <a:graphicFrameLocks noChangeAspect="1"/>
          </p:cNvGraphicFramePr>
          <p:nvPr/>
        </p:nvGraphicFramePr>
        <p:xfrm>
          <a:off x="3881438" y="2928939"/>
          <a:ext cx="1071562" cy="2308225"/>
        </p:xfrm>
        <a:graphic>
          <a:graphicData uri="http://schemas.openxmlformats.org/presentationml/2006/ole">
            <mc:AlternateContent xmlns:mc="http://schemas.openxmlformats.org/markup-compatibility/2006">
              <mc:Choice xmlns:v="urn:schemas-microsoft-com:vml" Requires="v">
                <p:oleObj name="Equation" r:id="rId2" imgW="330120" imgH="711000" progId="Equation.3">
                  <p:embed/>
                </p:oleObj>
              </mc:Choice>
              <mc:Fallback>
                <p:oleObj name="Equation" r:id="rId2" imgW="330120" imgH="711000" progId="Equation.3">
                  <p:embed/>
                  <p:pic>
                    <p:nvPicPr>
                      <p:cNvPr id="1026" name="Object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438" y="2928939"/>
                        <a:ext cx="1071562" cy="230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5512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24000" y="260351"/>
            <a:ext cx="8229600" cy="993775"/>
          </a:xfrm>
          <a:noFill/>
          <a:ln/>
        </p:spPr>
        <p:txBody>
          <a:bodyPr/>
          <a:lstStyle/>
          <a:p>
            <a:r>
              <a:rPr lang="en-GB" altLang="en-US" dirty="0"/>
              <a:t>Scalars, vectors and matrices </a:t>
            </a:r>
          </a:p>
        </p:txBody>
      </p:sp>
      <p:sp>
        <p:nvSpPr>
          <p:cNvPr id="8195" name="Rectangle 3"/>
          <p:cNvSpPr>
            <a:spLocks noGrp="1" noChangeArrowheads="1"/>
          </p:cNvSpPr>
          <p:nvPr>
            <p:ph type="body" sz="half" idx="1"/>
          </p:nvPr>
        </p:nvSpPr>
        <p:spPr>
          <a:xfrm>
            <a:off x="1919289" y="1341438"/>
            <a:ext cx="5545137" cy="792162"/>
          </a:xfrm>
        </p:spPr>
        <p:txBody>
          <a:bodyPr/>
          <a:lstStyle/>
          <a:p>
            <a:pPr>
              <a:lnSpc>
                <a:spcPct val="80000"/>
              </a:lnSpc>
            </a:pPr>
            <a:r>
              <a:rPr lang="en-GB" altLang="en-US" sz="2000" b="1">
                <a:solidFill>
                  <a:schemeClr val="bg1"/>
                </a:solidFill>
              </a:rPr>
              <a:t>Scalar:</a:t>
            </a:r>
            <a:r>
              <a:rPr lang="en-GB" altLang="en-US" sz="2000">
                <a:solidFill>
                  <a:schemeClr val="bg1"/>
                </a:solidFill>
              </a:rPr>
              <a:t>  </a:t>
            </a:r>
            <a:r>
              <a:rPr lang="en-GB" altLang="en-US" sz="2000">
                <a:solidFill>
                  <a:schemeClr val="accent1"/>
                </a:solidFill>
              </a:rPr>
              <a:t>Variable described by a single number – e.g. </a:t>
            </a:r>
            <a:r>
              <a:rPr lang="en-US" altLang="en-US" sz="1800">
                <a:solidFill>
                  <a:schemeClr val="accent1"/>
                </a:solidFill>
              </a:rPr>
              <a:t>Image intensity (pixel value) </a:t>
            </a:r>
            <a:endParaRPr lang="en-GB" altLang="en-US" sz="1800">
              <a:solidFill>
                <a:schemeClr val="accent1"/>
              </a:solidFill>
            </a:endParaRPr>
          </a:p>
        </p:txBody>
      </p:sp>
      <p:pic>
        <p:nvPicPr>
          <p:cNvPr id="8197" name="Picture 5" descr="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295" y="3101976"/>
            <a:ext cx="2430463" cy="1490662"/>
          </a:xfrm>
          <a:prstGeom prst="rect">
            <a:avLst/>
          </a:prstGeom>
          <a:solidFill>
            <a:schemeClr val="bg1"/>
          </a:solidFill>
        </p:spPr>
      </p:pic>
      <p:graphicFrame>
        <p:nvGraphicFramePr>
          <p:cNvPr id="8198" name="Object 6"/>
          <p:cNvGraphicFramePr>
            <a:graphicFrameLocks noChangeAspect="1"/>
          </p:cNvGraphicFramePr>
          <p:nvPr>
            <p:extLst>
              <p:ext uri="{D42A27DB-BD31-4B8C-83A1-F6EECF244321}">
                <p14:modId xmlns:p14="http://schemas.microsoft.com/office/powerpoint/2010/main" val="3394806636"/>
              </p:ext>
            </p:extLst>
          </p:nvPr>
        </p:nvGraphicFramePr>
        <p:xfrm>
          <a:off x="2351089" y="3196093"/>
          <a:ext cx="682625" cy="566737"/>
        </p:xfrm>
        <a:graphic>
          <a:graphicData uri="http://schemas.openxmlformats.org/presentationml/2006/ole">
            <mc:AlternateContent xmlns:mc="http://schemas.openxmlformats.org/markup-compatibility/2006">
              <mc:Choice xmlns:v="urn:schemas-microsoft-com:vml" Requires="v">
                <p:oleObj name="Equation" r:id="rId4" imgW="545760" imgH="482400" progId="Equation.3">
                  <p:embed/>
                </p:oleObj>
              </mc:Choice>
              <mc:Fallback>
                <p:oleObj name="Equation" r:id="rId4" imgW="545760" imgH="482400" progId="Equation.3">
                  <p:embed/>
                  <p:pic>
                    <p:nvPicPr>
                      <p:cNvPr id="8198" name="Object 6"/>
                      <p:cNvPicPr>
                        <a:picLocks noChangeAspect="1" noChangeArrowheads="1"/>
                      </p:cNvPicPr>
                      <p:nvPr/>
                    </p:nvPicPr>
                    <p:blipFill>
                      <a:blip r:embed="rId5">
                        <a:lum bright="54000"/>
                        <a:grayscl/>
                        <a:extLst>
                          <a:ext uri="{28A0092B-C50C-407E-A947-70E740481C1C}">
                            <a14:useLocalDpi xmlns:a14="http://schemas.microsoft.com/office/drawing/2010/main" val="0"/>
                          </a:ext>
                        </a:extLst>
                      </a:blip>
                      <a:srcRect/>
                      <a:stretch>
                        <a:fillRect/>
                      </a:stretch>
                    </p:blipFill>
                    <p:spPr bwMode="auto">
                      <a:xfrm>
                        <a:off x="2351089" y="3196093"/>
                        <a:ext cx="682625" cy="566737"/>
                      </a:xfrm>
                      <a:prstGeom prst="rect">
                        <a:avLst/>
                      </a:prstGeom>
                      <a:solidFill>
                        <a:srgbClr val="00B050"/>
                      </a:solidFill>
                      <a:ln>
                        <a:noFill/>
                      </a:ln>
                      <a:effectLst/>
                    </p:spPr>
                  </p:pic>
                </p:oleObj>
              </mc:Fallback>
            </mc:AlternateContent>
          </a:graphicData>
        </a:graphic>
      </p:graphicFrame>
      <p:sp>
        <p:nvSpPr>
          <p:cNvPr id="8199" name="Rectangle 7"/>
          <p:cNvSpPr>
            <a:spLocks noChangeArrowheads="1"/>
          </p:cNvSpPr>
          <p:nvPr/>
        </p:nvSpPr>
        <p:spPr bwMode="auto">
          <a:xfrm>
            <a:off x="1919288" y="2205039"/>
            <a:ext cx="8362950"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lnSpc>
                <a:spcPct val="80000"/>
              </a:lnSpc>
            </a:pPr>
            <a:endParaRPr lang="en-GB" altLang="en-US" sz="2000" b="1"/>
          </a:p>
          <a:p>
            <a:pPr>
              <a:lnSpc>
                <a:spcPct val="80000"/>
              </a:lnSpc>
            </a:pPr>
            <a:r>
              <a:rPr lang="en-GB" altLang="en-US" sz="2000" b="1">
                <a:solidFill>
                  <a:schemeClr val="bg1"/>
                </a:solidFill>
              </a:rPr>
              <a:t>Vector</a:t>
            </a:r>
            <a:r>
              <a:rPr lang="en-GB" altLang="en-US" sz="2000">
                <a:solidFill>
                  <a:schemeClr val="bg1"/>
                </a:solidFill>
              </a:rPr>
              <a:t>:  </a:t>
            </a:r>
            <a:r>
              <a:rPr lang="en-GB" altLang="en-US" sz="2000">
                <a:solidFill>
                  <a:schemeClr val="accent1"/>
                </a:solidFill>
              </a:rPr>
              <a:t>Variable described by magnitude and direction</a:t>
            </a:r>
            <a:endParaRPr lang="en-GB" altLang="en-US" sz="2000" b="1">
              <a:solidFill>
                <a:schemeClr val="accent1"/>
              </a:solidFill>
            </a:endParaRPr>
          </a:p>
        </p:txBody>
      </p:sp>
      <p:graphicFrame>
        <p:nvGraphicFramePr>
          <p:cNvPr id="8201" name="Object 9"/>
          <p:cNvGraphicFramePr>
            <a:graphicFrameLocks noChangeAspect="1"/>
          </p:cNvGraphicFramePr>
          <p:nvPr>
            <p:extLst>
              <p:ext uri="{D42A27DB-BD31-4B8C-83A1-F6EECF244321}">
                <p14:modId xmlns:p14="http://schemas.microsoft.com/office/powerpoint/2010/main" val="2808382032"/>
              </p:ext>
            </p:extLst>
          </p:nvPr>
        </p:nvGraphicFramePr>
        <p:xfrm>
          <a:off x="2006600" y="5411788"/>
          <a:ext cx="1087438" cy="800100"/>
        </p:xfrm>
        <a:graphic>
          <a:graphicData uri="http://schemas.openxmlformats.org/presentationml/2006/ole">
            <mc:AlternateContent xmlns:mc="http://schemas.openxmlformats.org/markup-compatibility/2006">
              <mc:Choice xmlns:v="urn:schemas-microsoft-com:vml" Requires="v">
                <p:oleObj name="Equation" r:id="rId6" imgW="965160" imgH="711000" progId="Equation.3">
                  <p:embed/>
                </p:oleObj>
              </mc:Choice>
              <mc:Fallback>
                <p:oleObj name="Equation" r:id="rId6" imgW="965160" imgH="711000" progId="Equation.3">
                  <p:embed/>
                  <p:pic>
                    <p:nvPicPr>
                      <p:cNvPr id="8201" name="Object 9"/>
                      <p:cNvPicPr>
                        <a:picLocks noChangeAspect="1" noChangeArrowheads="1"/>
                      </p:cNvPicPr>
                      <p:nvPr/>
                    </p:nvPicPr>
                    <p:blipFill>
                      <a:blip r:embed="rId7">
                        <a:lum bright="24000"/>
                        <a:extLst>
                          <a:ext uri="{28A0092B-C50C-407E-A947-70E740481C1C}">
                            <a14:useLocalDpi xmlns:a14="http://schemas.microsoft.com/office/drawing/2010/main" val="0"/>
                          </a:ext>
                        </a:extLst>
                      </a:blip>
                      <a:srcRect/>
                      <a:stretch>
                        <a:fillRect/>
                      </a:stretch>
                    </p:blipFill>
                    <p:spPr bwMode="auto">
                      <a:xfrm>
                        <a:off x="2006600" y="5411788"/>
                        <a:ext cx="1087438" cy="800100"/>
                      </a:xfrm>
                      <a:prstGeom prst="rect">
                        <a:avLst/>
                      </a:prstGeom>
                      <a:solidFill>
                        <a:srgbClr val="00B050"/>
                      </a:solidFill>
                      <a:ln>
                        <a:noFill/>
                      </a:ln>
                      <a:effectLst/>
                    </p:spPr>
                  </p:pic>
                </p:oleObj>
              </mc:Fallback>
            </mc:AlternateContent>
          </a:graphicData>
        </a:graphic>
      </p:graphicFrame>
      <p:sp>
        <p:nvSpPr>
          <p:cNvPr id="8202" name="Text Box 10"/>
          <p:cNvSpPr txBox="1">
            <a:spLocks noChangeArrowheads="1"/>
          </p:cNvSpPr>
          <p:nvPr/>
        </p:nvSpPr>
        <p:spPr bwMode="auto">
          <a:xfrm>
            <a:off x="1981200" y="6261100"/>
            <a:ext cx="7067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dirty="0">
                <a:solidFill>
                  <a:schemeClr val="bg1"/>
                </a:solidFill>
                <a:latin typeface="Times New Roman" panose="02020603050405020304" pitchFamily="18" charset="0"/>
              </a:rPr>
              <a:t>Square (3 x 3)	Rectangular (3 x 2) 	        d </a:t>
            </a:r>
            <a:r>
              <a:rPr lang="en-GB" altLang="en-US" sz="1600" baseline="-25000" dirty="0">
                <a:solidFill>
                  <a:schemeClr val="bg1"/>
                </a:solidFill>
                <a:latin typeface="Times New Roman" panose="02020603050405020304" pitchFamily="18" charset="0"/>
              </a:rPr>
              <a:t>r c</a:t>
            </a:r>
            <a:r>
              <a:rPr lang="en-GB" altLang="en-US" sz="1600" dirty="0">
                <a:solidFill>
                  <a:schemeClr val="bg1"/>
                </a:solidFill>
                <a:latin typeface="Times New Roman" panose="02020603050405020304" pitchFamily="18" charset="0"/>
              </a:rPr>
              <a:t> : </a:t>
            </a:r>
            <a:r>
              <a:rPr lang="en-GB" altLang="en-US" sz="1600" dirty="0" err="1">
                <a:solidFill>
                  <a:schemeClr val="bg1"/>
                </a:solidFill>
                <a:latin typeface="Times New Roman" panose="02020603050405020304" pitchFamily="18" charset="0"/>
              </a:rPr>
              <a:t>r</a:t>
            </a:r>
            <a:r>
              <a:rPr lang="en-GB" altLang="en-US" sz="1600" baseline="30000" dirty="0" err="1">
                <a:solidFill>
                  <a:schemeClr val="bg1"/>
                </a:solidFill>
                <a:latin typeface="Times New Roman" panose="02020603050405020304" pitchFamily="18" charset="0"/>
              </a:rPr>
              <a:t>th</a:t>
            </a:r>
            <a:r>
              <a:rPr lang="en-GB" altLang="en-US" sz="1600" dirty="0">
                <a:solidFill>
                  <a:schemeClr val="bg1"/>
                </a:solidFill>
                <a:latin typeface="Times New Roman" panose="02020603050405020304" pitchFamily="18" charset="0"/>
              </a:rPr>
              <a:t> </a:t>
            </a:r>
            <a:r>
              <a:rPr lang="en-GB" altLang="en-US" sz="1600" b="1" dirty="0">
                <a:solidFill>
                  <a:schemeClr val="bg1"/>
                </a:solidFill>
                <a:latin typeface="Times New Roman" panose="02020603050405020304" pitchFamily="18" charset="0"/>
              </a:rPr>
              <a:t>r</a:t>
            </a:r>
            <a:r>
              <a:rPr lang="en-GB" altLang="en-US" sz="1600" dirty="0">
                <a:solidFill>
                  <a:schemeClr val="bg1"/>
                </a:solidFill>
                <a:latin typeface="Times New Roman" panose="02020603050405020304" pitchFamily="18" charset="0"/>
              </a:rPr>
              <a:t>ow, </a:t>
            </a:r>
            <a:r>
              <a:rPr lang="en-GB" altLang="en-US" sz="1600" dirty="0" err="1">
                <a:solidFill>
                  <a:schemeClr val="bg1"/>
                </a:solidFill>
                <a:latin typeface="Times New Roman" panose="02020603050405020304" pitchFamily="18" charset="0"/>
              </a:rPr>
              <a:t>c</a:t>
            </a:r>
            <a:r>
              <a:rPr lang="en-GB" altLang="en-US" sz="1600" baseline="30000" dirty="0" err="1">
                <a:solidFill>
                  <a:schemeClr val="bg1"/>
                </a:solidFill>
                <a:latin typeface="Times New Roman" panose="02020603050405020304" pitchFamily="18" charset="0"/>
              </a:rPr>
              <a:t>th</a:t>
            </a:r>
            <a:r>
              <a:rPr lang="en-GB" altLang="en-US" sz="1600" dirty="0">
                <a:solidFill>
                  <a:schemeClr val="bg1"/>
                </a:solidFill>
                <a:latin typeface="Times New Roman" panose="02020603050405020304" pitchFamily="18" charset="0"/>
              </a:rPr>
              <a:t> </a:t>
            </a:r>
            <a:r>
              <a:rPr lang="en-GB" altLang="en-US" sz="1600" b="1" dirty="0">
                <a:solidFill>
                  <a:schemeClr val="bg1"/>
                </a:solidFill>
                <a:latin typeface="Times New Roman" panose="02020603050405020304" pitchFamily="18" charset="0"/>
              </a:rPr>
              <a:t>c</a:t>
            </a:r>
            <a:r>
              <a:rPr lang="en-GB" altLang="en-US" sz="1600" dirty="0">
                <a:solidFill>
                  <a:schemeClr val="bg1"/>
                </a:solidFill>
                <a:latin typeface="Times New Roman" panose="02020603050405020304" pitchFamily="18" charset="0"/>
              </a:rPr>
              <a:t>olumn</a:t>
            </a:r>
          </a:p>
        </p:txBody>
      </p:sp>
      <p:grpSp>
        <p:nvGrpSpPr>
          <p:cNvPr id="8221" name="Group 29"/>
          <p:cNvGrpSpPr>
            <a:grpSpLocks/>
          </p:cNvGrpSpPr>
          <p:nvPr/>
        </p:nvGrpSpPr>
        <p:grpSpPr bwMode="auto">
          <a:xfrm>
            <a:off x="3863975" y="5081588"/>
            <a:ext cx="1225550" cy="1155700"/>
            <a:chOff x="1514" y="3166"/>
            <a:chExt cx="772" cy="728"/>
          </a:xfrm>
          <a:solidFill>
            <a:srgbClr val="00B050"/>
          </a:solidFill>
        </p:grpSpPr>
        <p:graphicFrame>
          <p:nvGraphicFramePr>
            <p:cNvPr id="8204" name="Object 12"/>
            <p:cNvGraphicFramePr>
              <a:graphicFrameLocks noChangeAspect="1"/>
            </p:cNvGraphicFramePr>
            <p:nvPr>
              <p:extLst>
                <p:ext uri="{D42A27DB-BD31-4B8C-83A1-F6EECF244321}">
                  <p14:modId xmlns:p14="http://schemas.microsoft.com/office/powerpoint/2010/main" val="1610088202"/>
                </p:ext>
              </p:extLst>
            </p:nvPr>
          </p:nvGraphicFramePr>
          <p:xfrm>
            <a:off x="1514" y="3354"/>
            <a:ext cx="554" cy="534"/>
          </p:xfrm>
          <a:graphic>
            <a:graphicData uri="http://schemas.openxmlformats.org/presentationml/2006/ole">
              <mc:AlternateContent xmlns:mc="http://schemas.openxmlformats.org/markup-compatibility/2006">
                <mc:Choice xmlns:v="urn:schemas-microsoft-com:vml" Requires="v">
                  <p:oleObj name="Equation" r:id="rId8" imgW="736560" imgH="711000" progId="Equation.DSMT4">
                    <p:embed/>
                  </p:oleObj>
                </mc:Choice>
                <mc:Fallback>
                  <p:oleObj name="Equation" r:id="rId8" imgW="736560" imgH="711000" progId="Equation.DSMT4">
                    <p:embed/>
                    <p:pic>
                      <p:nvPicPr>
                        <p:cNvPr id="8204" name="Object 12"/>
                        <p:cNvPicPr>
                          <a:picLocks noChangeAspect="1" noChangeArrowheads="1"/>
                        </p:cNvPicPr>
                        <p:nvPr/>
                      </p:nvPicPr>
                      <p:blipFill>
                        <a:blip r:embed="rId9">
                          <a:lum bright="24000"/>
                        </a:blip>
                        <a:srcRect/>
                        <a:stretch>
                          <a:fillRect/>
                        </a:stretch>
                      </p:blipFill>
                      <p:spPr bwMode="auto">
                        <a:xfrm>
                          <a:off x="1514" y="3354"/>
                          <a:ext cx="554" cy="534"/>
                        </a:xfrm>
                        <a:prstGeom prst="rect">
                          <a:avLst/>
                        </a:prstGeom>
                        <a:solidFill>
                          <a:srgbClr val="00B050"/>
                        </a:solidFill>
                        <a:ln>
                          <a:noFill/>
                        </a:ln>
                        <a:effectLst/>
                      </p:spPr>
                    </p:pic>
                  </p:oleObj>
                </mc:Fallback>
              </mc:AlternateContent>
            </a:graphicData>
          </a:graphic>
        </p:graphicFrame>
        <p:sp>
          <p:nvSpPr>
            <p:cNvPr id="8205" name="Line 13"/>
            <p:cNvSpPr>
              <a:spLocks noChangeShapeType="1"/>
            </p:cNvSpPr>
            <p:nvPr/>
          </p:nvSpPr>
          <p:spPr bwMode="auto">
            <a:xfrm>
              <a:off x="2088" y="3354"/>
              <a:ext cx="0" cy="540"/>
            </a:xfrm>
            <a:prstGeom prst="line">
              <a:avLst/>
            </a:prstGeom>
            <a:grpFill/>
            <a:ln w="9525">
              <a:solidFill>
                <a:schemeClr val="bg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6" name="Line 14"/>
            <p:cNvSpPr>
              <a:spLocks noChangeShapeType="1"/>
            </p:cNvSpPr>
            <p:nvPr/>
          </p:nvSpPr>
          <p:spPr bwMode="auto">
            <a:xfrm flipH="1">
              <a:off x="1722" y="3330"/>
              <a:ext cx="300" cy="0"/>
            </a:xfrm>
            <a:prstGeom prst="line">
              <a:avLst/>
            </a:prstGeom>
            <a:grpFill/>
            <a:ln w="9525">
              <a:solidFill>
                <a:schemeClr val="bg1"/>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7" name="Text Box 15"/>
            <p:cNvSpPr txBox="1">
              <a:spLocks noChangeArrowheads="1"/>
            </p:cNvSpPr>
            <p:nvPr/>
          </p:nvSpPr>
          <p:spPr bwMode="auto">
            <a:xfrm>
              <a:off x="2052" y="3516"/>
              <a:ext cx="234" cy="21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a:solidFill>
                    <a:schemeClr val="bg1"/>
                  </a:solidFill>
                  <a:latin typeface="Times New Roman" panose="02020603050405020304" pitchFamily="18" charset="0"/>
                </a:rPr>
                <a:t>3</a:t>
              </a:r>
            </a:p>
          </p:txBody>
        </p:sp>
        <p:sp>
          <p:nvSpPr>
            <p:cNvPr id="8208" name="Text Box 16"/>
            <p:cNvSpPr txBox="1">
              <a:spLocks noChangeArrowheads="1"/>
            </p:cNvSpPr>
            <p:nvPr/>
          </p:nvSpPr>
          <p:spPr bwMode="auto">
            <a:xfrm>
              <a:off x="1768" y="3166"/>
              <a:ext cx="234" cy="21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a:solidFill>
                    <a:schemeClr val="bg1"/>
                  </a:solidFill>
                  <a:latin typeface="Times New Roman" panose="02020603050405020304" pitchFamily="18" charset="0"/>
                </a:rPr>
                <a:t>2</a:t>
              </a:r>
            </a:p>
          </p:txBody>
        </p:sp>
      </p:grpSp>
      <p:sp>
        <p:nvSpPr>
          <p:cNvPr id="8209" name="Rectangle 17"/>
          <p:cNvSpPr>
            <a:spLocks noChangeArrowheads="1"/>
          </p:cNvSpPr>
          <p:nvPr/>
        </p:nvSpPr>
        <p:spPr bwMode="auto">
          <a:xfrm>
            <a:off x="1946275" y="4508501"/>
            <a:ext cx="5791200"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lnSpc>
                <a:spcPct val="80000"/>
              </a:lnSpc>
              <a:buFontTx/>
              <a:buNone/>
            </a:pPr>
            <a:endParaRPr lang="en-GB" altLang="en-US" sz="2400" b="1" dirty="0">
              <a:solidFill>
                <a:schemeClr val="bg1"/>
              </a:solidFill>
            </a:endParaRPr>
          </a:p>
          <a:p>
            <a:pPr>
              <a:lnSpc>
                <a:spcPct val="80000"/>
              </a:lnSpc>
            </a:pPr>
            <a:r>
              <a:rPr lang="en-GB" altLang="en-US" sz="2000" b="1" dirty="0">
                <a:solidFill>
                  <a:schemeClr val="bg1"/>
                </a:solidFill>
              </a:rPr>
              <a:t>Matrix</a:t>
            </a:r>
            <a:r>
              <a:rPr lang="en-GB" altLang="en-US" sz="2000" dirty="0">
                <a:solidFill>
                  <a:schemeClr val="bg1"/>
                </a:solidFill>
              </a:rPr>
              <a:t>:  </a:t>
            </a:r>
            <a:r>
              <a:rPr lang="en-GB" altLang="en-US" sz="2000" dirty="0">
                <a:solidFill>
                  <a:schemeClr val="accent1"/>
                </a:solidFill>
              </a:rPr>
              <a:t>Rectangular array of scalars</a:t>
            </a:r>
          </a:p>
        </p:txBody>
      </p:sp>
      <p:graphicFrame>
        <p:nvGraphicFramePr>
          <p:cNvPr id="8211" name="Object 19"/>
          <p:cNvGraphicFramePr>
            <a:graphicFrameLocks noChangeAspect="1"/>
          </p:cNvGraphicFramePr>
          <p:nvPr>
            <p:extLst>
              <p:ext uri="{D42A27DB-BD31-4B8C-83A1-F6EECF244321}">
                <p14:modId xmlns:p14="http://schemas.microsoft.com/office/powerpoint/2010/main" val="73203137"/>
              </p:ext>
            </p:extLst>
          </p:nvPr>
        </p:nvGraphicFramePr>
        <p:xfrm>
          <a:off x="6284913" y="5284788"/>
          <a:ext cx="1668462" cy="914400"/>
        </p:xfrm>
        <a:graphic>
          <a:graphicData uri="http://schemas.openxmlformats.org/presentationml/2006/ole">
            <mc:AlternateContent xmlns:mc="http://schemas.openxmlformats.org/markup-compatibility/2006">
              <mc:Choice xmlns:v="urn:schemas-microsoft-com:vml" Requires="v">
                <p:oleObj name="Equation" r:id="rId10" imgW="1295280" imgH="711000" progId="Equation.3">
                  <p:embed/>
                </p:oleObj>
              </mc:Choice>
              <mc:Fallback>
                <p:oleObj name="Equation" r:id="rId10" imgW="1295280" imgH="711000" progId="Equation.3">
                  <p:embed/>
                  <p:pic>
                    <p:nvPicPr>
                      <p:cNvPr id="8211" name="Object 19"/>
                      <p:cNvPicPr>
                        <a:picLocks noChangeAspect="1" noChangeArrowheads="1"/>
                      </p:cNvPicPr>
                      <p:nvPr/>
                    </p:nvPicPr>
                    <p:blipFill>
                      <a:blip r:embed="rId11">
                        <a:lum bright="84000"/>
                        <a:extLst>
                          <a:ext uri="{28A0092B-C50C-407E-A947-70E740481C1C}">
                            <a14:useLocalDpi xmlns:a14="http://schemas.microsoft.com/office/drawing/2010/main" val="0"/>
                          </a:ext>
                        </a:extLst>
                      </a:blip>
                      <a:srcRect/>
                      <a:stretch>
                        <a:fillRect/>
                      </a:stretch>
                    </p:blipFill>
                    <p:spPr bwMode="auto">
                      <a:xfrm>
                        <a:off x="6284913" y="5284788"/>
                        <a:ext cx="1668462" cy="914400"/>
                      </a:xfrm>
                      <a:prstGeom prst="rect">
                        <a:avLst/>
                      </a:prstGeom>
                      <a:solidFill>
                        <a:srgbClr val="00B050"/>
                      </a:solidFill>
                      <a:ln>
                        <a:noFill/>
                      </a:ln>
                      <a:effectLst/>
                    </p:spPr>
                  </p:pic>
                </p:oleObj>
              </mc:Fallback>
            </mc:AlternateContent>
          </a:graphicData>
        </a:graphic>
      </p:graphicFrame>
      <p:sp>
        <p:nvSpPr>
          <p:cNvPr id="8212" name="Rectangle 20"/>
          <p:cNvSpPr>
            <a:spLocks noChangeArrowheads="1"/>
          </p:cNvSpPr>
          <p:nvPr/>
        </p:nvSpPr>
        <p:spPr bwMode="auto">
          <a:xfrm>
            <a:off x="6724651" y="5318126"/>
            <a:ext cx="276225" cy="847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3" name="Rectangle 21"/>
          <p:cNvSpPr>
            <a:spLocks noChangeArrowheads="1"/>
          </p:cNvSpPr>
          <p:nvPr/>
        </p:nvSpPr>
        <p:spPr bwMode="auto">
          <a:xfrm>
            <a:off x="7131051" y="5311776"/>
            <a:ext cx="276225" cy="847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4" name="Rectangle 22"/>
          <p:cNvSpPr>
            <a:spLocks noChangeArrowheads="1"/>
          </p:cNvSpPr>
          <p:nvPr/>
        </p:nvSpPr>
        <p:spPr bwMode="auto">
          <a:xfrm>
            <a:off x="7546976" y="5308601"/>
            <a:ext cx="276225" cy="847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216" name="Picture 24" descr="vector"/>
          <p:cNvPicPr>
            <a:picLocks noGrp="1" noChangeAspect="1" noChangeArrowheads="1"/>
          </p:cNvPicPr>
          <p:nvPr>
            <p:ph sz="quarter" idx="3"/>
          </p:nvPr>
        </p:nvPicPr>
        <p:blipFill>
          <a:blip r:embed="rId12">
            <a:extLst>
              <a:ext uri="{28A0092B-C50C-407E-A947-70E740481C1C}">
                <a14:useLocalDpi xmlns:a14="http://schemas.microsoft.com/office/drawing/2010/main" val="0"/>
              </a:ext>
            </a:extLst>
          </a:blip>
          <a:srcRect/>
          <a:stretch>
            <a:fillRect/>
          </a:stretch>
        </p:blipFill>
        <p:spPr>
          <a:xfrm>
            <a:off x="8426451" y="2828925"/>
            <a:ext cx="1154113" cy="18494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8217" name="Object 25"/>
          <p:cNvGraphicFramePr>
            <a:graphicFrameLocks noChangeAspect="1"/>
          </p:cNvGraphicFramePr>
          <p:nvPr>
            <p:extLst>
              <p:ext uri="{D42A27DB-BD31-4B8C-83A1-F6EECF244321}">
                <p14:modId xmlns:p14="http://schemas.microsoft.com/office/powerpoint/2010/main" val="2999968952"/>
              </p:ext>
            </p:extLst>
          </p:nvPr>
        </p:nvGraphicFramePr>
        <p:xfrm>
          <a:off x="7680326" y="2828926"/>
          <a:ext cx="461963" cy="955675"/>
        </p:xfrm>
        <a:graphic>
          <a:graphicData uri="http://schemas.openxmlformats.org/presentationml/2006/ole">
            <mc:AlternateContent xmlns:mc="http://schemas.openxmlformats.org/markup-compatibility/2006">
              <mc:Choice xmlns:v="urn:schemas-microsoft-com:vml" Requires="v">
                <p:oleObj name="Ligning" r:id="rId13" imgW="545760" imgH="736560" progId="Equation.3">
                  <p:embed/>
                </p:oleObj>
              </mc:Choice>
              <mc:Fallback>
                <p:oleObj name="Ligning" r:id="rId13" imgW="545760" imgH="736560" progId="Equation.3">
                  <p:embed/>
                  <p:pic>
                    <p:nvPicPr>
                      <p:cNvPr id="8217" name="Object 25"/>
                      <p:cNvPicPr>
                        <a:picLocks noChangeAspect="1" noChangeArrowheads="1"/>
                      </p:cNvPicPr>
                      <p:nvPr/>
                    </p:nvPicPr>
                    <p:blipFill>
                      <a:blip r:embed="rId14">
                        <a:lum bright="48000"/>
                        <a:extLst>
                          <a:ext uri="{28A0092B-C50C-407E-A947-70E740481C1C}">
                            <a14:useLocalDpi xmlns:a14="http://schemas.microsoft.com/office/drawing/2010/main" val="0"/>
                          </a:ext>
                        </a:extLst>
                      </a:blip>
                      <a:srcRect/>
                      <a:stretch>
                        <a:fillRect/>
                      </a:stretch>
                    </p:blipFill>
                    <p:spPr bwMode="auto">
                      <a:xfrm>
                        <a:off x="7680326" y="2828926"/>
                        <a:ext cx="461963" cy="955675"/>
                      </a:xfrm>
                      <a:prstGeom prst="rect">
                        <a:avLst/>
                      </a:prstGeom>
                      <a:solidFill>
                        <a:srgbClr val="00B050"/>
                      </a:solidFill>
                      <a:ln>
                        <a:noFill/>
                      </a:ln>
                      <a:effectLst/>
                    </p:spPr>
                  </p:pic>
                </p:oleObj>
              </mc:Fallback>
            </mc:AlternateContent>
          </a:graphicData>
        </a:graphic>
      </p:graphicFrame>
      <p:pic>
        <p:nvPicPr>
          <p:cNvPr id="8218" name="Picture 26" descr="T10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48525" y="1268414"/>
            <a:ext cx="1081088" cy="10810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219" name="Object 27"/>
          <p:cNvGraphicFramePr>
            <a:graphicFrameLocks noGrp="1" noChangeAspect="1"/>
          </p:cNvGraphicFramePr>
          <p:nvPr>
            <p:ph sz="quarter" idx="2"/>
            <p:extLst>
              <p:ext uri="{D42A27DB-BD31-4B8C-83A1-F6EECF244321}">
                <p14:modId xmlns:p14="http://schemas.microsoft.com/office/powerpoint/2010/main" val="662406224"/>
              </p:ext>
            </p:extLst>
          </p:nvPr>
        </p:nvGraphicFramePr>
        <p:xfrm>
          <a:off x="6772275" y="4292600"/>
          <a:ext cx="1339850" cy="300038"/>
        </p:xfrm>
        <a:graphic>
          <a:graphicData uri="http://schemas.openxmlformats.org/presentationml/2006/ole">
            <mc:AlternateContent xmlns:mc="http://schemas.openxmlformats.org/markup-compatibility/2006">
              <mc:Choice xmlns:v="urn:schemas-microsoft-com:vml" Requires="v">
                <p:oleObj name="Ligning" r:id="rId16" imgW="965160" imgH="203040" progId="Equation.3">
                  <p:embed/>
                </p:oleObj>
              </mc:Choice>
              <mc:Fallback>
                <p:oleObj name="Ligning" r:id="rId16" imgW="965160" imgH="203040" progId="Equation.3">
                  <p:embed/>
                  <p:pic>
                    <p:nvPicPr>
                      <p:cNvPr id="8219" name="Object 27"/>
                      <p:cNvPicPr>
                        <a:picLocks noChangeAspect="1" noChangeArrowheads="1"/>
                      </p:cNvPicPr>
                      <p:nvPr/>
                    </p:nvPicPr>
                    <p:blipFill>
                      <a:blip r:embed="rId17">
                        <a:lum bright="54000"/>
                        <a:extLst>
                          <a:ext uri="{28A0092B-C50C-407E-A947-70E740481C1C}">
                            <a14:useLocalDpi xmlns:a14="http://schemas.microsoft.com/office/drawing/2010/main" val="0"/>
                          </a:ext>
                        </a:extLst>
                      </a:blip>
                      <a:srcRect/>
                      <a:stretch>
                        <a:fillRect/>
                      </a:stretch>
                    </p:blipFill>
                    <p:spPr bwMode="auto">
                      <a:xfrm>
                        <a:off x="6772275" y="4292600"/>
                        <a:ext cx="1339850" cy="300038"/>
                      </a:xfrm>
                      <a:prstGeom prst="rect">
                        <a:avLst/>
                      </a:prstGeom>
                      <a:solidFill>
                        <a:srgbClr val="00B050"/>
                      </a:solidFill>
                      <a:ln>
                        <a:noFill/>
                      </a:ln>
                      <a:effectLst/>
                    </p:spPr>
                  </p:pic>
                </p:oleObj>
              </mc:Fallback>
            </mc:AlternateContent>
          </a:graphicData>
        </a:graphic>
      </p:graphicFrame>
      <p:graphicFrame>
        <p:nvGraphicFramePr>
          <p:cNvPr id="8220" name="Object 28"/>
          <p:cNvGraphicFramePr>
            <a:graphicFrameLocks noChangeAspect="1"/>
          </p:cNvGraphicFramePr>
          <p:nvPr/>
        </p:nvGraphicFramePr>
        <p:xfrm>
          <a:off x="2095501" y="4292601"/>
          <a:ext cx="938213" cy="271463"/>
        </p:xfrm>
        <a:graphic>
          <a:graphicData uri="http://schemas.openxmlformats.org/presentationml/2006/ole">
            <mc:AlternateContent xmlns:mc="http://schemas.openxmlformats.org/markup-compatibility/2006">
              <mc:Choice xmlns:v="urn:schemas-microsoft-com:vml" Requires="v">
                <p:oleObj name="Ligning" r:id="rId18" imgW="698400" imgH="203040" progId="Equation.3">
                  <p:embed/>
                </p:oleObj>
              </mc:Choice>
              <mc:Fallback>
                <p:oleObj name="Ligning" r:id="rId18" imgW="698400" imgH="203040" progId="Equation.3">
                  <p:embed/>
                  <p:pic>
                    <p:nvPicPr>
                      <p:cNvPr id="8220" name="Object 28"/>
                      <p:cNvPicPr>
                        <a:picLocks noChangeAspect="1" noChangeArrowheads="1"/>
                      </p:cNvPicPr>
                      <p:nvPr/>
                    </p:nvPicPr>
                    <p:blipFill>
                      <a:blip r:embed="rId19">
                        <a:lum bright="54000"/>
                        <a:extLst>
                          <a:ext uri="{28A0092B-C50C-407E-A947-70E740481C1C}">
                            <a14:useLocalDpi xmlns:a14="http://schemas.microsoft.com/office/drawing/2010/main" val="0"/>
                          </a:ext>
                        </a:extLst>
                      </a:blip>
                      <a:srcRect/>
                      <a:stretch>
                        <a:fillRect/>
                      </a:stretch>
                    </p:blipFill>
                    <p:spPr bwMode="auto">
                      <a:xfrm>
                        <a:off x="2095501" y="4292601"/>
                        <a:ext cx="938213" cy="271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150989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2"/>
          <p:cNvSpPr>
            <a:spLocks noGrp="1" noChangeArrowheads="1"/>
          </p:cNvSpPr>
          <p:nvPr>
            <p:ph type="title"/>
          </p:nvPr>
        </p:nvSpPr>
        <p:spPr>
          <a:xfrm>
            <a:off x="838200" y="365126"/>
            <a:ext cx="10515600" cy="659022"/>
          </a:xfrm>
        </p:spPr>
        <p:txBody>
          <a:bodyPr>
            <a:normAutofit fontScale="90000"/>
          </a:bodyPr>
          <a:lstStyle/>
          <a:p>
            <a:pPr eaLnBrk="1" hangingPunct="1"/>
            <a:r>
              <a:rPr lang="en-GB" altLang="en-US" dirty="0"/>
              <a:t>Transposition</a:t>
            </a:r>
          </a:p>
        </p:txBody>
      </p:sp>
      <p:sp>
        <p:nvSpPr>
          <p:cNvPr id="4105" name="Text Box 8"/>
          <p:cNvSpPr txBox="1">
            <a:spLocks noChangeArrowheads="1"/>
          </p:cNvSpPr>
          <p:nvPr/>
        </p:nvSpPr>
        <p:spPr bwMode="auto">
          <a:xfrm>
            <a:off x="2566988" y="1989138"/>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4106" name="Text Box 15"/>
          <p:cNvSpPr txBox="1">
            <a:spLocks noChangeArrowheads="1"/>
          </p:cNvSpPr>
          <p:nvPr/>
        </p:nvSpPr>
        <p:spPr bwMode="auto">
          <a:xfrm>
            <a:off x="2640013" y="2060576"/>
            <a:ext cx="1871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grpSp>
        <p:nvGrpSpPr>
          <p:cNvPr id="4107" name="Group 23"/>
          <p:cNvGrpSpPr>
            <a:grpSpLocks/>
          </p:cNvGrpSpPr>
          <p:nvPr/>
        </p:nvGrpSpPr>
        <p:grpSpPr bwMode="auto">
          <a:xfrm>
            <a:off x="2208213" y="1484313"/>
            <a:ext cx="7396162" cy="1909762"/>
            <a:chOff x="421" y="1117"/>
            <a:chExt cx="3704" cy="1203"/>
          </a:xfrm>
        </p:grpSpPr>
        <p:graphicFrame>
          <p:nvGraphicFramePr>
            <p:cNvPr id="4100" name="Object 4"/>
            <p:cNvGraphicFramePr>
              <a:graphicFrameLocks noChangeAspect="1"/>
            </p:cNvGraphicFramePr>
            <p:nvPr/>
          </p:nvGraphicFramePr>
          <p:xfrm>
            <a:off x="421" y="1117"/>
            <a:ext cx="532" cy="962"/>
          </p:xfrm>
          <a:graphic>
            <a:graphicData uri="http://schemas.openxmlformats.org/presentationml/2006/ole">
              <mc:AlternateContent xmlns:mc="http://schemas.openxmlformats.org/markup-compatibility/2006">
                <mc:Choice xmlns:v="urn:schemas-microsoft-com:vml" Requires="v">
                  <p:oleObj name="Equation" r:id="rId3" imgW="495000" imgH="711000" progId="Equation.3">
                    <p:embed/>
                  </p:oleObj>
                </mc:Choice>
                <mc:Fallback>
                  <p:oleObj name="Equation" r:id="rId3" imgW="495000" imgH="711000" progId="Equation.3">
                    <p:embed/>
                    <p:pic>
                      <p:nvPicPr>
                        <p:cNvPr id="410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 y="1117"/>
                          <a:ext cx="532" cy="962"/>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 name="Object 5"/>
            <p:cNvGraphicFramePr>
              <a:graphicFrameLocks noChangeAspect="1"/>
            </p:cNvGraphicFramePr>
            <p:nvPr/>
          </p:nvGraphicFramePr>
          <p:xfrm>
            <a:off x="1180" y="1485"/>
            <a:ext cx="1016" cy="366"/>
          </p:xfrm>
          <a:graphic>
            <a:graphicData uri="http://schemas.openxmlformats.org/presentationml/2006/ole">
              <mc:AlternateContent xmlns:mc="http://schemas.openxmlformats.org/markup-compatibility/2006">
                <mc:Choice xmlns:v="urn:schemas-microsoft-com:vml" Requires="v">
                  <p:oleObj name="Equation" r:id="rId5" imgW="888840" imgH="228600" progId="Equation.3">
                    <p:embed/>
                  </p:oleObj>
                </mc:Choice>
                <mc:Fallback>
                  <p:oleObj name="Equation" r:id="rId5" imgW="888840" imgH="228600" progId="Equation.3">
                    <p:embed/>
                    <p:pic>
                      <p:nvPicPr>
                        <p:cNvPr id="410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0" y="1485"/>
                          <a:ext cx="1016" cy="366"/>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 name="Object 6"/>
            <p:cNvGraphicFramePr>
              <a:graphicFrameLocks noChangeAspect="1"/>
            </p:cNvGraphicFramePr>
            <p:nvPr/>
          </p:nvGraphicFramePr>
          <p:xfrm>
            <a:off x="2769" y="1485"/>
            <a:ext cx="940" cy="334"/>
          </p:xfrm>
          <a:graphic>
            <a:graphicData uri="http://schemas.openxmlformats.org/presentationml/2006/ole">
              <mc:AlternateContent xmlns:mc="http://schemas.openxmlformats.org/markup-compatibility/2006">
                <mc:Choice xmlns:v="urn:schemas-microsoft-com:vml" Requires="v">
                  <p:oleObj name="Equation" r:id="rId7" imgW="850680" imgH="215640" progId="Equation.3">
                    <p:embed/>
                  </p:oleObj>
                </mc:Choice>
                <mc:Fallback>
                  <p:oleObj name="Equation" r:id="rId7" imgW="850680" imgH="215640" progId="Equation.3">
                    <p:embed/>
                    <p:pic>
                      <p:nvPicPr>
                        <p:cNvPr id="410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9" y="1485"/>
                          <a:ext cx="940" cy="334"/>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21" name="Text Box 9"/>
            <p:cNvSpPr txBox="1">
              <a:spLocks noChangeArrowheads="1"/>
            </p:cNvSpPr>
            <p:nvPr/>
          </p:nvSpPr>
          <p:spPr bwMode="auto">
            <a:xfrm>
              <a:off x="423" y="2107"/>
              <a:ext cx="3702" cy="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600" b="0" i="0" u="none" strike="noStrike" kern="1200" cap="none" spc="0" normalizeH="0" baseline="0" noProof="0">
                  <a:ln>
                    <a:noFill/>
                  </a:ln>
                  <a:solidFill>
                    <a:srgbClr val="FFFF00"/>
                  </a:solidFill>
                  <a:effectLst/>
                  <a:uLnTx/>
                  <a:uFillTx/>
                  <a:latin typeface="Times New Roman" panose="02020603050405020304" pitchFamily="18" charset="0"/>
                  <a:ea typeface="MS PGothic" panose="020B0600070205080204" pitchFamily="34" charset="-128"/>
                  <a:cs typeface="+mn-cs"/>
                </a:rPr>
                <a:t>column         </a:t>
              </a:r>
              <a:r>
                <a:rPr kumimoji="0" lang="en-GB" altLang="en-US" sz="1600" b="0" i="0" u="none" strike="noStrike" kern="1200" cap="none" spc="0" normalizeH="0" baseline="0" noProof="0">
                  <a:ln>
                    <a:noFill/>
                  </a:ln>
                  <a:solidFill>
                    <a:srgbClr val="FFFF00"/>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row			row              </a:t>
              </a:r>
              <a:r>
                <a:rPr kumimoji="0" lang="en-GB" altLang="en-US" sz="1600" b="0" i="0" u="none" strike="noStrike" kern="1200" cap="none" spc="0" normalizeH="0" baseline="0" noProof="0">
                  <a:ln>
                    <a:noFill/>
                  </a:ln>
                  <a:solidFill>
                    <a:srgbClr val="FFFF00"/>
                  </a:solidFill>
                  <a:effectLst/>
                  <a:uLnTx/>
                  <a:uFillTx/>
                  <a:latin typeface="Times New Roman" panose="02020603050405020304" pitchFamily="18" charset="0"/>
                  <a:ea typeface="MS PGothic" panose="020B0600070205080204" pitchFamily="34" charset="-128"/>
                  <a:cs typeface="+mn-cs"/>
                </a:rPr>
                <a:t>                column</a:t>
              </a:r>
            </a:p>
          </p:txBody>
        </p:sp>
      </p:grpSp>
      <p:grpSp>
        <p:nvGrpSpPr>
          <p:cNvPr id="4108" name="Group 10"/>
          <p:cNvGrpSpPr>
            <a:grpSpLocks/>
          </p:cNvGrpSpPr>
          <p:nvPr/>
        </p:nvGrpSpPr>
        <p:grpSpPr bwMode="auto">
          <a:xfrm>
            <a:off x="2590800" y="4038601"/>
            <a:ext cx="4535488" cy="1465263"/>
            <a:chOff x="376" y="1917"/>
            <a:chExt cx="2216" cy="651"/>
          </a:xfrm>
        </p:grpSpPr>
        <p:graphicFrame>
          <p:nvGraphicFramePr>
            <p:cNvPr id="4098" name="Object 2"/>
            <p:cNvGraphicFramePr>
              <a:graphicFrameLocks noChangeAspect="1"/>
            </p:cNvGraphicFramePr>
            <p:nvPr/>
          </p:nvGraphicFramePr>
          <p:xfrm>
            <a:off x="376" y="1928"/>
            <a:ext cx="865" cy="636"/>
          </p:xfrm>
          <a:graphic>
            <a:graphicData uri="http://schemas.openxmlformats.org/presentationml/2006/ole">
              <mc:AlternateContent xmlns:mc="http://schemas.openxmlformats.org/markup-compatibility/2006">
                <mc:Choice xmlns:v="urn:schemas-microsoft-com:vml" Requires="v">
                  <p:oleObj name="Equation" r:id="rId9" imgW="965160" imgH="711000" progId="Equation.3">
                    <p:embed/>
                  </p:oleObj>
                </mc:Choice>
                <mc:Fallback>
                  <p:oleObj name="Equation" r:id="rId9" imgW="965160" imgH="711000" progId="Equation.3">
                    <p:embed/>
                    <p:pic>
                      <p:nvPicPr>
                        <p:cNvPr id="4098"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 y="1928"/>
                          <a:ext cx="865" cy="636"/>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1637" y="1917"/>
            <a:ext cx="955" cy="651"/>
          </p:xfrm>
          <a:graphic>
            <a:graphicData uri="http://schemas.openxmlformats.org/presentationml/2006/ole">
              <mc:AlternateContent xmlns:mc="http://schemas.openxmlformats.org/markup-compatibility/2006">
                <mc:Choice xmlns:v="urn:schemas-microsoft-com:vml" Requires="v">
                  <p:oleObj name="Equation" r:id="rId11" imgW="1041120" imgH="711000" progId="Equation.3">
                    <p:embed/>
                  </p:oleObj>
                </mc:Choice>
                <mc:Fallback>
                  <p:oleObj name="Equation" r:id="rId11" imgW="1041120" imgH="711000" progId="Equation.3">
                    <p:embed/>
                    <p:pic>
                      <p:nvPicPr>
                        <p:cNvPr id="4099"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7" y="1917"/>
                          <a:ext cx="955" cy="651"/>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5" name="Rectangle 13"/>
            <p:cNvSpPr>
              <a:spLocks noChangeArrowheads="1"/>
            </p:cNvSpPr>
            <p:nvPr/>
          </p:nvSpPr>
          <p:spPr bwMode="auto">
            <a:xfrm>
              <a:off x="678" y="1974"/>
              <a:ext cx="480" cy="12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4116" name="Rectangle 14"/>
            <p:cNvSpPr>
              <a:spLocks noChangeArrowheads="1"/>
            </p:cNvSpPr>
            <p:nvPr/>
          </p:nvSpPr>
          <p:spPr bwMode="auto">
            <a:xfrm>
              <a:off x="679" y="2170"/>
              <a:ext cx="480" cy="126"/>
            </a:xfrm>
            <a:prstGeom prst="rect">
              <a:avLst/>
            </a:prstGeom>
            <a:noFill/>
            <a:ln w="19050">
              <a:solidFill>
                <a:srgbClr val="FFFF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4117" name="Rectangle 15"/>
            <p:cNvSpPr>
              <a:spLocks noChangeArrowheads="1"/>
            </p:cNvSpPr>
            <p:nvPr/>
          </p:nvSpPr>
          <p:spPr bwMode="auto">
            <a:xfrm>
              <a:off x="679" y="2377"/>
              <a:ext cx="480" cy="126"/>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4118" name="Rectangle 16"/>
            <p:cNvSpPr>
              <a:spLocks noChangeArrowheads="1"/>
            </p:cNvSpPr>
            <p:nvPr/>
          </p:nvSpPr>
          <p:spPr bwMode="auto">
            <a:xfrm>
              <a:off x="2013" y="1965"/>
              <a:ext cx="126" cy="55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4119" name="Rectangle 17"/>
            <p:cNvSpPr>
              <a:spLocks noChangeArrowheads="1"/>
            </p:cNvSpPr>
            <p:nvPr/>
          </p:nvSpPr>
          <p:spPr bwMode="auto">
            <a:xfrm>
              <a:off x="2212" y="1963"/>
              <a:ext cx="126" cy="552"/>
            </a:xfrm>
            <a:prstGeom prst="rect">
              <a:avLst/>
            </a:prstGeom>
            <a:noFill/>
            <a:ln w="19050">
              <a:solidFill>
                <a:srgbClr val="FFFF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4120" name="Rectangle 18"/>
            <p:cNvSpPr>
              <a:spLocks noChangeArrowheads="1"/>
            </p:cNvSpPr>
            <p:nvPr/>
          </p:nvSpPr>
          <p:spPr bwMode="auto">
            <a:xfrm>
              <a:off x="2411" y="1964"/>
              <a:ext cx="126" cy="552"/>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grpSp>
      <p:sp>
        <p:nvSpPr>
          <p:cNvPr id="23" name="TextBox 22"/>
          <p:cNvSpPr txBox="1"/>
          <p:nvPr/>
        </p:nvSpPr>
        <p:spPr>
          <a:xfrm>
            <a:off x="1546226" y="6553200"/>
            <a:ext cx="3264163" cy="338554"/>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Linear Algebra &amp; Matrices, </a:t>
            </a:r>
            <a:r>
              <a:rPr kumimoji="0" lang="en-US" sz="1600" b="0" i="0" u="none" strike="noStrike" kern="1200" cap="none" spc="0" normalizeH="0" baseline="0" noProof="0" dirty="0" err="1">
                <a:ln>
                  <a:noFill/>
                </a:ln>
                <a:solidFill>
                  <a:srgbClr val="FFFFFF"/>
                </a:solidFill>
                <a:effectLst/>
                <a:uLnTx/>
                <a:uFillTx/>
                <a:latin typeface="Calibri" panose="020F0502020204030204"/>
                <a:ea typeface="+mn-ea"/>
                <a:cs typeface="+mn-cs"/>
              </a:rPr>
              <a:t>MfD</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 2009</a:t>
            </a:r>
          </a:p>
        </p:txBody>
      </p:sp>
      <p:sp>
        <p:nvSpPr>
          <p:cNvPr id="4113" name="Line 23"/>
          <p:cNvSpPr>
            <a:spLocks noChangeShapeType="1"/>
          </p:cNvSpPr>
          <p:nvPr/>
        </p:nvSpPr>
        <p:spPr bwMode="auto">
          <a:xfrm>
            <a:off x="3287713" y="3213100"/>
            <a:ext cx="576262"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4" name="Line 24"/>
          <p:cNvSpPr>
            <a:spLocks noChangeShapeType="1"/>
          </p:cNvSpPr>
          <p:nvPr/>
        </p:nvSpPr>
        <p:spPr bwMode="auto">
          <a:xfrm>
            <a:off x="7967663" y="3213100"/>
            <a:ext cx="576262"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4103" name="Object 32"/>
          <p:cNvGraphicFramePr>
            <a:graphicFrameLocks noChangeAspect="1"/>
          </p:cNvGraphicFramePr>
          <p:nvPr/>
        </p:nvGraphicFramePr>
        <p:xfrm>
          <a:off x="9120189" y="1268413"/>
          <a:ext cx="1260475" cy="1746250"/>
        </p:xfrm>
        <a:graphic>
          <a:graphicData uri="http://schemas.openxmlformats.org/presentationml/2006/ole">
            <mc:AlternateContent xmlns:mc="http://schemas.openxmlformats.org/markup-compatibility/2006">
              <mc:Choice xmlns:v="urn:schemas-microsoft-com:vml" Requires="v">
                <p:oleObj name="Equation" r:id="rId13" imgW="571320" imgH="711000" progId="Equation.3">
                  <p:embed/>
                </p:oleObj>
              </mc:Choice>
              <mc:Fallback>
                <p:oleObj name="Equation" r:id="rId13" imgW="571320" imgH="711000" progId="Equation.3">
                  <p:embed/>
                  <p:pic>
                    <p:nvPicPr>
                      <p:cNvPr id="4103"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20189" y="1268413"/>
                        <a:ext cx="1260475" cy="174625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3552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26CC1-F00E-292D-00E0-EEB9D5A36DFB}"/>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5EA7B0EF-52E7-567D-5CDB-4C719A559095}"/>
              </a:ext>
            </a:extLst>
          </p:cNvPr>
          <p:cNvPicPr>
            <a:picLocks noGrp="1" noChangeAspect="1"/>
          </p:cNvPicPr>
          <p:nvPr>
            <p:ph idx="1"/>
          </p:nvPr>
        </p:nvPicPr>
        <p:blipFill>
          <a:blip r:embed="rId3"/>
          <a:stretch>
            <a:fillRect/>
          </a:stretch>
        </p:blipFill>
        <p:spPr>
          <a:xfrm>
            <a:off x="838201" y="-173665"/>
            <a:ext cx="10381734" cy="6264459"/>
          </a:xfrm>
        </p:spPr>
      </p:pic>
    </p:spTree>
    <p:extLst>
      <p:ext uri="{BB962C8B-B14F-4D97-AF65-F5344CB8AC3E}">
        <p14:creationId xmlns:p14="http://schemas.microsoft.com/office/powerpoint/2010/main" val="8039082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981201" y="346075"/>
            <a:ext cx="8507413" cy="706438"/>
          </a:xfrm>
        </p:spPr>
        <p:txBody>
          <a:bodyPr/>
          <a:lstStyle/>
          <a:p>
            <a:r>
              <a:rPr lang="en-GB" altLang="en-US">
                <a:solidFill>
                  <a:schemeClr val="bg1"/>
                </a:solidFill>
              </a:rPr>
              <a:t>Transposition </a:t>
            </a:r>
          </a:p>
        </p:txBody>
      </p:sp>
      <p:graphicFrame>
        <p:nvGraphicFramePr>
          <p:cNvPr id="14341" name="Object 5"/>
          <p:cNvGraphicFramePr>
            <a:graphicFrameLocks noGrp="1" noChangeAspect="1"/>
          </p:cNvGraphicFramePr>
          <p:nvPr>
            <p:ph sz="quarter" idx="3"/>
          </p:nvPr>
        </p:nvGraphicFramePr>
        <p:xfrm>
          <a:off x="1992313" y="1290638"/>
          <a:ext cx="836612" cy="1201737"/>
        </p:xfrm>
        <a:graphic>
          <a:graphicData uri="http://schemas.openxmlformats.org/presentationml/2006/ole">
            <mc:AlternateContent xmlns:mc="http://schemas.openxmlformats.org/markup-compatibility/2006">
              <mc:Choice xmlns:v="urn:schemas-microsoft-com:vml" Requires="v">
                <p:oleObj name="Equation" r:id="rId3" imgW="495000" imgH="711000" progId="Equation.3">
                  <p:embed/>
                </p:oleObj>
              </mc:Choice>
              <mc:Fallback>
                <p:oleObj name="Equation" r:id="rId3" imgW="495000" imgH="711000" progId="Equation.3">
                  <p:embed/>
                  <p:pic>
                    <p:nvPicPr>
                      <p:cNvPr id="14341" name="Object 5"/>
                      <p:cNvPicPr>
                        <a:picLocks noChangeAspect="1" noChangeArrowheads="1"/>
                      </p:cNvPicPr>
                      <p:nvPr/>
                    </p:nvPicPr>
                    <p:blipFill>
                      <a:blip r:embed="rId4">
                        <a:lum bright="42000"/>
                        <a:extLst>
                          <a:ext uri="{28A0092B-C50C-407E-A947-70E740481C1C}">
                            <a14:useLocalDpi xmlns:a14="http://schemas.microsoft.com/office/drawing/2010/main" val="0"/>
                          </a:ext>
                        </a:extLst>
                      </a:blip>
                      <a:srcRect/>
                      <a:stretch>
                        <a:fillRect/>
                      </a:stretch>
                    </p:blipFill>
                    <p:spPr bwMode="auto">
                      <a:xfrm>
                        <a:off x="1992313" y="1290638"/>
                        <a:ext cx="836612" cy="12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 name="Object 3"/>
          <p:cNvGraphicFramePr>
            <a:graphicFrameLocks noChangeAspect="1"/>
          </p:cNvGraphicFramePr>
          <p:nvPr/>
        </p:nvGraphicFramePr>
        <p:xfrm>
          <a:off x="7886700" y="1227139"/>
          <a:ext cx="1017588" cy="1265237"/>
        </p:xfrm>
        <a:graphic>
          <a:graphicData uri="http://schemas.openxmlformats.org/presentationml/2006/ole">
            <mc:AlternateContent xmlns:mc="http://schemas.openxmlformats.org/markup-compatibility/2006">
              <mc:Choice xmlns:v="urn:schemas-microsoft-com:vml" Requires="v">
                <p:oleObj name="Equation" r:id="rId5" imgW="571320" imgH="711000" progId="Equation.3">
                  <p:embed/>
                </p:oleObj>
              </mc:Choice>
              <mc:Fallback>
                <p:oleObj name="Equation" r:id="rId5" imgW="571320" imgH="711000" progId="Equation.3">
                  <p:embed/>
                  <p:pic>
                    <p:nvPicPr>
                      <p:cNvPr id="14339" name="Object 3"/>
                      <p:cNvPicPr>
                        <a:picLocks noChangeAspect="1" noChangeArrowheads="1"/>
                      </p:cNvPicPr>
                      <p:nvPr/>
                    </p:nvPicPr>
                    <p:blipFill>
                      <a:blip r:embed="rId6">
                        <a:lum bright="48000"/>
                        <a:extLst>
                          <a:ext uri="{28A0092B-C50C-407E-A947-70E740481C1C}">
                            <a14:useLocalDpi xmlns:a14="http://schemas.microsoft.com/office/drawing/2010/main" val="0"/>
                          </a:ext>
                        </a:extLst>
                      </a:blip>
                      <a:srcRect/>
                      <a:stretch>
                        <a:fillRect/>
                      </a:stretch>
                    </p:blipFill>
                    <p:spPr bwMode="auto">
                      <a:xfrm>
                        <a:off x="7886700" y="1227139"/>
                        <a:ext cx="1017588" cy="1265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6"/>
          <p:cNvGraphicFramePr>
            <a:graphicFrameLocks noChangeAspect="1"/>
          </p:cNvGraphicFramePr>
          <p:nvPr/>
        </p:nvGraphicFramePr>
        <p:xfrm>
          <a:off x="3243264" y="1628776"/>
          <a:ext cx="1597025" cy="474663"/>
        </p:xfrm>
        <a:graphic>
          <a:graphicData uri="http://schemas.openxmlformats.org/presentationml/2006/ole">
            <mc:AlternateContent xmlns:mc="http://schemas.openxmlformats.org/markup-compatibility/2006">
              <mc:Choice xmlns:v="urn:schemas-microsoft-com:vml" Requires="v">
                <p:oleObj name="Equation" r:id="rId7" imgW="888840" imgH="228600" progId="Equation.3">
                  <p:embed/>
                </p:oleObj>
              </mc:Choice>
              <mc:Fallback>
                <p:oleObj name="Equation" r:id="rId7" imgW="888840" imgH="228600" progId="Equation.3">
                  <p:embed/>
                  <p:pic>
                    <p:nvPicPr>
                      <p:cNvPr id="14342" name="Object 6"/>
                      <p:cNvPicPr>
                        <a:picLocks noChangeAspect="1" noChangeArrowheads="1"/>
                      </p:cNvPicPr>
                      <p:nvPr/>
                    </p:nvPicPr>
                    <p:blipFill>
                      <a:blip r:embed="rId8">
                        <a:lum bright="42000"/>
                        <a:extLst>
                          <a:ext uri="{28A0092B-C50C-407E-A947-70E740481C1C}">
                            <a14:useLocalDpi xmlns:a14="http://schemas.microsoft.com/office/drawing/2010/main" val="0"/>
                          </a:ext>
                        </a:extLst>
                      </a:blip>
                      <a:srcRect/>
                      <a:stretch>
                        <a:fillRect/>
                      </a:stretch>
                    </p:blipFill>
                    <p:spPr bwMode="auto">
                      <a:xfrm>
                        <a:off x="3243264" y="1628776"/>
                        <a:ext cx="1597025"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7"/>
          <p:cNvGraphicFramePr>
            <a:graphicFrameLocks noChangeAspect="1"/>
          </p:cNvGraphicFramePr>
          <p:nvPr/>
        </p:nvGraphicFramePr>
        <p:xfrm>
          <a:off x="5741988" y="1628775"/>
          <a:ext cx="1477962" cy="433388"/>
        </p:xfrm>
        <a:graphic>
          <a:graphicData uri="http://schemas.openxmlformats.org/presentationml/2006/ole">
            <mc:AlternateContent xmlns:mc="http://schemas.openxmlformats.org/markup-compatibility/2006">
              <mc:Choice xmlns:v="urn:schemas-microsoft-com:vml" Requires="v">
                <p:oleObj name="Equation" r:id="rId9" imgW="850680" imgH="215640" progId="Equation.3">
                  <p:embed/>
                </p:oleObj>
              </mc:Choice>
              <mc:Fallback>
                <p:oleObj name="Equation" r:id="rId9" imgW="850680" imgH="215640" progId="Equation.3">
                  <p:embed/>
                  <p:pic>
                    <p:nvPicPr>
                      <p:cNvPr id="14343" name="Object 7"/>
                      <p:cNvPicPr>
                        <a:picLocks noChangeAspect="1" noChangeArrowheads="1"/>
                      </p:cNvPicPr>
                      <p:nvPr/>
                    </p:nvPicPr>
                    <p:blipFill>
                      <a:blip r:embed="rId10">
                        <a:lum bright="42000"/>
                        <a:extLst>
                          <a:ext uri="{28A0092B-C50C-407E-A947-70E740481C1C}">
                            <a14:useLocalDpi xmlns:a14="http://schemas.microsoft.com/office/drawing/2010/main" val="0"/>
                          </a:ext>
                        </a:extLst>
                      </a:blip>
                      <a:srcRect/>
                      <a:stretch>
                        <a:fillRect/>
                      </a:stretch>
                    </p:blipFill>
                    <p:spPr bwMode="auto">
                      <a:xfrm>
                        <a:off x="5741988" y="1628775"/>
                        <a:ext cx="1477962"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4" name="Text Box 8"/>
          <p:cNvSpPr txBox="1">
            <a:spLocks noChangeArrowheads="1"/>
          </p:cNvSpPr>
          <p:nvPr/>
        </p:nvSpPr>
        <p:spPr bwMode="auto">
          <a:xfrm>
            <a:off x="2098676" y="2516188"/>
            <a:ext cx="76692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GB"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column         </a:t>
            </a:r>
            <a:r>
              <a:rPr kumimoji="0" lang="en-GB"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row		             row                </a:t>
            </a:r>
            <a:r>
              <a:rPr kumimoji="0" lang="en-GB"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a:t>
            </a:r>
            <a:r>
              <a:rPr kumimoji="0" lang="en-GB"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r>
              <a:rPr kumimoji="0" lang="en-GB"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column</a:t>
            </a:r>
          </a:p>
        </p:txBody>
      </p:sp>
      <p:graphicFrame>
        <p:nvGraphicFramePr>
          <p:cNvPr id="14346" name="Object 10"/>
          <p:cNvGraphicFramePr>
            <a:graphicFrameLocks noChangeAspect="1"/>
          </p:cNvGraphicFramePr>
          <p:nvPr/>
        </p:nvGraphicFramePr>
        <p:xfrm>
          <a:off x="2022476" y="4175125"/>
          <a:ext cx="1770063" cy="1430338"/>
        </p:xfrm>
        <a:graphic>
          <a:graphicData uri="http://schemas.openxmlformats.org/presentationml/2006/ole">
            <mc:AlternateContent xmlns:mc="http://schemas.openxmlformats.org/markup-compatibility/2006">
              <mc:Choice xmlns:v="urn:schemas-microsoft-com:vml" Requires="v">
                <p:oleObj name="Equation" r:id="rId11" imgW="965160" imgH="711000" progId="Equation.3">
                  <p:embed/>
                </p:oleObj>
              </mc:Choice>
              <mc:Fallback>
                <p:oleObj name="Equation" r:id="rId11" imgW="965160" imgH="711000" progId="Equation.3">
                  <p:embed/>
                  <p:pic>
                    <p:nvPicPr>
                      <p:cNvPr id="14346" name="Object 10"/>
                      <p:cNvPicPr>
                        <a:picLocks noChangeAspect="1" noChangeArrowheads="1"/>
                      </p:cNvPicPr>
                      <p:nvPr/>
                    </p:nvPicPr>
                    <p:blipFill>
                      <a:blip r:embed="rId12">
                        <a:lum bright="42000"/>
                        <a:extLst>
                          <a:ext uri="{28A0092B-C50C-407E-A947-70E740481C1C}">
                            <a14:useLocalDpi xmlns:a14="http://schemas.microsoft.com/office/drawing/2010/main" val="0"/>
                          </a:ext>
                        </a:extLst>
                      </a:blip>
                      <a:srcRect/>
                      <a:stretch>
                        <a:fillRect/>
                      </a:stretch>
                    </p:blipFill>
                    <p:spPr bwMode="auto">
                      <a:xfrm>
                        <a:off x="2022476" y="4175125"/>
                        <a:ext cx="1770063" cy="1430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8" name="Rectangle 12"/>
          <p:cNvSpPr>
            <a:spLocks noChangeArrowheads="1"/>
          </p:cNvSpPr>
          <p:nvPr/>
        </p:nvSpPr>
        <p:spPr bwMode="auto">
          <a:xfrm>
            <a:off x="2681288" y="4278314"/>
            <a:ext cx="982662" cy="2825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349" name="Rectangle 13"/>
          <p:cNvSpPr>
            <a:spLocks noChangeArrowheads="1"/>
          </p:cNvSpPr>
          <p:nvPr/>
        </p:nvSpPr>
        <p:spPr bwMode="auto">
          <a:xfrm>
            <a:off x="2684464" y="4719639"/>
            <a:ext cx="981075" cy="282575"/>
          </a:xfrm>
          <a:prstGeom prst="rect">
            <a:avLst/>
          </a:prstGeom>
          <a:noFill/>
          <a:ln w="19050">
            <a:solidFill>
              <a:srgbClr val="FFFF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350" name="Rectangle 14"/>
          <p:cNvSpPr>
            <a:spLocks noChangeArrowheads="1"/>
          </p:cNvSpPr>
          <p:nvPr/>
        </p:nvSpPr>
        <p:spPr bwMode="auto">
          <a:xfrm>
            <a:off x="2684464" y="5184776"/>
            <a:ext cx="981075" cy="284163"/>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4361" name="Group 25"/>
          <p:cNvGrpSpPr>
            <a:grpSpLocks/>
          </p:cNvGrpSpPr>
          <p:nvPr/>
        </p:nvGrpSpPr>
        <p:grpSpPr bwMode="auto">
          <a:xfrm>
            <a:off x="4151313" y="4149726"/>
            <a:ext cx="1954212" cy="1465263"/>
            <a:chOff x="1966" y="2614"/>
            <a:chExt cx="1231" cy="923"/>
          </a:xfrm>
        </p:grpSpPr>
        <p:graphicFrame>
          <p:nvGraphicFramePr>
            <p:cNvPr id="14347" name="Object 11"/>
            <p:cNvGraphicFramePr>
              <a:graphicFrameLocks noChangeAspect="1"/>
            </p:cNvGraphicFramePr>
            <p:nvPr/>
          </p:nvGraphicFramePr>
          <p:xfrm>
            <a:off x="1966" y="2614"/>
            <a:ext cx="1231" cy="923"/>
          </p:xfrm>
          <a:graphic>
            <a:graphicData uri="http://schemas.openxmlformats.org/presentationml/2006/ole">
              <mc:AlternateContent xmlns:mc="http://schemas.openxmlformats.org/markup-compatibility/2006">
                <mc:Choice xmlns:v="urn:schemas-microsoft-com:vml" Requires="v">
                  <p:oleObj name="Equation" r:id="rId13" imgW="1041120" imgH="711000" progId="Equation.3">
                    <p:embed/>
                  </p:oleObj>
                </mc:Choice>
                <mc:Fallback>
                  <p:oleObj name="Equation" r:id="rId13" imgW="1041120" imgH="711000" progId="Equation.3">
                    <p:embed/>
                    <p:pic>
                      <p:nvPicPr>
                        <p:cNvPr id="14347" name="Object 11"/>
                        <p:cNvPicPr>
                          <a:picLocks noChangeAspect="1" noChangeArrowheads="1"/>
                        </p:cNvPicPr>
                        <p:nvPr/>
                      </p:nvPicPr>
                      <p:blipFill>
                        <a:blip r:embed="rId14">
                          <a:lum bright="54000"/>
                          <a:extLst>
                            <a:ext uri="{28A0092B-C50C-407E-A947-70E740481C1C}">
                              <a14:useLocalDpi xmlns:a14="http://schemas.microsoft.com/office/drawing/2010/main" val="0"/>
                            </a:ext>
                          </a:extLst>
                        </a:blip>
                        <a:srcRect/>
                        <a:stretch>
                          <a:fillRect/>
                        </a:stretch>
                      </p:blipFill>
                      <p:spPr bwMode="auto">
                        <a:xfrm>
                          <a:off x="1966" y="2614"/>
                          <a:ext cx="1231" cy="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1" name="Rectangle 15"/>
            <p:cNvSpPr>
              <a:spLocks noChangeArrowheads="1"/>
            </p:cNvSpPr>
            <p:nvPr/>
          </p:nvSpPr>
          <p:spPr bwMode="auto">
            <a:xfrm>
              <a:off x="2451" y="2682"/>
              <a:ext cx="162" cy="783"/>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352" name="Rectangle 16"/>
            <p:cNvSpPr>
              <a:spLocks noChangeArrowheads="1"/>
            </p:cNvSpPr>
            <p:nvPr/>
          </p:nvSpPr>
          <p:spPr bwMode="auto">
            <a:xfrm>
              <a:off x="2707" y="2679"/>
              <a:ext cx="163" cy="783"/>
            </a:xfrm>
            <a:prstGeom prst="rect">
              <a:avLst/>
            </a:prstGeom>
            <a:noFill/>
            <a:ln w="19050">
              <a:solidFill>
                <a:srgbClr val="FFFF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353" name="Rectangle 17"/>
            <p:cNvSpPr>
              <a:spLocks noChangeArrowheads="1"/>
            </p:cNvSpPr>
            <p:nvPr/>
          </p:nvSpPr>
          <p:spPr bwMode="auto">
            <a:xfrm>
              <a:off x="2964" y="2681"/>
              <a:ext cx="162" cy="78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14360" name="Text Box 24"/>
          <p:cNvSpPr txBox="1">
            <a:spLocks noChangeArrowheads="1"/>
          </p:cNvSpPr>
          <p:nvPr/>
        </p:nvSpPr>
        <p:spPr bwMode="auto">
          <a:xfrm>
            <a:off x="7104064" y="4395789"/>
            <a:ext cx="234070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4400" b="0" i="0" u="none" strike="noStrike" kern="1200" cap="none" spc="0" normalizeH="0" baseline="0" noProof="0">
                <a:ln>
                  <a:noFill/>
                </a:ln>
                <a:solidFill>
                  <a:srgbClr val="FF3300"/>
                </a:solidFill>
                <a:effectLst/>
                <a:uLnTx/>
                <a:uFillTx/>
                <a:latin typeface="Arial" panose="020B0604020202020204" pitchFamily="34" charset="0"/>
                <a:ea typeface="+mn-ea"/>
                <a:cs typeface="Arial" panose="020B0604020202020204" pitchFamily="34" charset="0"/>
              </a:rPr>
              <a:t>M</a:t>
            </a:r>
            <a:r>
              <a:rPr kumimoji="0" lang="en-GB" altLang="en-US" sz="4400" b="0" i="0" u="none" strike="noStrike" kern="1200" cap="none" spc="0" normalizeH="0" baseline="-30000" noProof="0">
                <a:ln>
                  <a:noFill/>
                </a:ln>
                <a:solidFill>
                  <a:srgbClr val="FF3300"/>
                </a:solidFill>
                <a:effectLst/>
                <a:uLnTx/>
                <a:uFillTx/>
                <a:latin typeface="Arial" panose="020B0604020202020204" pitchFamily="34" charset="0"/>
                <a:ea typeface="+mn-ea"/>
                <a:cs typeface="Arial" panose="020B0604020202020204" pitchFamily="34" charset="0"/>
              </a:rPr>
              <a:t>rc </a:t>
            </a:r>
            <a:r>
              <a:rPr kumimoji="0" lang="en-GB" altLang="en-US" sz="4400" b="0" i="0" u="none" strike="noStrike" kern="1200" cap="none" spc="0" normalizeH="0" baseline="0" noProof="0">
                <a:ln>
                  <a:noFill/>
                </a:ln>
                <a:solidFill>
                  <a:srgbClr val="FF3300"/>
                </a:solidFill>
                <a:effectLst/>
                <a:uLnTx/>
                <a:uFillTx/>
                <a:latin typeface="Arial" panose="020B0604020202020204" pitchFamily="34" charset="0"/>
                <a:ea typeface="+mn-ea"/>
                <a:cs typeface="Arial" panose="020B0604020202020204" pitchFamily="34" charset="0"/>
              </a:rPr>
              <a:t>= M</a:t>
            </a:r>
            <a:r>
              <a:rPr kumimoji="0" lang="en-GB" altLang="en-US" sz="4400" b="0" i="0" u="none" strike="noStrike" kern="1200" cap="none" spc="0" normalizeH="0" baseline="-30000" noProof="0">
                <a:ln>
                  <a:noFill/>
                </a:ln>
                <a:solidFill>
                  <a:srgbClr val="FF3300"/>
                </a:solidFill>
                <a:effectLst/>
                <a:uLnTx/>
                <a:uFillTx/>
                <a:latin typeface="Arial" panose="020B0604020202020204" pitchFamily="34" charset="0"/>
                <a:ea typeface="+mn-ea"/>
                <a:cs typeface="Arial" panose="020B0604020202020204" pitchFamily="34" charset="0"/>
              </a:rPr>
              <a:t>cr</a:t>
            </a:r>
            <a:endParaRPr kumimoji="0" lang="en-GB" altLang="en-US" sz="4400" b="0" i="0" u="none" strike="noStrike" kern="1200" cap="none" spc="0" normalizeH="0" baseline="30000" noProof="0">
              <a:ln>
                <a:noFill/>
              </a:ln>
              <a:solidFill>
                <a:srgbClr val="FF33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96534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6E4D2-9A5E-5019-6C5C-0EAC06C6068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1DA1EEA-934C-7EB5-C618-B251E0DDB49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C51AB8C3-918B-A13F-444F-73D16106D874}"/>
              </a:ext>
            </a:extLst>
          </p:cNvPr>
          <p:cNvPicPr>
            <a:picLocks noChangeAspect="1"/>
          </p:cNvPicPr>
          <p:nvPr/>
        </p:nvPicPr>
        <p:blipFill>
          <a:blip r:embed="rId2"/>
          <a:stretch>
            <a:fillRect/>
          </a:stretch>
        </p:blipFill>
        <p:spPr>
          <a:xfrm>
            <a:off x="1624519" y="-51926"/>
            <a:ext cx="8411149" cy="6228889"/>
          </a:xfrm>
          <a:prstGeom prst="rect">
            <a:avLst/>
          </a:prstGeom>
        </p:spPr>
      </p:pic>
    </p:spTree>
    <p:extLst>
      <p:ext uri="{BB962C8B-B14F-4D97-AF65-F5344CB8AC3E}">
        <p14:creationId xmlns:p14="http://schemas.microsoft.com/office/powerpoint/2010/main" val="29713095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lstStyle/>
          <a:p>
            <a:pPr eaLnBrk="1" hangingPunct="1"/>
            <a:r>
              <a:rPr lang="en-GB" altLang="en-US"/>
              <a:t>Matrices</a:t>
            </a:r>
          </a:p>
        </p:txBody>
      </p:sp>
      <p:sp>
        <p:nvSpPr>
          <p:cNvPr id="2054" name="Rectangle 3"/>
          <p:cNvSpPr>
            <a:spLocks noGrp="1" noChangeArrowheads="1"/>
          </p:cNvSpPr>
          <p:nvPr>
            <p:ph idx="1"/>
          </p:nvPr>
        </p:nvSpPr>
        <p:spPr>
          <a:xfrm>
            <a:off x="838200" y="1462088"/>
            <a:ext cx="10515600" cy="4351338"/>
          </a:xfrm>
        </p:spPr>
        <p:txBody>
          <a:bodyPr/>
          <a:lstStyle/>
          <a:p>
            <a:pPr eaLnBrk="1" hangingPunct="1"/>
            <a:r>
              <a:rPr lang="en-GB" altLang="en-US" sz="2400" dirty="0"/>
              <a:t>Rectangular display of vectors in rows and columns</a:t>
            </a:r>
          </a:p>
          <a:p>
            <a:pPr eaLnBrk="1" hangingPunct="1"/>
            <a:r>
              <a:rPr lang="en-GB" altLang="en-US" sz="2400" dirty="0"/>
              <a:t>Can inform about the same vector intensity at different times </a:t>
            </a:r>
          </a:p>
          <a:p>
            <a:pPr eaLnBrk="1" hangingPunct="1"/>
            <a:r>
              <a:rPr lang="en-GB" altLang="en-US" sz="2400" dirty="0"/>
              <a:t>Vector is just a n x 1 matrix</a:t>
            </a:r>
          </a:p>
          <a:p>
            <a:pPr eaLnBrk="1" hangingPunct="1"/>
            <a:endParaRPr lang="en-GB" altLang="en-US" sz="2400" dirty="0"/>
          </a:p>
        </p:txBody>
      </p:sp>
      <p:graphicFrame>
        <p:nvGraphicFramePr>
          <p:cNvPr id="2050" name="Object 2"/>
          <p:cNvGraphicFramePr>
            <a:graphicFrameLocks noChangeAspect="1"/>
          </p:cNvGraphicFramePr>
          <p:nvPr/>
        </p:nvGraphicFramePr>
        <p:xfrm>
          <a:off x="1992313" y="3716338"/>
          <a:ext cx="2112962" cy="1555750"/>
        </p:xfrm>
        <a:graphic>
          <a:graphicData uri="http://schemas.openxmlformats.org/presentationml/2006/ole">
            <mc:AlternateContent xmlns:mc="http://schemas.openxmlformats.org/markup-compatibility/2006">
              <mc:Choice xmlns:v="urn:schemas-microsoft-com:vml" Requires="v">
                <p:oleObj name="Equation" r:id="rId2" imgW="965160" imgH="711000" progId="Equation.3">
                  <p:embed/>
                </p:oleObj>
              </mc:Choice>
              <mc:Fallback>
                <p:oleObj name="Equation" r:id="rId2" imgW="965160" imgH="711000" progId="Equation.3">
                  <p:embed/>
                  <p:pic>
                    <p:nvPicPr>
                      <p:cNvPr id="205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3716338"/>
                        <a:ext cx="2112962" cy="155575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 name="Text Box 15"/>
          <p:cNvSpPr txBox="1">
            <a:spLocks noChangeArrowheads="1"/>
          </p:cNvSpPr>
          <p:nvPr/>
        </p:nvSpPr>
        <p:spPr bwMode="auto">
          <a:xfrm>
            <a:off x="2590800" y="5421314"/>
            <a:ext cx="7467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a:latin typeface="Rockwell" panose="02060603020205020403" pitchFamily="18" charset="0"/>
              </a:rPr>
              <a:t>Square (3 x 3)	Rectangular (3 x 2)      d </a:t>
            </a:r>
            <a:r>
              <a:rPr lang="en-GB" altLang="en-US" baseline="-25000">
                <a:latin typeface="Rockwell" panose="02060603020205020403" pitchFamily="18" charset="0"/>
              </a:rPr>
              <a:t>i j</a:t>
            </a:r>
            <a:r>
              <a:rPr lang="en-GB" altLang="en-US">
                <a:latin typeface="Rockwell" panose="02060603020205020403" pitchFamily="18" charset="0"/>
              </a:rPr>
              <a:t> : i</a:t>
            </a:r>
            <a:r>
              <a:rPr lang="en-GB" altLang="en-US" baseline="30000">
                <a:latin typeface="Rockwell" panose="02060603020205020403" pitchFamily="18" charset="0"/>
              </a:rPr>
              <a:t>th</a:t>
            </a:r>
            <a:r>
              <a:rPr lang="en-GB" altLang="en-US">
                <a:latin typeface="Rockwell" panose="02060603020205020403" pitchFamily="18" charset="0"/>
              </a:rPr>
              <a:t> row, j</a:t>
            </a:r>
            <a:r>
              <a:rPr lang="en-GB" altLang="en-US" baseline="30000">
                <a:latin typeface="Rockwell" panose="02060603020205020403" pitchFamily="18" charset="0"/>
              </a:rPr>
              <a:t>th</a:t>
            </a:r>
            <a:r>
              <a:rPr lang="en-GB" altLang="en-US">
                <a:latin typeface="Rockwell" panose="02060603020205020403" pitchFamily="18" charset="0"/>
              </a:rPr>
              <a:t> column</a:t>
            </a:r>
          </a:p>
          <a:p>
            <a:pPr eaLnBrk="1" hangingPunct="1">
              <a:spcBef>
                <a:spcPct val="50000"/>
              </a:spcBef>
            </a:pPr>
            <a:r>
              <a:rPr lang="en-GB" altLang="en-US">
                <a:latin typeface="Rockwell" panose="02060603020205020403" pitchFamily="18" charset="0"/>
              </a:rPr>
              <a:t>Defined as rows x columns (R x C)</a:t>
            </a:r>
          </a:p>
        </p:txBody>
      </p:sp>
      <p:graphicFrame>
        <p:nvGraphicFramePr>
          <p:cNvPr id="2051" name="Object 3"/>
          <p:cNvGraphicFramePr>
            <a:graphicFrameLocks noChangeAspect="1"/>
          </p:cNvGraphicFramePr>
          <p:nvPr/>
        </p:nvGraphicFramePr>
        <p:xfrm>
          <a:off x="4511675" y="3644901"/>
          <a:ext cx="1709738" cy="1647825"/>
        </p:xfrm>
        <a:graphic>
          <a:graphicData uri="http://schemas.openxmlformats.org/presentationml/2006/ole">
            <mc:AlternateContent xmlns:mc="http://schemas.openxmlformats.org/markup-compatibility/2006">
              <mc:Choice xmlns:v="urn:schemas-microsoft-com:vml" Requires="v">
                <p:oleObj name="Equation" r:id="rId4" imgW="736560" imgH="711000" progId="Equation.3">
                  <p:embed/>
                </p:oleObj>
              </mc:Choice>
              <mc:Fallback>
                <p:oleObj name="Equation" r:id="rId4" imgW="736560" imgH="711000" progId="Equation.3">
                  <p:embed/>
                  <p:pic>
                    <p:nvPicPr>
                      <p:cNvPr id="20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675" y="3644901"/>
                        <a:ext cx="1709738" cy="16478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4"/>
          <p:cNvGraphicFramePr>
            <a:graphicFrameLocks noChangeAspect="1"/>
          </p:cNvGraphicFramePr>
          <p:nvPr/>
        </p:nvGraphicFramePr>
        <p:xfrm>
          <a:off x="6672263" y="3573463"/>
          <a:ext cx="3243262" cy="1778000"/>
        </p:xfrm>
        <a:graphic>
          <a:graphicData uri="http://schemas.openxmlformats.org/presentationml/2006/ole">
            <mc:AlternateContent xmlns:mc="http://schemas.openxmlformats.org/markup-compatibility/2006">
              <mc:Choice xmlns:v="urn:schemas-microsoft-com:vml" Requires="v">
                <p:oleObj name="Equation" r:id="rId6" imgW="1295280" imgH="711000" progId="Equation.3">
                  <p:embed/>
                </p:oleObj>
              </mc:Choice>
              <mc:Fallback>
                <p:oleObj name="Equation" r:id="rId6" imgW="1295280" imgH="711000" progId="Equation.3">
                  <p:embed/>
                  <p:pic>
                    <p:nvPicPr>
                      <p:cNvPr id="20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2263" y="3573463"/>
                        <a:ext cx="3243262" cy="17780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Box 26"/>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Tree>
    <p:extLst>
      <p:ext uri="{BB962C8B-B14F-4D97-AF65-F5344CB8AC3E}">
        <p14:creationId xmlns:p14="http://schemas.microsoft.com/office/powerpoint/2010/main" val="3500746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220210"/>
            <a:ext cx="10972800" cy="1143000"/>
          </a:xfrm>
        </p:spPr>
        <p:txBody>
          <a:bodyPr/>
          <a:lstStyle/>
          <a:p>
            <a:r>
              <a:rPr lang="en-GB" altLang="en-US" dirty="0"/>
              <a:t>Matrices</a:t>
            </a:r>
          </a:p>
        </p:txBody>
      </p:sp>
      <p:sp>
        <p:nvSpPr>
          <p:cNvPr id="9219" name="Rectangle 3"/>
          <p:cNvSpPr>
            <a:spLocks noGrp="1" noChangeArrowheads="1"/>
          </p:cNvSpPr>
          <p:nvPr>
            <p:ph type="body" sz="half" idx="1"/>
          </p:nvPr>
        </p:nvSpPr>
        <p:spPr>
          <a:xfrm>
            <a:off x="1981201" y="1125538"/>
            <a:ext cx="8291513" cy="5327650"/>
          </a:xfrm>
        </p:spPr>
        <p:txBody>
          <a:bodyPr>
            <a:normAutofit lnSpcReduction="10000"/>
          </a:bodyPr>
          <a:lstStyle/>
          <a:p>
            <a:r>
              <a:rPr lang="en-GB" altLang="en-US" sz="2600"/>
              <a:t>A matrix is defined by the number of </a:t>
            </a:r>
            <a:r>
              <a:rPr lang="en-GB" altLang="en-US" sz="2600" b="1"/>
              <a:t>Rows </a:t>
            </a:r>
            <a:r>
              <a:rPr lang="en-GB" altLang="en-US" sz="2600"/>
              <a:t>and the number of </a:t>
            </a:r>
            <a:r>
              <a:rPr lang="en-GB" altLang="en-US" sz="2600" b="1"/>
              <a:t>Columns.  </a:t>
            </a:r>
          </a:p>
          <a:p>
            <a:r>
              <a:rPr lang="en-GB" altLang="en-US" sz="2600"/>
              <a:t>An </a:t>
            </a:r>
            <a:r>
              <a:rPr lang="en-GB" altLang="en-US" sz="2600" b="1">
                <a:solidFill>
                  <a:srgbClr val="FFFF00"/>
                </a:solidFill>
              </a:rPr>
              <a:t>m</a:t>
            </a:r>
            <a:r>
              <a:rPr lang="en-GB" altLang="en-US" sz="2600"/>
              <a:t>x</a:t>
            </a:r>
            <a:r>
              <a:rPr lang="en-GB" altLang="en-US" sz="2600" b="1">
                <a:solidFill>
                  <a:srgbClr val="FF3300"/>
                </a:solidFill>
              </a:rPr>
              <a:t>n</a:t>
            </a:r>
            <a:r>
              <a:rPr lang="en-GB" altLang="en-US" sz="2600"/>
              <a:t> matrix has </a:t>
            </a:r>
            <a:r>
              <a:rPr lang="en-GB" altLang="en-US" sz="2600" b="1">
                <a:solidFill>
                  <a:srgbClr val="FFFF00"/>
                </a:solidFill>
              </a:rPr>
              <a:t>m</a:t>
            </a:r>
            <a:r>
              <a:rPr lang="en-GB" altLang="en-US" sz="2600"/>
              <a:t> </a:t>
            </a:r>
            <a:r>
              <a:rPr lang="en-GB" altLang="en-US" sz="2600" u="sng"/>
              <a:t>rows</a:t>
            </a:r>
            <a:r>
              <a:rPr lang="en-GB" altLang="en-US" sz="2600"/>
              <a:t> and </a:t>
            </a:r>
            <a:r>
              <a:rPr lang="en-GB" altLang="en-US" sz="2600" b="1">
                <a:solidFill>
                  <a:srgbClr val="FF3300"/>
                </a:solidFill>
              </a:rPr>
              <a:t>n</a:t>
            </a:r>
            <a:r>
              <a:rPr lang="en-GB" altLang="en-US" sz="2600"/>
              <a:t> </a:t>
            </a:r>
            <a:r>
              <a:rPr lang="en-GB" altLang="en-US" sz="2600" u="sng"/>
              <a:t>columns</a:t>
            </a:r>
            <a:r>
              <a:rPr lang="en-GB" altLang="en-US" sz="2600"/>
              <a:t>.</a:t>
            </a:r>
          </a:p>
          <a:p>
            <a:pPr>
              <a:buFontTx/>
              <a:buNone/>
            </a:pPr>
            <a:endParaRPr lang="en-GB" altLang="en-US" sz="200"/>
          </a:p>
          <a:p>
            <a:pPr>
              <a:buFontTx/>
              <a:buNone/>
            </a:pPr>
            <a:endParaRPr lang="en-GB" altLang="en-US" sz="200"/>
          </a:p>
          <a:p>
            <a:pPr>
              <a:buFontTx/>
              <a:buNone/>
            </a:pPr>
            <a:endParaRPr lang="en-GB" altLang="en-US" sz="200"/>
          </a:p>
          <a:p>
            <a:pPr>
              <a:buFontTx/>
              <a:buNone/>
            </a:pPr>
            <a:endParaRPr lang="en-GB" altLang="en-US" sz="200"/>
          </a:p>
          <a:p>
            <a:pPr>
              <a:buFontTx/>
              <a:buNone/>
            </a:pPr>
            <a:r>
              <a:rPr lang="en-GB" altLang="en-US" sz="2600"/>
              <a:t>         </a:t>
            </a:r>
            <a:r>
              <a:rPr lang="en-GB" altLang="en-US" sz="2000">
                <a:solidFill>
                  <a:schemeClr val="bg1"/>
                </a:solidFill>
              </a:rPr>
              <a:t>A = </a:t>
            </a:r>
            <a:r>
              <a:rPr lang="en-GB" altLang="en-US" sz="2000" b="1">
                <a:solidFill>
                  <a:schemeClr val="bg1"/>
                </a:solidFill>
              </a:rPr>
              <a:t>4</a:t>
            </a:r>
            <a:r>
              <a:rPr lang="en-GB" altLang="en-US" sz="2000">
                <a:solidFill>
                  <a:schemeClr val="bg1"/>
                </a:solidFill>
              </a:rPr>
              <a:t>x</a:t>
            </a:r>
            <a:r>
              <a:rPr lang="en-GB" altLang="en-US" sz="2000" b="1">
                <a:solidFill>
                  <a:schemeClr val="bg1"/>
                </a:solidFill>
              </a:rPr>
              <a:t>3</a:t>
            </a:r>
            <a:r>
              <a:rPr lang="en-GB" altLang="en-US" sz="2000">
                <a:solidFill>
                  <a:schemeClr val="bg1"/>
                </a:solidFill>
              </a:rPr>
              <a:t> matrix</a:t>
            </a:r>
          </a:p>
          <a:p>
            <a:endParaRPr lang="en-GB" altLang="en-US" sz="2600">
              <a:solidFill>
                <a:schemeClr val="bg1"/>
              </a:solidFill>
            </a:endParaRPr>
          </a:p>
          <a:p>
            <a:endParaRPr lang="en-GB" altLang="en-US" sz="2600"/>
          </a:p>
          <a:p>
            <a:endParaRPr lang="en-GB" altLang="en-US" sz="2600"/>
          </a:p>
          <a:p>
            <a:endParaRPr lang="en-GB" altLang="en-US" sz="2600"/>
          </a:p>
          <a:p>
            <a:pPr>
              <a:buFontTx/>
              <a:buNone/>
            </a:pPr>
            <a:endParaRPr lang="en-GB" altLang="en-US" sz="2600"/>
          </a:p>
          <a:p>
            <a:pPr>
              <a:buFontTx/>
              <a:buNone/>
            </a:pPr>
            <a:endParaRPr lang="en-GB" altLang="en-US" sz="1000"/>
          </a:p>
          <a:p>
            <a:r>
              <a:rPr lang="en-GB" altLang="en-US" sz="2600"/>
              <a:t>A </a:t>
            </a:r>
            <a:r>
              <a:rPr lang="en-GB" altLang="en-US" sz="2600" b="1"/>
              <a:t>square matrix</a:t>
            </a:r>
            <a:r>
              <a:rPr lang="en-GB" altLang="en-US" sz="2600"/>
              <a:t> of </a:t>
            </a:r>
            <a:r>
              <a:rPr lang="en-GB" altLang="en-US" sz="2600" b="1"/>
              <a:t>order </a:t>
            </a:r>
            <a:r>
              <a:rPr lang="en-GB" altLang="en-US" sz="2600" b="1">
                <a:solidFill>
                  <a:srgbClr val="FF3300"/>
                </a:solidFill>
              </a:rPr>
              <a:t>n</a:t>
            </a:r>
            <a:r>
              <a:rPr lang="en-GB" altLang="en-US" sz="2600"/>
              <a:t>, is an </a:t>
            </a:r>
            <a:r>
              <a:rPr lang="en-GB" altLang="en-US" sz="2600" b="1">
                <a:solidFill>
                  <a:srgbClr val="FF3300"/>
                </a:solidFill>
              </a:rPr>
              <a:t>n</a:t>
            </a:r>
            <a:r>
              <a:rPr lang="en-GB" altLang="en-US" sz="2600"/>
              <a:t>x</a:t>
            </a:r>
            <a:r>
              <a:rPr lang="en-GB" altLang="en-US" sz="2600" b="1">
                <a:solidFill>
                  <a:srgbClr val="FF3300"/>
                </a:solidFill>
              </a:rPr>
              <a:t>n</a:t>
            </a:r>
            <a:r>
              <a:rPr lang="en-GB" altLang="en-US" sz="2600"/>
              <a:t> matrix.</a:t>
            </a:r>
          </a:p>
        </p:txBody>
      </p:sp>
      <p:graphicFrame>
        <p:nvGraphicFramePr>
          <p:cNvPr id="9309" name="Group 93"/>
          <p:cNvGraphicFramePr>
            <a:graphicFrameLocks noGrp="1"/>
          </p:cNvGraphicFramePr>
          <p:nvPr>
            <p:ph sz="half" idx="2"/>
          </p:nvPr>
        </p:nvGraphicFramePr>
        <p:xfrm>
          <a:off x="3000376" y="3284538"/>
          <a:ext cx="1516063" cy="1944688"/>
        </p:xfrm>
        <a:graphic>
          <a:graphicData uri="http://schemas.openxmlformats.org/drawingml/2006/table">
            <a:tbl>
              <a:tblPr/>
              <a:tblGrid>
                <a:gridCol w="503238">
                  <a:extLst>
                    <a:ext uri="{9D8B030D-6E8A-4147-A177-3AD203B41FA5}">
                      <a16:colId xmlns:a16="http://schemas.microsoft.com/office/drawing/2014/main" val="3789127039"/>
                    </a:ext>
                  </a:extLst>
                </a:gridCol>
                <a:gridCol w="506412">
                  <a:extLst>
                    <a:ext uri="{9D8B030D-6E8A-4147-A177-3AD203B41FA5}">
                      <a16:colId xmlns:a16="http://schemas.microsoft.com/office/drawing/2014/main" val="1976940065"/>
                    </a:ext>
                  </a:extLst>
                </a:gridCol>
                <a:gridCol w="506413">
                  <a:extLst>
                    <a:ext uri="{9D8B030D-6E8A-4147-A177-3AD203B41FA5}">
                      <a16:colId xmlns:a16="http://schemas.microsoft.com/office/drawing/2014/main" val="2453596043"/>
                    </a:ext>
                  </a:extLst>
                </a:gridCol>
              </a:tblGrid>
              <a:tr h="4857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21</a:t>
                      </a:r>
                    </a:p>
                  </a:txBody>
                  <a:tcPr anchor="ctr" horzOverflow="overflow">
                    <a:lnL cap="flat">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p>
                  </a:txBody>
                  <a:tcPr anchor="ctr" horzOverflow="overflow">
                    <a:lnL>
                      <a:noFill/>
                    </a:lnL>
                    <a:lnR>
                      <a:noFill/>
                    </a:lnR>
                    <a:lnT cap="fla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53</a:t>
                      </a:r>
                    </a:p>
                  </a:txBody>
                  <a:tcPr anchor="ctr" horzOverflow="overflow">
                    <a:lnL>
                      <a:noFill/>
                    </a:lnL>
                    <a:lnR cap="flat">
                      <a:noFill/>
                    </a:lnR>
                    <a:lnT cap="flat">
                      <a:noFill/>
                    </a:lnT>
                    <a:lnB>
                      <a:noFill/>
                    </a:lnB>
                    <a:lnTlToBr>
                      <a:noFill/>
                    </a:lnTlToBr>
                    <a:lnBlToTr>
                      <a:noFill/>
                    </a:lnBlToTr>
                    <a:solidFill>
                      <a:schemeClr val="bg1"/>
                    </a:solidFill>
                  </a:tcPr>
                </a:tc>
                <a:extLst>
                  <a:ext uri="{0D108BD9-81ED-4DB2-BD59-A6C34878D82A}">
                    <a16:rowId xmlns:a16="http://schemas.microsoft.com/office/drawing/2014/main" val="2096097648"/>
                  </a:ext>
                </a:extLst>
              </a:tr>
              <a:tr h="4857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5</a:t>
                      </a:r>
                    </a:p>
                  </a:txBody>
                  <a:tcPr anchor="ctr" horzOverflow="overflow">
                    <a:lnL cap="flat">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34</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12</a:t>
                      </a:r>
                    </a:p>
                  </a:txBody>
                  <a:tcPr anchor="ctr"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271176730"/>
                  </a:ext>
                </a:extLst>
              </a:tr>
              <a:tr h="4873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6</a:t>
                      </a:r>
                    </a:p>
                  </a:txBody>
                  <a:tcPr anchor="ctr" horzOverflow="overflow">
                    <a:lnL cap="flat">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33</a:t>
                      </a:r>
                    </a:p>
                  </a:txBody>
                  <a:tcPr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55</a:t>
                      </a:r>
                    </a:p>
                  </a:txBody>
                  <a:tcPr anchor="ctr"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2889218448"/>
                  </a:ext>
                </a:extLst>
              </a:tr>
              <a:tr h="4857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74</a:t>
                      </a:r>
                    </a:p>
                  </a:txBody>
                  <a:tcPr anchor="ctr" horzOverflow="overflow">
                    <a:lnL cap="flat">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27</a:t>
                      </a:r>
                    </a:p>
                  </a:txBody>
                  <a:tcPr anchor="ctr" horzOverflow="overflow">
                    <a:lnL>
                      <a:noFill/>
                    </a:lnL>
                    <a:lnR>
                      <a:noFill/>
                    </a:lnR>
                    <a:lnT>
                      <a:noFill/>
                    </a:lnT>
                    <a:lnB cap="flat">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anchor="ctr" horzOverflow="overflow">
                    <a:lnL>
                      <a:noFill/>
                    </a:lnL>
                    <a:lnR cap="flat">
                      <a:noFill/>
                    </a:lnR>
                    <a:lnT>
                      <a:noFill/>
                    </a:lnT>
                    <a:lnB cap="flat">
                      <a:noFill/>
                    </a:lnB>
                    <a:lnTlToBr>
                      <a:noFill/>
                    </a:lnTlToBr>
                    <a:lnBlToTr>
                      <a:noFill/>
                    </a:lnBlToTr>
                    <a:solidFill>
                      <a:schemeClr val="bg1"/>
                    </a:solidFill>
                  </a:tcPr>
                </a:tc>
                <a:extLst>
                  <a:ext uri="{0D108BD9-81ED-4DB2-BD59-A6C34878D82A}">
                    <a16:rowId xmlns:a16="http://schemas.microsoft.com/office/drawing/2014/main" val="763535744"/>
                  </a:ext>
                </a:extLst>
              </a:tr>
            </a:tbl>
          </a:graphicData>
        </a:graphic>
      </p:graphicFrame>
      <p:grpSp>
        <p:nvGrpSpPr>
          <p:cNvPr id="9321" name="Group 105"/>
          <p:cNvGrpSpPr>
            <a:grpSpLocks/>
          </p:cNvGrpSpPr>
          <p:nvPr/>
        </p:nvGrpSpPr>
        <p:grpSpPr bwMode="auto">
          <a:xfrm>
            <a:off x="3000375" y="3284539"/>
            <a:ext cx="215900" cy="1944687"/>
            <a:chOff x="930" y="2069"/>
            <a:chExt cx="136" cy="1225"/>
          </a:xfrm>
        </p:grpSpPr>
        <p:sp>
          <p:nvSpPr>
            <p:cNvPr id="9318" name="Line 102"/>
            <p:cNvSpPr>
              <a:spLocks noChangeShapeType="1"/>
            </p:cNvSpPr>
            <p:nvPr/>
          </p:nvSpPr>
          <p:spPr bwMode="auto">
            <a:xfrm>
              <a:off x="930" y="2069"/>
              <a:ext cx="0" cy="1225"/>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19" name="Line 103"/>
            <p:cNvSpPr>
              <a:spLocks noChangeShapeType="1"/>
            </p:cNvSpPr>
            <p:nvPr/>
          </p:nvSpPr>
          <p:spPr bwMode="auto">
            <a:xfrm>
              <a:off x="930" y="3294"/>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 name="Line 104"/>
            <p:cNvSpPr>
              <a:spLocks noChangeShapeType="1"/>
            </p:cNvSpPr>
            <p:nvPr/>
          </p:nvSpPr>
          <p:spPr bwMode="auto">
            <a:xfrm>
              <a:off x="930" y="2069"/>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322" name="Group 106"/>
          <p:cNvGrpSpPr>
            <a:grpSpLocks/>
          </p:cNvGrpSpPr>
          <p:nvPr/>
        </p:nvGrpSpPr>
        <p:grpSpPr bwMode="auto">
          <a:xfrm flipH="1">
            <a:off x="4295775" y="3284539"/>
            <a:ext cx="215900" cy="1944687"/>
            <a:chOff x="930" y="2069"/>
            <a:chExt cx="136" cy="1225"/>
          </a:xfrm>
        </p:grpSpPr>
        <p:sp>
          <p:nvSpPr>
            <p:cNvPr id="9323" name="Line 107"/>
            <p:cNvSpPr>
              <a:spLocks noChangeShapeType="1"/>
            </p:cNvSpPr>
            <p:nvPr/>
          </p:nvSpPr>
          <p:spPr bwMode="auto">
            <a:xfrm>
              <a:off x="930" y="2069"/>
              <a:ext cx="0" cy="1225"/>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4" name="Line 108"/>
            <p:cNvSpPr>
              <a:spLocks noChangeShapeType="1"/>
            </p:cNvSpPr>
            <p:nvPr/>
          </p:nvSpPr>
          <p:spPr bwMode="auto">
            <a:xfrm>
              <a:off x="930" y="3294"/>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5" name="Line 109"/>
            <p:cNvSpPr>
              <a:spLocks noChangeShapeType="1"/>
            </p:cNvSpPr>
            <p:nvPr/>
          </p:nvSpPr>
          <p:spPr bwMode="auto">
            <a:xfrm>
              <a:off x="930" y="2069"/>
              <a:ext cx="1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327" name="Group 111"/>
          <p:cNvGrpSpPr>
            <a:grpSpLocks/>
          </p:cNvGrpSpPr>
          <p:nvPr/>
        </p:nvGrpSpPr>
        <p:grpSpPr bwMode="auto">
          <a:xfrm>
            <a:off x="2855914" y="3141663"/>
            <a:ext cx="1584325" cy="2087562"/>
            <a:chOff x="839" y="1979"/>
            <a:chExt cx="998" cy="1315"/>
          </a:xfrm>
        </p:grpSpPr>
        <p:sp>
          <p:nvSpPr>
            <p:cNvPr id="9296" name="Line 80"/>
            <p:cNvSpPr>
              <a:spLocks noChangeShapeType="1"/>
            </p:cNvSpPr>
            <p:nvPr/>
          </p:nvSpPr>
          <p:spPr bwMode="auto">
            <a:xfrm flipV="1">
              <a:off x="839" y="2069"/>
              <a:ext cx="0" cy="1225"/>
            </a:xfrm>
            <a:prstGeom prst="line">
              <a:avLst/>
            </a:prstGeom>
            <a:noFill/>
            <a:ln w="3810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94" name="Line 78"/>
            <p:cNvSpPr>
              <a:spLocks noChangeShapeType="1"/>
            </p:cNvSpPr>
            <p:nvPr/>
          </p:nvSpPr>
          <p:spPr bwMode="auto">
            <a:xfrm>
              <a:off x="930" y="1979"/>
              <a:ext cx="907"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326" name="Group 110"/>
          <p:cNvGrpSpPr>
            <a:grpSpLocks/>
          </p:cNvGrpSpPr>
          <p:nvPr/>
        </p:nvGrpSpPr>
        <p:grpSpPr bwMode="auto">
          <a:xfrm>
            <a:off x="2998789" y="3074988"/>
            <a:ext cx="7202487" cy="2298700"/>
            <a:chOff x="929" y="1937"/>
            <a:chExt cx="4537" cy="1448"/>
          </a:xfrm>
        </p:grpSpPr>
        <p:sp>
          <p:nvSpPr>
            <p:cNvPr id="9299" name="Text Box 83"/>
            <p:cNvSpPr txBox="1">
              <a:spLocks noChangeArrowheads="1"/>
            </p:cNvSpPr>
            <p:nvPr/>
          </p:nvSpPr>
          <p:spPr bwMode="auto">
            <a:xfrm>
              <a:off x="2200" y="1937"/>
              <a:ext cx="3266" cy="1448"/>
            </a:xfrm>
            <a:prstGeom prst="rect">
              <a:avLst/>
            </a:prstGeom>
            <a:solidFill>
              <a:schemeClr val="bg1">
                <a:alpha val="20000"/>
              </a:schemeClr>
            </a:solidFill>
            <a:ln w="6350">
              <a:solidFill>
                <a:schemeClr val="bg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sz="1600" u="sng" dirty="0" err="1"/>
                <a:t>Matlab</a:t>
              </a:r>
              <a:r>
                <a:rPr lang="en-GB" altLang="en-US" sz="1600" u="sng" dirty="0"/>
                <a:t> notes</a:t>
              </a:r>
              <a:r>
                <a:rPr lang="en-GB" altLang="en-US" sz="1600" dirty="0"/>
                <a:t>        ( ; </a:t>
              </a:r>
              <a:r>
                <a:rPr lang="en-GB" altLang="en-US" sz="1600" dirty="0">
                  <a:sym typeface="Wingdings" panose="05000000000000000000" pitchFamily="2" charset="2"/>
                </a:rPr>
                <a:t> </a:t>
              </a:r>
              <a:r>
                <a:rPr lang="en-GB" altLang="en-US" sz="1600" dirty="0"/>
                <a:t>End of matrix row )</a:t>
              </a:r>
            </a:p>
            <a:p>
              <a:r>
                <a:rPr lang="en-GB" altLang="en-US" sz="1600" dirty="0"/>
                <a:t>A = [ 21 5 53 ; 5 34 12 ; 6 33 55 ; 74 27 3 ]</a:t>
              </a:r>
            </a:p>
            <a:p>
              <a:endParaRPr lang="en-GB" altLang="en-US" sz="1600" dirty="0"/>
            </a:p>
            <a:p>
              <a:r>
                <a:rPr lang="en-GB" altLang="en-US" sz="1600" i="1" dirty="0"/>
                <a:t>To extract data: Matrix name( row, column )</a:t>
              </a:r>
            </a:p>
            <a:p>
              <a:r>
                <a:rPr lang="en-GB" altLang="en-US" sz="1600" dirty="0">
                  <a:solidFill>
                    <a:srgbClr val="FF00FF"/>
                  </a:solidFill>
                </a:rPr>
                <a:t>Scalar Data Point  	A( 1 , 2 ) = 2</a:t>
              </a:r>
              <a:r>
                <a:rPr lang="en-GB" altLang="en-US" sz="1600" dirty="0"/>
                <a:t>	</a:t>
              </a:r>
            </a:p>
            <a:p>
              <a:r>
                <a:rPr lang="en-GB" altLang="en-US" sz="1600" dirty="0">
                  <a:solidFill>
                    <a:srgbClr val="FF9900"/>
                  </a:solidFill>
                </a:rPr>
                <a:t>Row Vector  	A( 2 ,  : ) = [ 5 34 12 ]</a:t>
              </a:r>
            </a:p>
            <a:p>
              <a:r>
                <a:rPr lang="en-GB" altLang="en-US" sz="1600" dirty="0">
                  <a:solidFill>
                    <a:srgbClr val="66FF33"/>
                  </a:solidFill>
                </a:rPr>
                <a:t>Column Vector	A(  : , 3 ) = [ 53 ; 12 ; 55 ; 3 ]</a:t>
              </a:r>
            </a:p>
            <a:p>
              <a:r>
                <a:rPr lang="en-GB" altLang="en-US" sz="1600" dirty="0">
                  <a:solidFill>
                    <a:schemeClr val="accent1"/>
                  </a:solidFill>
                </a:rPr>
                <a:t>Smaller Matrix	A(2:4,1:2) = [ 5 34 ; 6 33 ; 74 27 ]</a:t>
              </a:r>
            </a:p>
            <a:p>
              <a:r>
                <a:rPr lang="en-GB" altLang="en-US" sz="1600" dirty="0"/>
                <a:t>Another Matrix	A( 2:2:4 , 2:3 ) </a:t>
              </a:r>
              <a:r>
                <a:rPr lang="en-GB" altLang="en-US" sz="200" dirty="0"/>
                <a:t>   </a:t>
              </a:r>
              <a:r>
                <a:rPr lang="en-GB" altLang="en-US" sz="1600" dirty="0"/>
                <a:t>= [ 34 12 ; 27 3 ]</a:t>
              </a:r>
            </a:p>
          </p:txBody>
        </p:sp>
        <p:sp>
          <p:nvSpPr>
            <p:cNvPr id="9310" name="Oval 94"/>
            <p:cNvSpPr>
              <a:spLocks noChangeArrowheads="1"/>
            </p:cNvSpPr>
            <p:nvPr/>
          </p:nvSpPr>
          <p:spPr bwMode="auto">
            <a:xfrm>
              <a:off x="1292" y="2115"/>
              <a:ext cx="182" cy="226"/>
            </a:xfrm>
            <a:prstGeom prst="ellipse">
              <a:avLst/>
            </a:prstGeom>
            <a:noFill/>
            <a:ln w="25400">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1" name="Oval 95"/>
            <p:cNvSpPr>
              <a:spLocks noChangeArrowheads="1"/>
            </p:cNvSpPr>
            <p:nvPr/>
          </p:nvSpPr>
          <p:spPr bwMode="auto">
            <a:xfrm>
              <a:off x="929" y="2432"/>
              <a:ext cx="953" cy="227"/>
            </a:xfrm>
            <a:prstGeom prst="ellipse">
              <a:avLst/>
            </a:prstGeom>
            <a:noFill/>
            <a:ln w="25400">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2" name="Oval 96"/>
            <p:cNvSpPr>
              <a:spLocks noChangeArrowheads="1"/>
            </p:cNvSpPr>
            <p:nvPr/>
          </p:nvSpPr>
          <p:spPr bwMode="auto">
            <a:xfrm rot="5400000">
              <a:off x="1134" y="2545"/>
              <a:ext cx="1180" cy="227"/>
            </a:xfrm>
            <a:prstGeom prst="ellipse">
              <a:avLst/>
            </a:prstGeom>
            <a:noFill/>
            <a:ln w="25400">
              <a:solidFill>
                <a:srgbClr val="66FF33"/>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3" name="Rectangle 97"/>
            <p:cNvSpPr>
              <a:spLocks noChangeArrowheads="1"/>
            </p:cNvSpPr>
            <p:nvPr/>
          </p:nvSpPr>
          <p:spPr bwMode="auto">
            <a:xfrm>
              <a:off x="975" y="2387"/>
              <a:ext cx="544" cy="862"/>
            </a:xfrm>
            <a:prstGeom prst="rect">
              <a:avLst/>
            </a:prstGeom>
            <a:noFill/>
            <a:ln w="25400">
              <a:solidFill>
                <a:srgbClr val="99CCFF"/>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54805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13" end="1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Title 1"/>
          <p:cNvSpPr>
            <a:spLocks noGrp="1"/>
          </p:cNvSpPr>
          <p:nvPr>
            <p:ph type="title"/>
          </p:nvPr>
        </p:nvSpPr>
        <p:spPr/>
        <p:txBody>
          <a:bodyPr/>
          <a:lstStyle/>
          <a:p>
            <a:pPr eaLnBrk="1" hangingPunct="1"/>
            <a:r>
              <a:rPr lang="en-US" altLang="en-US"/>
              <a:t>Matrices in Matlab</a:t>
            </a:r>
          </a:p>
        </p:txBody>
      </p:sp>
      <p:sp>
        <p:nvSpPr>
          <p:cNvPr id="3081" name="Content Placeholder 2"/>
          <p:cNvSpPr>
            <a:spLocks noGrp="1"/>
          </p:cNvSpPr>
          <p:nvPr>
            <p:ph idx="1"/>
          </p:nvPr>
        </p:nvSpPr>
        <p:spPr/>
        <p:txBody>
          <a:bodyPr/>
          <a:lstStyle/>
          <a:p>
            <a:pPr eaLnBrk="1" hangingPunct="1"/>
            <a:r>
              <a:rPr lang="en-US" altLang="en-US"/>
              <a:t>X=matrix </a:t>
            </a:r>
          </a:p>
          <a:p>
            <a:pPr eaLnBrk="1" hangingPunct="1"/>
            <a:r>
              <a:rPr lang="en-US" altLang="en-US"/>
              <a:t>;=end of a row</a:t>
            </a:r>
          </a:p>
          <a:p>
            <a:pPr eaLnBrk="1" hangingPunct="1"/>
            <a:r>
              <a:rPr lang="en-US" altLang="en-US"/>
              <a:t>:=all row or column</a:t>
            </a:r>
          </a:p>
          <a:p>
            <a:pPr eaLnBrk="1" hangingPunct="1"/>
            <a:endParaRPr lang="en-US" altLang="en-US"/>
          </a:p>
        </p:txBody>
      </p:sp>
      <p:graphicFrame>
        <p:nvGraphicFramePr>
          <p:cNvPr id="3074" name="Object 2"/>
          <p:cNvGraphicFramePr>
            <a:graphicFrameLocks noChangeAspect="1"/>
          </p:cNvGraphicFramePr>
          <p:nvPr/>
        </p:nvGraphicFramePr>
        <p:xfrm>
          <a:off x="7215189" y="1752601"/>
          <a:ext cx="1182687" cy="1203325"/>
        </p:xfrm>
        <a:graphic>
          <a:graphicData uri="http://schemas.openxmlformats.org/presentationml/2006/ole">
            <mc:AlternateContent xmlns:mc="http://schemas.openxmlformats.org/markup-compatibility/2006">
              <mc:Choice xmlns:v="urn:schemas-microsoft-com:vml" Requires="v">
                <p:oleObj name="Equation" r:id="rId2" imgW="698400" imgH="711000" progId="Equation.3">
                  <p:embed/>
                </p:oleObj>
              </mc:Choice>
              <mc:Fallback>
                <p:oleObj name="Equation" r:id="rId2" imgW="698400" imgH="711000" progId="Equation.3">
                  <p:embed/>
                  <p:pic>
                    <p:nvPicPr>
                      <p:cNvPr id="30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189" y="1752601"/>
                        <a:ext cx="1182687"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 name="Oval 12"/>
          <p:cNvSpPr>
            <a:spLocks noChangeArrowheads="1"/>
          </p:cNvSpPr>
          <p:nvPr/>
        </p:nvSpPr>
        <p:spPr bwMode="auto">
          <a:xfrm>
            <a:off x="7089776" y="2540001"/>
            <a:ext cx="1368425" cy="360363"/>
          </a:xfrm>
          <a:prstGeom prst="ellipse">
            <a:avLst/>
          </a:pr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3083" name="Oval 13"/>
          <p:cNvSpPr>
            <a:spLocks noChangeArrowheads="1"/>
          </p:cNvSpPr>
          <p:nvPr/>
        </p:nvSpPr>
        <p:spPr bwMode="auto">
          <a:xfrm>
            <a:off x="8040689" y="2133600"/>
            <a:ext cx="288925" cy="431800"/>
          </a:xfrm>
          <a:prstGeom prst="ellipse">
            <a:avLst/>
          </a:prstGeom>
          <a:noFill/>
          <a:ln w="19050">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3084" name="Oval 14"/>
          <p:cNvSpPr>
            <a:spLocks noChangeArrowheads="1"/>
          </p:cNvSpPr>
          <p:nvPr/>
        </p:nvSpPr>
        <p:spPr bwMode="auto">
          <a:xfrm>
            <a:off x="7593013" y="2108200"/>
            <a:ext cx="431800" cy="863600"/>
          </a:xfrm>
          <a:prstGeom prst="ellipse">
            <a:avLst/>
          </a:prstGeom>
          <a:noFill/>
          <a:ln w="19050">
            <a:solidFill>
              <a:srgbClr val="FF66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3085" name="Text Box 7"/>
          <p:cNvSpPr txBox="1">
            <a:spLocks noChangeArrowheads="1"/>
          </p:cNvSpPr>
          <p:nvPr/>
        </p:nvSpPr>
        <p:spPr bwMode="auto">
          <a:xfrm>
            <a:off x="1936750" y="3328989"/>
            <a:ext cx="4464050"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a:latin typeface="Rockwell" panose="02060603020205020403" pitchFamily="18" charset="0"/>
              </a:rPr>
              <a:t>Subscripting – each element of a matrix can be addressed with a pair of numbers; row first, column second </a:t>
            </a:r>
            <a:r>
              <a:rPr lang="en-GB" altLang="en-US" sz="1600">
                <a:latin typeface="Rockwell" panose="02060603020205020403" pitchFamily="18" charset="0"/>
              </a:rPr>
              <a:t>(</a:t>
            </a:r>
            <a:r>
              <a:rPr lang="en-GB" altLang="en-US" sz="1600">
                <a:solidFill>
                  <a:srgbClr val="000000"/>
                </a:solidFill>
                <a:latin typeface="Rockwell" panose="02060603020205020403" pitchFamily="18" charset="0"/>
              </a:rPr>
              <a:t>R</a:t>
            </a:r>
            <a:r>
              <a:rPr lang="en-GB" altLang="en-US" sz="1600">
                <a:latin typeface="Rockwell" panose="02060603020205020403" pitchFamily="18" charset="0"/>
              </a:rPr>
              <a:t>oman </a:t>
            </a:r>
            <a:r>
              <a:rPr lang="en-GB" altLang="en-US" sz="1600">
                <a:solidFill>
                  <a:srgbClr val="000000"/>
                </a:solidFill>
                <a:latin typeface="Rockwell" panose="02060603020205020403" pitchFamily="18" charset="0"/>
              </a:rPr>
              <a:t>C</a:t>
            </a:r>
            <a:r>
              <a:rPr lang="en-GB" altLang="en-US" sz="1600">
                <a:latin typeface="Rockwell" panose="02060603020205020403" pitchFamily="18" charset="0"/>
              </a:rPr>
              <a:t>atholic)</a:t>
            </a:r>
          </a:p>
          <a:p>
            <a:pPr eaLnBrk="1" hangingPunct="1">
              <a:spcBef>
                <a:spcPct val="50000"/>
              </a:spcBef>
            </a:pPr>
            <a:endParaRPr lang="en-GB" altLang="en-US" sz="1600">
              <a:latin typeface="Rockwell" panose="02060603020205020403" pitchFamily="18" charset="0"/>
            </a:endParaRPr>
          </a:p>
          <a:p>
            <a:pPr eaLnBrk="1" hangingPunct="1">
              <a:spcBef>
                <a:spcPct val="50000"/>
              </a:spcBef>
            </a:pPr>
            <a:r>
              <a:rPr lang="en-GB" altLang="en-US" sz="1600">
                <a:latin typeface="Rockwell" panose="02060603020205020403" pitchFamily="18" charset="0"/>
              </a:rPr>
              <a:t>e.g. 	</a:t>
            </a:r>
            <a:r>
              <a:rPr lang="en-GB" altLang="en-US" b="1">
                <a:solidFill>
                  <a:srgbClr val="00FF00"/>
                </a:solidFill>
                <a:latin typeface="Rockwell" panose="02060603020205020403" pitchFamily="18" charset="0"/>
              </a:rPr>
              <a:t>X(2,3)</a:t>
            </a:r>
            <a:r>
              <a:rPr lang="en-GB" altLang="en-US" b="1">
                <a:latin typeface="Rockwell" panose="02060603020205020403" pitchFamily="18" charset="0"/>
              </a:rPr>
              <a:t> =</a:t>
            </a:r>
            <a:r>
              <a:rPr lang="en-GB" altLang="en-US">
                <a:latin typeface="Rockwell" panose="02060603020205020403" pitchFamily="18" charset="0"/>
              </a:rPr>
              <a:t> </a:t>
            </a:r>
            <a:r>
              <a:rPr lang="en-GB" altLang="en-US" b="1">
                <a:solidFill>
                  <a:srgbClr val="000000"/>
                </a:solidFill>
                <a:latin typeface="Rockwell" panose="02060603020205020403" pitchFamily="18" charset="0"/>
              </a:rPr>
              <a:t>6</a:t>
            </a:r>
          </a:p>
          <a:p>
            <a:pPr eaLnBrk="1" hangingPunct="1">
              <a:spcBef>
                <a:spcPct val="50000"/>
              </a:spcBef>
            </a:pPr>
            <a:r>
              <a:rPr lang="en-GB" altLang="en-US">
                <a:latin typeface="Rockwell" panose="02060603020205020403" pitchFamily="18" charset="0"/>
              </a:rPr>
              <a:t>	</a:t>
            </a:r>
            <a:r>
              <a:rPr lang="en-GB" altLang="en-US" b="1">
                <a:solidFill>
                  <a:srgbClr val="FF0000"/>
                </a:solidFill>
                <a:latin typeface="Rockwell" panose="02060603020205020403" pitchFamily="18" charset="0"/>
              </a:rPr>
              <a:t>X(3, :) =</a:t>
            </a:r>
            <a:r>
              <a:rPr lang="en-GB" altLang="en-US">
                <a:latin typeface="Rockwell" panose="02060603020205020403" pitchFamily="18" charset="0"/>
              </a:rPr>
              <a:t> </a:t>
            </a:r>
          </a:p>
          <a:p>
            <a:pPr eaLnBrk="1" hangingPunct="1">
              <a:spcBef>
                <a:spcPct val="50000"/>
              </a:spcBef>
            </a:pPr>
            <a:r>
              <a:rPr lang="en-GB" altLang="en-US" b="1">
                <a:solidFill>
                  <a:schemeClr val="folHlink"/>
                </a:solidFill>
                <a:latin typeface="Rockwell" panose="02060603020205020403" pitchFamily="18" charset="0"/>
              </a:rPr>
              <a:t>	</a:t>
            </a:r>
            <a:r>
              <a:rPr lang="en-GB" altLang="en-US" b="1">
                <a:solidFill>
                  <a:srgbClr val="FF6600"/>
                </a:solidFill>
                <a:latin typeface="Rockwell" panose="02060603020205020403" pitchFamily="18" charset="0"/>
              </a:rPr>
              <a:t>X( [2 3], 2) =</a:t>
            </a:r>
            <a:r>
              <a:rPr lang="en-GB" altLang="en-US" sz="1600" b="1">
                <a:latin typeface="Rockwell" panose="02060603020205020403" pitchFamily="18" charset="0"/>
              </a:rPr>
              <a:t> </a:t>
            </a:r>
          </a:p>
          <a:p>
            <a:pPr eaLnBrk="1" hangingPunct="1">
              <a:spcBef>
                <a:spcPct val="50000"/>
              </a:spcBef>
            </a:pPr>
            <a:r>
              <a:rPr lang="en-GB" altLang="en-US" sz="1600">
                <a:latin typeface="Rockwell" panose="02060603020205020403" pitchFamily="18" charset="0"/>
              </a:rPr>
              <a:t>        </a:t>
            </a:r>
          </a:p>
        </p:txBody>
      </p:sp>
      <p:graphicFrame>
        <p:nvGraphicFramePr>
          <p:cNvPr id="1027" name="Object 3"/>
          <p:cNvGraphicFramePr>
            <a:graphicFrameLocks noChangeAspect="1"/>
          </p:cNvGraphicFramePr>
          <p:nvPr/>
        </p:nvGraphicFramePr>
        <p:xfrm>
          <a:off x="3881438" y="5143500"/>
          <a:ext cx="889000" cy="311150"/>
        </p:xfrm>
        <a:graphic>
          <a:graphicData uri="http://schemas.openxmlformats.org/presentationml/2006/ole">
            <mc:AlternateContent xmlns:mc="http://schemas.openxmlformats.org/markup-compatibility/2006">
              <mc:Choice xmlns:v="urn:schemas-microsoft-com:vml" Requires="v">
                <p:oleObj name="Equation" r:id="rId4" imgW="647640" imgH="215640" progId="Equation.3">
                  <p:embed/>
                </p:oleObj>
              </mc:Choice>
              <mc:Fallback>
                <p:oleObj name="Equation" r:id="rId4" imgW="647640" imgH="215640" progId="Equation.3">
                  <p:embed/>
                  <p:pic>
                    <p:nvPicPr>
                      <p:cNvPr id="102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438" y="5143500"/>
                        <a:ext cx="889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4310063" y="5572125"/>
          <a:ext cx="392112" cy="692150"/>
        </p:xfrm>
        <a:graphic>
          <a:graphicData uri="http://schemas.openxmlformats.org/presentationml/2006/ole">
            <mc:AlternateContent xmlns:mc="http://schemas.openxmlformats.org/markup-compatibility/2006">
              <mc:Choice xmlns:v="urn:schemas-microsoft-com:vml" Requires="v">
                <p:oleObj name="Equation" r:id="rId6" imgW="266400" imgH="457200" progId="Equation.3">
                  <p:embed/>
                </p:oleObj>
              </mc:Choice>
              <mc:Fallback>
                <p:oleObj name="Equation" r:id="rId6" imgW="266400" imgH="457200" progId="Equation.3">
                  <p:embed/>
                  <p:pic>
                    <p:nvPicPr>
                      <p:cNvPr id="102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0063" y="5572125"/>
                        <a:ext cx="392112"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6" name="Text Box 15"/>
          <p:cNvSpPr txBox="1">
            <a:spLocks noChangeArrowheads="1"/>
          </p:cNvSpPr>
          <p:nvPr/>
        </p:nvSpPr>
        <p:spPr bwMode="auto">
          <a:xfrm>
            <a:off x="7032624" y="3509964"/>
            <a:ext cx="3533775" cy="244682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dirty="0"/>
              <a:t>“Special” matrix commands:</a:t>
            </a:r>
          </a:p>
          <a:p>
            <a:pPr eaLnBrk="1" hangingPunct="1">
              <a:spcBef>
                <a:spcPct val="50000"/>
              </a:spcBef>
              <a:buFontTx/>
              <a:buChar char="•"/>
            </a:pPr>
            <a:r>
              <a:rPr lang="en-GB" altLang="en-US" dirty="0"/>
              <a:t> </a:t>
            </a:r>
            <a:r>
              <a:rPr lang="en-GB" altLang="en-US" b="1" dirty="0">
                <a:latin typeface="Courier New" panose="02070309020205020404" pitchFamily="49" charset="0"/>
              </a:rPr>
              <a:t>zeros(3,1) = </a:t>
            </a:r>
          </a:p>
          <a:p>
            <a:pPr eaLnBrk="1" hangingPunct="1">
              <a:spcBef>
                <a:spcPct val="50000"/>
              </a:spcBef>
            </a:pPr>
            <a:endParaRPr lang="en-GB" altLang="en-US" b="1" dirty="0">
              <a:latin typeface="Courier New" panose="02070309020205020404" pitchFamily="49" charset="0"/>
            </a:endParaRPr>
          </a:p>
          <a:p>
            <a:pPr eaLnBrk="1" hangingPunct="1">
              <a:spcBef>
                <a:spcPct val="50000"/>
              </a:spcBef>
              <a:buFontTx/>
              <a:buChar char="•"/>
            </a:pPr>
            <a:r>
              <a:rPr lang="en-GB" altLang="en-US" b="1" dirty="0">
                <a:latin typeface="Courier New" panose="02070309020205020404" pitchFamily="49" charset="0"/>
              </a:rPr>
              <a:t> ones(2) = </a:t>
            </a:r>
          </a:p>
          <a:p>
            <a:pPr eaLnBrk="1" hangingPunct="1">
              <a:spcBef>
                <a:spcPct val="50000"/>
              </a:spcBef>
            </a:pPr>
            <a:endParaRPr lang="en-GB" altLang="en-US" b="1" dirty="0">
              <a:latin typeface="Courier New" panose="02070309020205020404" pitchFamily="49" charset="0"/>
            </a:endParaRPr>
          </a:p>
          <a:p>
            <a:pPr eaLnBrk="1" hangingPunct="1">
              <a:spcBef>
                <a:spcPct val="50000"/>
              </a:spcBef>
              <a:buFontTx/>
              <a:buChar char="•"/>
            </a:pPr>
            <a:r>
              <a:rPr lang="en-GB" altLang="en-US" b="1" dirty="0">
                <a:latin typeface="Courier New" panose="02070309020205020404" pitchFamily="49" charset="0"/>
              </a:rPr>
              <a:t> magic(3) =</a:t>
            </a:r>
          </a:p>
        </p:txBody>
      </p:sp>
      <p:graphicFrame>
        <p:nvGraphicFramePr>
          <p:cNvPr id="12" name="Object 5"/>
          <p:cNvGraphicFramePr>
            <a:graphicFrameLocks noChangeAspect="1"/>
          </p:cNvGraphicFramePr>
          <p:nvPr/>
        </p:nvGraphicFramePr>
        <p:xfrm>
          <a:off x="8759825" y="4652963"/>
          <a:ext cx="649288" cy="584200"/>
        </p:xfrm>
        <a:graphic>
          <a:graphicData uri="http://schemas.openxmlformats.org/presentationml/2006/ole">
            <mc:AlternateContent xmlns:mc="http://schemas.openxmlformats.org/markup-compatibility/2006">
              <mc:Choice xmlns:v="urn:schemas-microsoft-com:vml" Requires="v">
                <p:oleObj name="Equation" r:id="rId8" imgW="507960" imgH="457200" progId="Equation.3">
                  <p:embed/>
                </p:oleObj>
              </mc:Choice>
              <mc:Fallback>
                <p:oleObj name="Equation" r:id="rId8" imgW="507960" imgH="457200" progId="Equation.3">
                  <p:embed/>
                  <p:pic>
                    <p:nvPicPr>
                      <p:cNvPr id="12"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9825" y="4652963"/>
                        <a:ext cx="649288"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8" name="Object 6"/>
          <p:cNvGraphicFramePr>
            <a:graphicFrameLocks noChangeAspect="1"/>
          </p:cNvGraphicFramePr>
          <p:nvPr/>
        </p:nvGraphicFramePr>
        <p:xfrm>
          <a:off x="9120188" y="3860801"/>
          <a:ext cx="431800" cy="784225"/>
        </p:xfrm>
        <a:graphic>
          <a:graphicData uri="http://schemas.openxmlformats.org/presentationml/2006/ole">
            <mc:AlternateContent xmlns:mc="http://schemas.openxmlformats.org/markup-compatibility/2006">
              <mc:Choice xmlns:v="urn:schemas-microsoft-com:vml" Requires="v">
                <p:oleObj name="Equation" r:id="rId10" imgW="266400" imgH="711000" progId="Equation.3">
                  <p:embed/>
                </p:oleObj>
              </mc:Choice>
              <mc:Fallback>
                <p:oleObj name="Equation" r:id="rId10" imgW="266400" imgH="711000" progId="Equation.3">
                  <p:embed/>
                  <p:pic>
                    <p:nvPicPr>
                      <p:cNvPr id="307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20188" y="3860801"/>
                        <a:ext cx="431800"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7"/>
          <p:cNvGraphicFramePr>
            <a:graphicFrameLocks noChangeAspect="1"/>
          </p:cNvGraphicFramePr>
          <p:nvPr/>
        </p:nvGraphicFramePr>
        <p:xfrm>
          <a:off x="8864601" y="5300664"/>
          <a:ext cx="727075" cy="909637"/>
        </p:xfrm>
        <a:graphic>
          <a:graphicData uri="http://schemas.openxmlformats.org/presentationml/2006/ole">
            <mc:AlternateContent xmlns:mc="http://schemas.openxmlformats.org/markup-compatibility/2006">
              <mc:Choice xmlns:v="urn:schemas-microsoft-com:vml" Requires="v">
                <p:oleObj name="Equation" r:id="rId12" imgW="698400" imgH="711000" progId="Equation.3">
                  <p:embed/>
                </p:oleObj>
              </mc:Choice>
              <mc:Fallback>
                <p:oleObj name="Equation" r:id="rId12" imgW="698400" imgH="711000" progId="Equation.3">
                  <p:embed/>
                  <p:pic>
                    <p:nvPicPr>
                      <p:cNvPr id="2"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64601" y="5300664"/>
                        <a:ext cx="727075"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191992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pPr eaLnBrk="1" hangingPunct="1"/>
            <a:r>
              <a:rPr lang="en-GB" altLang="en-US"/>
              <a:t>Matrix Calculations</a:t>
            </a:r>
          </a:p>
        </p:txBody>
      </p:sp>
      <p:sp>
        <p:nvSpPr>
          <p:cNvPr id="5126" name="Rectangle 3"/>
          <p:cNvSpPr>
            <a:spLocks noGrp="1" noChangeArrowheads="1"/>
          </p:cNvSpPr>
          <p:nvPr>
            <p:ph type="body" orient="vert" idx="1"/>
          </p:nvPr>
        </p:nvSpPr>
        <p:spPr>
          <a:xfrm>
            <a:off x="2060576" y="1524000"/>
            <a:ext cx="7235825" cy="4598988"/>
          </a:xfrm>
        </p:spPr>
        <p:txBody>
          <a:bodyPr vert="horz"/>
          <a:lstStyle/>
          <a:p>
            <a:pPr eaLnBrk="1" hangingPunct="1">
              <a:buFont typeface="Arial" panose="020B0604020202020204" pitchFamily="34" charset="0"/>
              <a:buNone/>
            </a:pPr>
            <a:r>
              <a:rPr lang="en-GB" altLang="en-US"/>
              <a:t>Addition </a:t>
            </a:r>
          </a:p>
          <a:p>
            <a:pPr lvl="1" eaLnBrk="1" hangingPunct="1"/>
            <a:r>
              <a:rPr lang="en-GB" altLang="en-US" sz="2000">
                <a:solidFill>
                  <a:srgbClr val="000000"/>
                </a:solidFill>
              </a:rPr>
              <a:t>Commutative: </a:t>
            </a:r>
            <a:r>
              <a:rPr lang="en-GB" altLang="en-US" sz="2000" b="1">
                <a:solidFill>
                  <a:srgbClr val="000000"/>
                </a:solidFill>
              </a:rPr>
              <a:t>A</a:t>
            </a:r>
            <a:r>
              <a:rPr lang="en-GB" altLang="en-US" sz="2000">
                <a:solidFill>
                  <a:srgbClr val="000000"/>
                </a:solidFill>
              </a:rPr>
              <a:t>+</a:t>
            </a:r>
            <a:r>
              <a:rPr lang="en-GB" altLang="en-US" sz="2000" b="1">
                <a:solidFill>
                  <a:srgbClr val="000000"/>
                </a:solidFill>
              </a:rPr>
              <a:t>B</a:t>
            </a:r>
            <a:r>
              <a:rPr lang="en-GB" altLang="en-US" sz="2000">
                <a:solidFill>
                  <a:srgbClr val="000000"/>
                </a:solidFill>
              </a:rPr>
              <a:t>=</a:t>
            </a:r>
            <a:r>
              <a:rPr lang="en-GB" altLang="en-US" sz="2000" b="1">
                <a:solidFill>
                  <a:srgbClr val="000000"/>
                </a:solidFill>
              </a:rPr>
              <a:t>B</a:t>
            </a:r>
            <a:r>
              <a:rPr lang="en-GB" altLang="en-US" sz="2000">
                <a:solidFill>
                  <a:srgbClr val="000000"/>
                </a:solidFill>
              </a:rPr>
              <a:t>+</a:t>
            </a:r>
            <a:r>
              <a:rPr lang="en-GB" altLang="en-US" sz="2000" b="1">
                <a:solidFill>
                  <a:srgbClr val="000000"/>
                </a:solidFill>
              </a:rPr>
              <a:t>A</a:t>
            </a:r>
          </a:p>
          <a:p>
            <a:pPr lvl="1" eaLnBrk="1" hangingPunct="1"/>
            <a:r>
              <a:rPr lang="en-GB" altLang="en-US" sz="2000">
                <a:solidFill>
                  <a:srgbClr val="000000"/>
                </a:solidFill>
              </a:rPr>
              <a:t>Associative:  (</a:t>
            </a:r>
            <a:r>
              <a:rPr lang="en-GB" altLang="en-US" sz="2000" b="1">
                <a:solidFill>
                  <a:srgbClr val="000000"/>
                </a:solidFill>
              </a:rPr>
              <a:t>A</a:t>
            </a:r>
            <a:r>
              <a:rPr lang="en-GB" altLang="en-US" sz="2000">
                <a:solidFill>
                  <a:srgbClr val="000000"/>
                </a:solidFill>
              </a:rPr>
              <a:t>+</a:t>
            </a:r>
            <a:r>
              <a:rPr lang="en-GB" altLang="en-US" sz="2000" b="1">
                <a:solidFill>
                  <a:srgbClr val="000000"/>
                </a:solidFill>
              </a:rPr>
              <a:t>B</a:t>
            </a:r>
            <a:r>
              <a:rPr lang="en-GB" altLang="en-US" sz="2000">
                <a:solidFill>
                  <a:srgbClr val="000000"/>
                </a:solidFill>
              </a:rPr>
              <a:t>)+</a:t>
            </a:r>
            <a:r>
              <a:rPr lang="en-GB" altLang="en-US" sz="2000" b="1">
                <a:solidFill>
                  <a:srgbClr val="000000"/>
                </a:solidFill>
              </a:rPr>
              <a:t>C</a:t>
            </a:r>
            <a:r>
              <a:rPr lang="en-GB" altLang="en-US" sz="2000">
                <a:solidFill>
                  <a:srgbClr val="000000"/>
                </a:solidFill>
              </a:rPr>
              <a:t>=</a:t>
            </a:r>
            <a:r>
              <a:rPr lang="en-GB" altLang="en-US" sz="2000" b="1">
                <a:solidFill>
                  <a:srgbClr val="000000"/>
                </a:solidFill>
              </a:rPr>
              <a:t>A</a:t>
            </a:r>
            <a:r>
              <a:rPr lang="en-GB" altLang="en-US" sz="2000">
                <a:solidFill>
                  <a:srgbClr val="000000"/>
                </a:solidFill>
              </a:rPr>
              <a:t>+(</a:t>
            </a:r>
            <a:r>
              <a:rPr lang="en-GB" altLang="en-US" sz="2000" b="1">
                <a:solidFill>
                  <a:srgbClr val="000000"/>
                </a:solidFill>
              </a:rPr>
              <a:t>B</a:t>
            </a:r>
            <a:r>
              <a:rPr lang="en-GB" altLang="en-US" sz="2000">
                <a:solidFill>
                  <a:srgbClr val="000000"/>
                </a:solidFill>
              </a:rPr>
              <a:t>+</a:t>
            </a:r>
            <a:r>
              <a:rPr lang="en-GB" altLang="en-US" sz="2000" b="1">
                <a:solidFill>
                  <a:srgbClr val="000000"/>
                </a:solidFill>
              </a:rPr>
              <a:t>C</a:t>
            </a:r>
            <a:r>
              <a:rPr lang="en-GB" altLang="en-US" sz="2000">
                <a:solidFill>
                  <a:srgbClr val="000000"/>
                </a:solidFill>
              </a:rPr>
              <a:t>)</a:t>
            </a:r>
            <a:br>
              <a:rPr lang="en-GB" altLang="en-US" sz="2000"/>
            </a:br>
            <a:endParaRPr lang="en-GB" altLang="en-US" sz="2000"/>
          </a:p>
          <a:p>
            <a:pPr lvl="1" eaLnBrk="1" hangingPunct="1"/>
            <a:endParaRPr lang="en-GB" altLang="en-US" sz="2000"/>
          </a:p>
        </p:txBody>
      </p:sp>
      <p:graphicFrame>
        <p:nvGraphicFramePr>
          <p:cNvPr id="142341" name="Object 5"/>
          <p:cNvGraphicFramePr>
            <a:graphicFrameLocks noGrp="1" noChangeAspect="1"/>
          </p:cNvGraphicFramePr>
          <p:nvPr>
            <p:ph sz="quarter" idx="4294967295"/>
          </p:nvPr>
        </p:nvGraphicFramePr>
        <p:xfrm>
          <a:off x="3505200" y="4960938"/>
          <a:ext cx="6542088" cy="906462"/>
        </p:xfrm>
        <a:graphic>
          <a:graphicData uri="http://schemas.openxmlformats.org/presentationml/2006/ole">
            <mc:AlternateContent xmlns:mc="http://schemas.openxmlformats.org/markup-compatibility/2006">
              <mc:Choice xmlns:v="urn:schemas-microsoft-com:vml" Requires="v">
                <p:oleObj name="Equation" r:id="rId2" imgW="3301920" imgH="457200" progId="Equation.3">
                  <p:embed/>
                </p:oleObj>
              </mc:Choice>
              <mc:Fallback>
                <p:oleObj name="Equation" r:id="rId2" imgW="3301920" imgH="457200" progId="Equation.3">
                  <p:embed/>
                  <p:pic>
                    <p:nvPicPr>
                      <p:cNvPr id="142341" name="Object 5"/>
                      <p:cNvPicPr>
                        <a:picLocks noChangeAspect="1" noChangeArrowheads="1"/>
                      </p:cNvPicPr>
                      <p:nvPr/>
                    </p:nvPicPr>
                    <p:blipFill>
                      <a:blip r:embed="rId3">
                        <a:lum bright="42000"/>
                        <a:extLst>
                          <a:ext uri="{28A0092B-C50C-407E-A947-70E740481C1C}">
                            <a14:useLocalDpi xmlns:a14="http://schemas.microsoft.com/office/drawing/2010/main" val="0"/>
                          </a:ext>
                        </a:extLst>
                      </a:blip>
                      <a:srcRect/>
                      <a:stretch>
                        <a:fillRect/>
                      </a:stretch>
                    </p:blipFill>
                    <p:spPr bwMode="auto">
                      <a:xfrm>
                        <a:off x="3505200" y="4960938"/>
                        <a:ext cx="6542088"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0" name="Text Box 8"/>
          <p:cNvSpPr txBox="1">
            <a:spLocks noChangeArrowheads="1"/>
          </p:cNvSpPr>
          <p:nvPr/>
        </p:nvSpPr>
        <p:spPr bwMode="auto">
          <a:xfrm>
            <a:off x="2057400" y="3789363"/>
            <a:ext cx="3816350" cy="976312"/>
          </a:xfrm>
          <a:prstGeom prst="rect">
            <a:avLst/>
          </a:prstGeom>
          <a:noFill/>
          <a:ln w="9525">
            <a:noFill/>
            <a:miter lim="800000"/>
            <a:headEnd/>
            <a:tailEnd/>
          </a:ln>
        </p:spPr>
        <p:txBody>
          <a:bodyPr>
            <a:spAutoFit/>
          </a:bodyPr>
          <a:lstStyle/>
          <a:p>
            <a:pPr>
              <a:spcBef>
                <a:spcPct val="50000"/>
              </a:spcBef>
              <a:defRPr/>
            </a:pPr>
            <a:r>
              <a:rPr lang="en-GB" sz="2800" dirty="0"/>
              <a:t>Subtraction</a:t>
            </a:r>
          </a:p>
          <a:p>
            <a:pPr>
              <a:spcBef>
                <a:spcPct val="50000"/>
              </a:spcBef>
              <a:defRPr/>
            </a:pPr>
            <a:r>
              <a:rPr lang="en-GB" sz="2000" dirty="0"/>
              <a:t>-  By adding a negative matrix</a:t>
            </a:r>
          </a:p>
        </p:txBody>
      </p:sp>
      <p:graphicFrame>
        <p:nvGraphicFramePr>
          <p:cNvPr id="5123" name="Object 3"/>
          <p:cNvGraphicFramePr>
            <a:graphicFrameLocks noChangeAspect="1"/>
          </p:cNvGraphicFramePr>
          <p:nvPr/>
        </p:nvGraphicFramePr>
        <p:xfrm>
          <a:off x="4310063" y="3071813"/>
          <a:ext cx="5491162" cy="766762"/>
        </p:xfrm>
        <a:graphic>
          <a:graphicData uri="http://schemas.openxmlformats.org/presentationml/2006/ole">
            <mc:AlternateContent xmlns:mc="http://schemas.openxmlformats.org/markup-compatibility/2006">
              <mc:Choice xmlns:v="urn:schemas-microsoft-com:vml" Requires="v">
                <p:oleObj name="Equation" r:id="rId4" imgW="2946240" imgH="457200" progId="Equation.3">
                  <p:embed/>
                </p:oleObj>
              </mc:Choice>
              <mc:Fallback>
                <p:oleObj name="Equation" r:id="rId4" imgW="2946240" imgH="457200" progId="Equation.3">
                  <p:embed/>
                  <p:pic>
                    <p:nvPicPr>
                      <p:cNvPr id="512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0063" y="3071813"/>
                        <a:ext cx="5491162" cy="766762"/>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4"/>
          <p:cNvGraphicFramePr>
            <a:graphicFrameLocks noChangeAspect="1"/>
          </p:cNvGraphicFramePr>
          <p:nvPr/>
        </p:nvGraphicFramePr>
        <p:xfrm>
          <a:off x="2833689" y="4941888"/>
          <a:ext cx="7019925" cy="906462"/>
        </p:xfrm>
        <a:graphic>
          <a:graphicData uri="http://schemas.openxmlformats.org/presentationml/2006/ole">
            <mc:AlternateContent xmlns:mc="http://schemas.openxmlformats.org/markup-compatibility/2006">
              <mc:Choice xmlns:v="urn:schemas-microsoft-com:vml" Requires="v">
                <p:oleObj name="Equation" r:id="rId6" imgW="3543120" imgH="457200" progId="Equation.3">
                  <p:embed/>
                </p:oleObj>
              </mc:Choice>
              <mc:Fallback>
                <p:oleObj name="Equation" r:id="rId6" imgW="3543120" imgH="457200" progId="Equation.3">
                  <p:embed/>
                  <p:pic>
                    <p:nvPicPr>
                      <p:cNvPr id="2" name="Object 4"/>
                      <p:cNvPicPr>
                        <a:picLocks noChangeAspect="1" noChangeArrowheads="1"/>
                      </p:cNvPicPr>
                      <p:nvPr/>
                    </p:nvPicPr>
                    <p:blipFill>
                      <a:blip r:embed="rId7">
                        <a:lum bright="42000"/>
                        <a:extLst>
                          <a:ext uri="{28A0092B-C50C-407E-A947-70E740481C1C}">
                            <a14:useLocalDpi xmlns:a14="http://schemas.microsoft.com/office/drawing/2010/main" val="0"/>
                          </a:ext>
                        </a:extLst>
                      </a:blip>
                      <a:srcRect/>
                      <a:stretch>
                        <a:fillRect/>
                      </a:stretch>
                    </p:blipFill>
                    <p:spPr bwMode="auto">
                      <a:xfrm>
                        <a:off x="2833689" y="4941888"/>
                        <a:ext cx="7019925" cy="906462"/>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057689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a:t>Scalar multiplication</a:t>
            </a:r>
          </a:p>
        </p:txBody>
      </p:sp>
      <p:sp>
        <p:nvSpPr>
          <p:cNvPr id="21507" name="Content Placeholder 2"/>
          <p:cNvSpPr>
            <a:spLocks noGrp="1"/>
          </p:cNvSpPr>
          <p:nvPr>
            <p:ph idx="1"/>
          </p:nvPr>
        </p:nvSpPr>
        <p:spPr>
          <a:xfrm>
            <a:off x="1881188" y="1643063"/>
            <a:ext cx="8229600" cy="4525962"/>
          </a:xfrm>
        </p:spPr>
        <p:txBody>
          <a:bodyPr/>
          <a:lstStyle/>
          <a:p>
            <a:pPr eaLnBrk="1" hangingPunct="1"/>
            <a:r>
              <a:rPr lang="en-US" altLang="en-US"/>
              <a:t>Scalar x matrix = scalar multiplication</a:t>
            </a:r>
          </a:p>
        </p:txBody>
      </p:sp>
      <p:pic>
        <p:nvPicPr>
          <p:cNvPr id="21508" name="Picture 5" descr="\begin{displaymath}\lambda \left(\begin{array}{cccc}&#10;a&amp;b&amp;c\\&#10;d&amp;e&amp;f\\&#10;\end{arra...&#10;...lambda c\\&#10;\lambda d&amp;\lambda e&amp;\lambda f\\&#10;\end{array}\right)\end{displaym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2643188"/>
            <a:ext cx="4465638" cy="900112"/>
          </a:xfrm>
          <a:prstGeom prst="rect">
            <a:avLst/>
          </a:prstGeom>
          <a:solidFill>
            <a:schemeClr val="bg1">
              <a:alpha val="81175"/>
            </a:schemeClr>
          </a:solidFill>
          <a:ln w="9525">
            <a:solidFill>
              <a:schemeClr val="tx1"/>
            </a:solidFill>
            <a:miter lim="800000"/>
            <a:headEnd/>
            <a:tailEnd/>
          </a:ln>
        </p:spPr>
      </p:pic>
    </p:spTree>
    <p:extLst>
      <p:ext uri="{BB962C8B-B14F-4D97-AF65-F5344CB8AC3E}">
        <p14:creationId xmlns:p14="http://schemas.microsoft.com/office/powerpoint/2010/main" val="16260241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a:t>Matrix multiplication</a:t>
            </a:r>
          </a:p>
        </p:txBody>
      </p:sp>
      <p:sp>
        <p:nvSpPr>
          <p:cNvPr id="23555" name="Content Placeholder 2"/>
          <p:cNvSpPr>
            <a:spLocks noGrp="1"/>
          </p:cNvSpPr>
          <p:nvPr>
            <p:ph idx="1"/>
          </p:nvPr>
        </p:nvSpPr>
        <p:spPr>
          <a:xfrm>
            <a:off x="1881188" y="1571626"/>
            <a:ext cx="8229600" cy="4525963"/>
          </a:xfrm>
        </p:spPr>
        <p:txBody>
          <a:bodyPr/>
          <a:lstStyle/>
          <a:p>
            <a:pPr eaLnBrk="1" hangingPunct="1"/>
            <a:r>
              <a:rPr lang="en-US" altLang="en-US" dirty="0"/>
              <a:t>Matrix multiplication is NOT commutative</a:t>
            </a:r>
          </a:p>
          <a:p>
            <a:pPr eaLnBrk="1" hangingPunct="1"/>
            <a:r>
              <a:rPr lang="en-US" altLang="en-US" dirty="0"/>
              <a:t>AB≠BA</a:t>
            </a:r>
          </a:p>
          <a:p>
            <a:pPr eaLnBrk="1" hangingPunct="1"/>
            <a:r>
              <a:rPr lang="en-US" altLang="en-US" dirty="0"/>
              <a:t>Matrix multiplication IS associative</a:t>
            </a:r>
          </a:p>
          <a:p>
            <a:pPr eaLnBrk="1" hangingPunct="1"/>
            <a:r>
              <a:rPr lang="en-US" altLang="en-US" dirty="0"/>
              <a:t>A(BC)=(AB)C</a:t>
            </a:r>
          </a:p>
          <a:p>
            <a:pPr eaLnBrk="1" hangingPunct="1"/>
            <a:r>
              <a:rPr lang="en-US" altLang="en-US" dirty="0"/>
              <a:t>Matrix multiplication IS distributive</a:t>
            </a:r>
          </a:p>
          <a:p>
            <a:pPr eaLnBrk="1" hangingPunct="1"/>
            <a:r>
              <a:rPr lang="en-US" altLang="en-US" dirty="0"/>
              <a:t>A(B+C)=AB+AC</a:t>
            </a:r>
          </a:p>
          <a:p>
            <a:pPr eaLnBrk="1" hangingPunct="1"/>
            <a:r>
              <a:rPr lang="en-US" altLang="en-US" dirty="0"/>
              <a:t>(A+B)C=AC+BC</a:t>
            </a:r>
          </a:p>
        </p:txBody>
      </p:sp>
      <p:sp>
        <p:nvSpPr>
          <p:cNvPr id="8" name="TextBox 7"/>
          <p:cNvSpPr txBox="1"/>
          <p:nvPr/>
        </p:nvSpPr>
        <p:spPr>
          <a:xfrm>
            <a:off x="1546226" y="6553200"/>
            <a:ext cx="3264163" cy="338554"/>
          </a:xfrm>
          <a:prstGeom prst="rect">
            <a:avLst/>
          </a:prstGeom>
          <a:noFill/>
        </p:spPr>
        <p:txBody>
          <a:bodyPr wrap="none">
            <a:spAutoFit/>
          </a:bodyPr>
          <a:lstStyle/>
          <a:p>
            <a:pPr>
              <a:defRPr/>
            </a:pPr>
            <a:r>
              <a:rPr lang="en-US" sz="1600" dirty="0">
                <a:solidFill>
                  <a:srgbClr val="FFFFFF"/>
                </a:solidFill>
              </a:rPr>
              <a:t>Linear Algebra &amp; Matrices, </a:t>
            </a:r>
            <a:r>
              <a:rPr lang="en-US" sz="1600" dirty="0" err="1">
                <a:solidFill>
                  <a:srgbClr val="FFFFFF"/>
                </a:solidFill>
              </a:rPr>
              <a:t>MfD</a:t>
            </a:r>
            <a:r>
              <a:rPr lang="en-US" sz="1600" dirty="0">
                <a:solidFill>
                  <a:srgbClr val="FFFFFF"/>
                </a:solidFill>
              </a:rPr>
              <a:t> 2009</a:t>
            </a:r>
          </a:p>
        </p:txBody>
      </p:sp>
    </p:spTree>
    <p:extLst>
      <p:ext uri="{BB962C8B-B14F-4D97-AF65-F5344CB8AC3E}">
        <p14:creationId xmlns:p14="http://schemas.microsoft.com/office/powerpoint/2010/main" val="38176054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altLang="en-US"/>
              <a:t>Matrix Multiplication</a:t>
            </a:r>
          </a:p>
        </p:txBody>
      </p:sp>
      <p:sp>
        <p:nvSpPr>
          <p:cNvPr id="22531" name="Rectangle 3"/>
          <p:cNvSpPr>
            <a:spLocks noGrp="1" noChangeArrowheads="1"/>
          </p:cNvSpPr>
          <p:nvPr>
            <p:ph idx="1"/>
          </p:nvPr>
        </p:nvSpPr>
        <p:spPr>
          <a:xfrm>
            <a:off x="2344738" y="1676400"/>
            <a:ext cx="7543800" cy="1879600"/>
          </a:xfrm>
        </p:spPr>
        <p:txBody>
          <a:bodyPr/>
          <a:lstStyle/>
          <a:p>
            <a:pPr eaLnBrk="1" hangingPunct="1">
              <a:lnSpc>
                <a:spcPct val="90000"/>
              </a:lnSpc>
              <a:spcBef>
                <a:spcPct val="0"/>
              </a:spcBef>
              <a:buFont typeface="Wingdings" panose="05000000000000000000" pitchFamily="2" charset="2"/>
              <a:buNone/>
            </a:pPr>
            <a:r>
              <a:rPr lang="en-GB" altLang="en-US" i="1" dirty="0"/>
              <a:t>“When </a:t>
            </a:r>
            <a:r>
              <a:rPr lang="en-GB" altLang="en-US" b="1" i="1" dirty="0"/>
              <a:t>A</a:t>
            </a:r>
            <a:r>
              <a:rPr lang="en-GB" altLang="en-US" i="1" dirty="0"/>
              <a:t> is a </a:t>
            </a:r>
            <a:r>
              <a:rPr lang="en-GB" altLang="en-US" b="1" i="1" dirty="0" err="1">
                <a:solidFill>
                  <a:srgbClr val="3366FF"/>
                </a:solidFill>
              </a:rPr>
              <a:t>m</a:t>
            </a:r>
            <a:r>
              <a:rPr lang="en-GB" altLang="en-US" i="1" dirty="0" err="1"/>
              <a:t>x</a:t>
            </a:r>
            <a:r>
              <a:rPr lang="en-GB" altLang="en-US" b="1" i="1" dirty="0" err="1">
                <a:solidFill>
                  <a:srgbClr val="71A1DC"/>
                </a:solidFill>
              </a:rPr>
              <a:t>n</a:t>
            </a:r>
            <a:r>
              <a:rPr lang="en-GB" altLang="en-US" b="1" i="1" dirty="0"/>
              <a:t> </a:t>
            </a:r>
            <a:r>
              <a:rPr lang="en-GB" altLang="en-US" i="1" dirty="0"/>
              <a:t>matrix &amp; </a:t>
            </a:r>
            <a:r>
              <a:rPr lang="en-GB" altLang="en-US" b="1" i="1" dirty="0"/>
              <a:t>B </a:t>
            </a:r>
            <a:r>
              <a:rPr lang="en-GB" altLang="en-US" i="1" dirty="0"/>
              <a:t>is a </a:t>
            </a:r>
            <a:r>
              <a:rPr lang="en-GB" altLang="en-US" b="1" i="1" dirty="0" err="1">
                <a:solidFill>
                  <a:srgbClr val="FF0000"/>
                </a:solidFill>
              </a:rPr>
              <a:t>k</a:t>
            </a:r>
            <a:r>
              <a:rPr lang="en-GB" altLang="en-US" i="1" dirty="0" err="1"/>
              <a:t>x</a:t>
            </a:r>
            <a:r>
              <a:rPr lang="en-GB" altLang="en-US" b="1" i="1" dirty="0" err="1">
                <a:solidFill>
                  <a:srgbClr val="B465BB"/>
                </a:solidFill>
              </a:rPr>
              <a:t>l</a:t>
            </a:r>
            <a:r>
              <a:rPr lang="en-GB" altLang="en-US" i="1" dirty="0"/>
              <a:t> matrix, </a:t>
            </a:r>
            <a:r>
              <a:rPr lang="en-GB" altLang="en-US" b="1" i="1" dirty="0"/>
              <a:t>AB</a:t>
            </a:r>
            <a:r>
              <a:rPr lang="en-GB" altLang="en-US" i="1" dirty="0"/>
              <a:t> is only possible if </a:t>
            </a:r>
            <a:r>
              <a:rPr lang="en-GB" altLang="en-US" b="1" i="1" dirty="0">
                <a:solidFill>
                  <a:srgbClr val="B465BB"/>
                </a:solidFill>
              </a:rPr>
              <a:t>n</a:t>
            </a:r>
            <a:r>
              <a:rPr lang="en-GB" altLang="en-US" i="1" dirty="0">
                <a:solidFill>
                  <a:srgbClr val="B465BB"/>
                </a:solidFill>
              </a:rPr>
              <a:t>=</a:t>
            </a:r>
            <a:r>
              <a:rPr lang="en-GB" altLang="en-US" b="1" i="1" dirty="0">
                <a:solidFill>
                  <a:srgbClr val="B465BB"/>
                </a:solidFill>
              </a:rPr>
              <a:t>k</a:t>
            </a:r>
            <a:r>
              <a:rPr lang="en-GB" altLang="en-US" i="1" dirty="0"/>
              <a:t>. The result will be an </a:t>
            </a:r>
            <a:r>
              <a:rPr lang="en-GB" altLang="en-US" b="1" i="1" dirty="0">
                <a:solidFill>
                  <a:srgbClr val="3366FF"/>
                </a:solidFill>
              </a:rPr>
              <a:t>m</a:t>
            </a:r>
            <a:r>
              <a:rPr lang="en-GB" altLang="en-US" i="1" dirty="0">
                <a:solidFill>
                  <a:srgbClr val="3366FF"/>
                </a:solidFill>
              </a:rPr>
              <a:t>x</a:t>
            </a:r>
            <a:r>
              <a:rPr lang="en-GB" altLang="en-US" b="1" i="1" dirty="0">
                <a:solidFill>
                  <a:srgbClr val="3366FF"/>
                </a:solidFill>
              </a:rPr>
              <a:t>l</a:t>
            </a:r>
            <a:r>
              <a:rPr lang="en-GB" altLang="en-US" i="1" dirty="0">
                <a:solidFill>
                  <a:srgbClr val="FFFF00"/>
                </a:solidFill>
              </a:rPr>
              <a:t> </a:t>
            </a:r>
            <a:r>
              <a:rPr lang="en-GB" altLang="en-US" i="1" dirty="0"/>
              <a:t>matrix”</a:t>
            </a:r>
          </a:p>
          <a:p>
            <a:pPr eaLnBrk="1" hangingPunct="1">
              <a:lnSpc>
                <a:spcPct val="90000"/>
              </a:lnSpc>
              <a:spcBef>
                <a:spcPct val="0"/>
              </a:spcBef>
              <a:buFont typeface="Wingdings" panose="05000000000000000000" pitchFamily="2" charset="2"/>
              <a:buNone/>
            </a:pPr>
            <a:r>
              <a:rPr lang="en-GB" altLang="en-US" sz="1200" b="1" dirty="0"/>
              <a:t>		</a:t>
            </a:r>
            <a:endParaRPr lang="en-GB" altLang="en-US" sz="1600" dirty="0"/>
          </a:p>
          <a:p>
            <a:pPr eaLnBrk="1" hangingPunct="1"/>
            <a:endParaRPr lang="en-GB" altLang="en-US" sz="1600" dirty="0"/>
          </a:p>
        </p:txBody>
      </p:sp>
      <p:sp>
        <p:nvSpPr>
          <p:cNvPr id="22532" name="Text Box 6"/>
          <p:cNvSpPr txBox="1">
            <a:spLocks noChangeArrowheads="1"/>
          </p:cNvSpPr>
          <p:nvPr/>
        </p:nvSpPr>
        <p:spPr bwMode="auto">
          <a:xfrm>
            <a:off x="2057400" y="3765551"/>
            <a:ext cx="7632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endParaRPr lang="en-US" altLang="en-US"/>
          </a:p>
        </p:txBody>
      </p:sp>
      <p:sp>
        <p:nvSpPr>
          <p:cNvPr id="22533" name="Text Box 7"/>
          <p:cNvSpPr txBox="1">
            <a:spLocks noChangeArrowheads="1"/>
          </p:cNvSpPr>
          <p:nvPr/>
        </p:nvSpPr>
        <p:spPr bwMode="auto">
          <a:xfrm>
            <a:off x="3132139" y="3735388"/>
            <a:ext cx="1296987"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a:t>A</a:t>
            </a:r>
            <a:r>
              <a:rPr lang="en-GB" altLang="en-US" baseline="-25000"/>
              <a:t>1</a:t>
            </a:r>
            <a:r>
              <a:rPr lang="en-GB" altLang="en-US"/>
              <a:t>  A</a:t>
            </a:r>
            <a:r>
              <a:rPr lang="en-GB" altLang="en-US" baseline="-25000"/>
              <a:t>2</a:t>
            </a:r>
            <a:r>
              <a:rPr lang="en-GB" altLang="en-US"/>
              <a:t>  A</a:t>
            </a:r>
            <a:r>
              <a:rPr lang="en-GB" altLang="en-US" baseline="-25000"/>
              <a:t>3</a:t>
            </a:r>
          </a:p>
          <a:p>
            <a:pPr eaLnBrk="1" hangingPunct="1">
              <a:spcBef>
                <a:spcPct val="50000"/>
              </a:spcBef>
            </a:pPr>
            <a:r>
              <a:rPr lang="en-GB" altLang="en-US"/>
              <a:t>A</a:t>
            </a:r>
            <a:r>
              <a:rPr lang="en-GB" altLang="en-US" baseline="-25000"/>
              <a:t>4</a:t>
            </a:r>
            <a:r>
              <a:rPr lang="en-GB" altLang="en-US"/>
              <a:t>  A</a:t>
            </a:r>
            <a:r>
              <a:rPr lang="en-GB" altLang="en-US" baseline="-25000"/>
              <a:t>5</a:t>
            </a:r>
            <a:r>
              <a:rPr lang="en-GB" altLang="en-US"/>
              <a:t>  A</a:t>
            </a:r>
            <a:r>
              <a:rPr lang="en-GB" altLang="en-US" baseline="-25000"/>
              <a:t>6</a:t>
            </a:r>
            <a:r>
              <a:rPr lang="en-GB" altLang="en-US"/>
              <a:t> </a:t>
            </a:r>
          </a:p>
          <a:p>
            <a:pPr eaLnBrk="1" hangingPunct="1">
              <a:spcBef>
                <a:spcPct val="50000"/>
              </a:spcBef>
            </a:pPr>
            <a:r>
              <a:rPr lang="en-GB" altLang="en-US"/>
              <a:t>A</a:t>
            </a:r>
            <a:r>
              <a:rPr lang="en-GB" altLang="en-US" baseline="-25000"/>
              <a:t>7</a:t>
            </a:r>
            <a:r>
              <a:rPr lang="en-GB" altLang="en-US"/>
              <a:t>  A</a:t>
            </a:r>
            <a:r>
              <a:rPr lang="en-GB" altLang="en-US" baseline="-25000"/>
              <a:t>8</a:t>
            </a:r>
            <a:r>
              <a:rPr lang="en-GB" altLang="en-US"/>
              <a:t>  A</a:t>
            </a:r>
            <a:r>
              <a:rPr lang="en-GB" altLang="en-US" baseline="-25000"/>
              <a:t>9</a:t>
            </a:r>
          </a:p>
          <a:p>
            <a:pPr eaLnBrk="1" hangingPunct="1">
              <a:spcBef>
                <a:spcPct val="50000"/>
              </a:spcBef>
            </a:pPr>
            <a:r>
              <a:rPr lang="en-GB" altLang="en-US"/>
              <a:t>A</a:t>
            </a:r>
            <a:r>
              <a:rPr lang="en-GB" altLang="en-US" baseline="-25000"/>
              <a:t>10</a:t>
            </a:r>
            <a:r>
              <a:rPr lang="en-GB" altLang="en-US"/>
              <a:t> A</a:t>
            </a:r>
            <a:r>
              <a:rPr lang="en-GB" altLang="en-US" baseline="-25000"/>
              <a:t>11</a:t>
            </a:r>
            <a:r>
              <a:rPr lang="en-GB" altLang="en-US"/>
              <a:t> A</a:t>
            </a:r>
            <a:r>
              <a:rPr lang="en-GB" altLang="en-US" baseline="-25000"/>
              <a:t>12</a:t>
            </a:r>
          </a:p>
        </p:txBody>
      </p:sp>
      <p:sp>
        <p:nvSpPr>
          <p:cNvPr id="154797" name="Line 173"/>
          <p:cNvSpPr>
            <a:spLocks noChangeShapeType="1"/>
          </p:cNvSpPr>
          <p:nvPr/>
        </p:nvSpPr>
        <p:spPr bwMode="auto">
          <a:xfrm>
            <a:off x="2916238" y="3808413"/>
            <a:ext cx="0" cy="143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5" name="Line 9"/>
          <p:cNvSpPr>
            <a:spLocks noChangeShapeType="1"/>
          </p:cNvSpPr>
          <p:nvPr/>
        </p:nvSpPr>
        <p:spPr bwMode="auto">
          <a:xfrm>
            <a:off x="2989264" y="3592513"/>
            <a:ext cx="11509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6" name="Text Box 10"/>
          <p:cNvSpPr txBox="1">
            <a:spLocks noChangeArrowheads="1"/>
          </p:cNvSpPr>
          <p:nvPr/>
        </p:nvSpPr>
        <p:spPr bwMode="auto">
          <a:xfrm>
            <a:off x="2484438" y="4527551"/>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endParaRPr lang="en-US" altLang="en-US"/>
          </a:p>
        </p:txBody>
      </p:sp>
      <p:sp>
        <p:nvSpPr>
          <p:cNvPr id="22537" name="Text Box 11"/>
          <p:cNvSpPr txBox="1">
            <a:spLocks noChangeArrowheads="1"/>
          </p:cNvSpPr>
          <p:nvPr/>
        </p:nvSpPr>
        <p:spPr bwMode="auto">
          <a:xfrm>
            <a:off x="2413000" y="4179888"/>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b="1"/>
              <a:t>m</a:t>
            </a:r>
          </a:p>
        </p:txBody>
      </p:sp>
      <p:sp>
        <p:nvSpPr>
          <p:cNvPr id="22538" name="Text Box 12"/>
          <p:cNvSpPr txBox="1">
            <a:spLocks noChangeArrowheads="1"/>
          </p:cNvSpPr>
          <p:nvPr/>
        </p:nvSpPr>
        <p:spPr bwMode="auto">
          <a:xfrm>
            <a:off x="3492501" y="3189288"/>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b="1"/>
              <a:t>n</a:t>
            </a:r>
          </a:p>
        </p:txBody>
      </p:sp>
      <p:sp>
        <p:nvSpPr>
          <p:cNvPr id="22539" name="Text Box 13"/>
          <p:cNvSpPr txBox="1">
            <a:spLocks noChangeArrowheads="1"/>
          </p:cNvSpPr>
          <p:nvPr/>
        </p:nvSpPr>
        <p:spPr bwMode="auto">
          <a:xfrm>
            <a:off x="4645025" y="4179888"/>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a:t>x</a:t>
            </a:r>
          </a:p>
        </p:txBody>
      </p:sp>
      <p:sp>
        <p:nvSpPr>
          <p:cNvPr id="22540" name="Text Box 14"/>
          <p:cNvSpPr txBox="1">
            <a:spLocks noChangeArrowheads="1"/>
          </p:cNvSpPr>
          <p:nvPr/>
        </p:nvSpPr>
        <p:spPr bwMode="auto">
          <a:xfrm>
            <a:off x="5292726" y="3735388"/>
            <a:ext cx="1800225"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a:t>B</a:t>
            </a:r>
            <a:r>
              <a:rPr lang="en-GB" altLang="en-US" baseline="-25000"/>
              <a:t>13</a:t>
            </a:r>
            <a:r>
              <a:rPr lang="en-GB" altLang="en-US"/>
              <a:t>  B</a:t>
            </a:r>
            <a:r>
              <a:rPr lang="en-GB" altLang="en-US" baseline="-25000"/>
              <a:t>14</a:t>
            </a:r>
          </a:p>
          <a:p>
            <a:pPr eaLnBrk="1" hangingPunct="1">
              <a:spcBef>
                <a:spcPct val="50000"/>
              </a:spcBef>
            </a:pPr>
            <a:r>
              <a:rPr lang="en-GB" altLang="en-US"/>
              <a:t>B</a:t>
            </a:r>
            <a:r>
              <a:rPr lang="en-GB" altLang="en-US" baseline="-25000"/>
              <a:t>15</a:t>
            </a:r>
            <a:r>
              <a:rPr lang="en-GB" altLang="en-US"/>
              <a:t>  B</a:t>
            </a:r>
            <a:r>
              <a:rPr lang="en-GB" altLang="en-US" baseline="-25000"/>
              <a:t>16</a:t>
            </a:r>
          </a:p>
          <a:p>
            <a:pPr eaLnBrk="1" hangingPunct="1">
              <a:spcBef>
                <a:spcPct val="50000"/>
              </a:spcBef>
            </a:pPr>
            <a:r>
              <a:rPr lang="en-GB" altLang="en-US"/>
              <a:t>B</a:t>
            </a:r>
            <a:r>
              <a:rPr lang="en-GB" altLang="en-US" baseline="-25000"/>
              <a:t>17</a:t>
            </a:r>
            <a:r>
              <a:rPr lang="en-GB" altLang="en-US"/>
              <a:t>  B</a:t>
            </a:r>
            <a:r>
              <a:rPr lang="en-GB" altLang="en-US" baseline="-25000"/>
              <a:t>18</a:t>
            </a:r>
          </a:p>
          <a:p>
            <a:pPr eaLnBrk="1" hangingPunct="1">
              <a:spcBef>
                <a:spcPct val="50000"/>
              </a:spcBef>
            </a:pPr>
            <a:endParaRPr lang="en-GB" altLang="en-US"/>
          </a:p>
        </p:txBody>
      </p:sp>
      <p:sp>
        <p:nvSpPr>
          <p:cNvPr id="22541" name="Line 16"/>
          <p:cNvSpPr>
            <a:spLocks noChangeShapeType="1"/>
          </p:cNvSpPr>
          <p:nvPr/>
        </p:nvSpPr>
        <p:spPr bwMode="auto">
          <a:xfrm>
            <a:off x="5292726" y="3592513"/>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42" name="Text Box 17"/>
          <p:cNvSpPr txBox="1">
            <a:spLocks noChangeArrowheads="1"/>
          </p:cNvSpPr>
          <p:nvPr/>
        </p:nvSpPr>
        <p:spPr bwMode="auto">
          <a:xfrm>
            <a:off x="5508625" y="3232151"/>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b="1"/>
              <a:t> l</a:t>
            </a:r>
          </a:p>
        </p:txBody>
      </p:sp>
      <p:sp>
        <p:nvSpPr>
          <p:cNvPr id="22543" name="Line 18"/>
          <p:cNvSpPr>
            <a:spLocks noChangeShapeType="1"/>
          </p:cNvSpPr>
          <p:nvPr/>
        </p:nvSpPr>
        <p:spPr bwMode="auto">
          <a:xfrm>
            <a:off x="6372225" y="3808414"/>
            <a:ext cx="0" cy="1152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44" name="Text Box 19"/>
          <p:cNvSpPr txBox="1">
            <a:spLocks noChangeArrowheads="1"/>
          </p:cNvSpPr>
          <p:nvPr/>
        </p:nvSpPr>
        <p:spPr bwMode="auto">
          <a:xfrm>
            <a:off x="6516689" y="4167188"/>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b="1"/>
              <a:t>k</a:t>
            </a:r>
          </a:p>
        </p:txBody>
      </p:sp>
      <p:sp>
        <p:nvSpPr>
          <p:cNvPr id="28689" name="Text Box 20"/>
          <p:cNvSpPr txBox="1">
            <a:spLocks noChangeArrowheads="1"/>
          </p:cNvSpPr>
          <p:nvPr/>
        </p:nvSpPr>
        <p:spPr bwMode="auto">
          <a:xfrm>
            <a:off x="3254376" y="5638800"/>
            <a:ext cx="6804025" cy="400050"/>
          </a:xfrm>
          <a:prstGeom prst="rect">
            <a:avLst/>
          </a:prstGeom>
          <a:noFill/>
          <a:ln w="9525">
            <a:noFill/>
            <a:miter lim="800000"/>
            <a:headEnd/>
            <a:tailEnd/>
          </a:ln>
        </p:spPr>
        <p:txBody>
          <a:bodyPr>
            <a:spAutoFit/>
          </a:bodyPr>
          <a:lstStyle/>
          <a:p>
            <a:pPr>
              <a:spcBef>
                <a:spcPct val="50000"/>
              </a:spcBef>
              <a:defRPr/>
            </a:pPr>
            <a:r>
              <a:rPr lang="en-GB" sz="2000" dirty="0"/>
              <a:t>Number of columns in A = Number of rows in B</a:t>
            </a:r>
          </a:p>
        </p:txBody>
      </p:sp>
      <p:sp>
        <p:nvSpPr>
          <p:cNvPr id="22546" name="Text Box 11"/>
          <p:cNvSpPr txBox="1">
            <a:spLocks noChangeArrowheads="1"/>
          </p:cNvSpPr>
          <p:nvPr/>
        </p:nvSpPr>
        <p:spPr bwMode="auto">
          <a:xfrm>
            <a:off x="7169150" y="4179889"/>
            <a:ext cx="2438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MS PGothic" panose="020B0600070205080204" pitchFamily="34" charset="-128"/>
              </a:defRPr>
            </a:lvl1pPr>
            <a:lvl2pPr marL="742950" indent="-285750" eaLnBrk="0" hangingPunct="0">
              <a:defRPr>
                <a:solidFill>
                  <a:schemeClr val="tx1"/>
                </a:solidFill>
                <a:latin typeface="Tahoma" panose="020B0604030504040204" pitchFamily="34" charset="0"/>
                <a:ea typeface="MS PGothic" panose="020B0600070205080204" pitchFamily="34" charset="-128"/>
              </a:defRPr>
            </a:lvl2pPr>
            <a:lvl3pPr marL="1143000" indent="-228600" eaLnBrk="0" hangingPunct="0">
              <a:defRPr>
                <a:solidFill>
                  <a:schemeClr val="tx1"/>
                </a:solidFill>
                <a:latin typeface="Tahoma" panose="020B0604030504040204" pitchFamily="34" charset="0"/>
                <a:ea typeface="MS PGothic" panose="020B0600070205080204" pitchFamily="34" charset="-128"/>
              </a:defRPr>
            </a:lvl3pPr>
            <a:lvl4pPr marL="1600200" indent="-228600" eaLnBrk="0" hangingPunct="0">
              <a:defRPr>
                <a:solidFill>
                  <a:schemeClr val="tx1"/>
                </a:solidFill>
                <a:latin typeface="Tahoma" panose="020B0604030504040204" pitchFamily="34" charset="0"/>
                <a:ea typeface="MS PGothic" panose="020B0600070205080204" pitchFamily="34" charset="-128"/>
              </a:defRPr>
            </a:lvl4pPr>
            <a:lvl5pPr marL="2057400" indent="-228600" eaLnBrk="0" hangingPunct="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spcBef>
                <a:spcPct val="50000"/>
              </a:spcBef>
            </a:pPr>
            <a:r>
              <a:rPr lang="en-GB" altLang="en-US"/>
              <a:t>= </a:t>
            </a:r>
            <a:r>
              <a:rPr lang="en-GB" altLang="en-US" b="1"/>
              <a:t>m</a:t>
            </a:r>
            <a:r>
              <a:rPr lang="en-GB" altLang="en-US"/>
              <a:t> x</a:t>
            </a:r>
            <a:r>
              <a:rPr lang="en-GB" altLang="en-US" b="1"/>
              <a:t> l </a:t>
            </a:r>
            <a:r>
              <a:rPr lang="en-GB" altLang="en-US"/>
              <a:t>matrix</a:t>
            </a:r>
          </a:p>
        </p:txBody>
      </p:sp>
    </p:spTree>
    <p:extLst>
      <p:ext uri="{BB962C8B-B14F-4D97-AF65-F5344CB8AC3E}">
        <p14:creationId xmlns:p14="http://schemas.microsoft.com/office/powerpoint/2010/main" val="2666173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4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992313" y="169248"/>
            <a:ext cx="8229600" cy="1143000"/>
          </a:xfrm>
        </p:spPr>
        <p:txBody>
          <a:bodyPr/>
          <a:lstStyle/>
          <a:p>
            <a:r>
              <a:rPr lang="en-GB" altLang="en-US" dirty="0"/>
              <a:t>Matrix multiplication</a:t>
            </a:r>
          </a:p>
        </p:txBody>
      </p:sp>
      <p:pic>
        <p:nvPicPr>
          <p:cNvPr id="11267" name="Picture 3" descr="\begin{displaymath}\left(\begin{array}{ccc}&#10;a&amp;b&amp;c\\&#10;d&amp;e&amp;f\\&#10;\end{array}\right)...&#10;...a +b\beta +c\nu\\&#10;d\alpha +e\beta +f\nu\\&#10;\end{array}\right).\end{displaymath}"/>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2135188" y="3584575"/>
            <a:ext cx="4806950" cy="1212850"/>
          </a:xfrm>
          <a:solidFill>
            <a:schemeClr val="bg1">
              <a:alpha val="50000"/>
            </a:schemeClr>
          </a:solidFill>
          <a:ln>
            <a:solidFill>
              <a:schemeClr val="tx1"/>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68" name="Picture 4" descr="\begin{displaymath}\left(\begin{array}{c}&#10;\alpha\\&#10;\beta\\&#10;\nu\\&#10;\end{array}\...&#10;...)\left(\begin{array}{ccc}&#10;a&amp;b&amp;c\\&#10;d&amp;e&amp;f\\&#10;\end{array}\right).\end{displaymath}"/>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7345363" y="3584576"/>
            <a:ext cx="2381250" cy="1171575"/>
          </a:xfrm>
          <a:solidFill>
            <a:schemeClr val="bg1">
              <a:alpha val="50000"/>
            </a:schemeClr>
          </a:solidFill>
          <a:ln>
            <a:solidFill>
              <a:schemeClr val="tx1"/>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9" name="Rectangle 5"/>
          <p:cNvSpPr>
            <a:spLocks noGrp="1" noChangeArrowheads="1"/>
          </p:cNvSpPr>
          <p:nvPr>
            <p:ph type="body" sz="half" idx="3"/>
          </p:nvPr>
        </p:nvSpPr>
        <p:spPr>
          <a:xfrm>
            <a:off x="1992314" y="2414588"/>
            <a:ext cx="7991475" cy="1014412"/>
          </a:xfrm>
        </p:spPr>
        <p:txBody>
          <a:bodyPr/>
          <a:lstStyle/>
          <a:p>
            <a:pPr>
              <a:lnSpc>
                <a:spcPct val="90000"/>
              </a:lnSpc>
              <a:spcBef>
                <a:spcPct val="0"/>
              </a:spcBef>
              <a:buFontTx/>
              <a:buNone/>
            </a:pPr>
            <a:r>
              <a:rPr lang="en-GB" altLang="en-US" sz="2000" b="1" u="sng" dirty="0"/>
              <a:t>Matrix multiplication rule:</a:t>
            </a:r>
          </a:p>
          <a:p>
            <a:pPr>
              <a:lnSpc>
                <a:spcPct val="90000"/>
              </a:lnSpc>
              <a:spcBef>
                <a:spcPct val="0"/>
              </a:spcBef>
              <a:buFontTx/>
              <a:buNone/>
            </a:pPr>
            <a:r>
              <a:rPr lang="en-GB" altLang="en-US" sz="2000" dirty="0"/>
              <a:t>	When </a:t>
            </a:r>
            <a:r>
              <a:rPr lang="en-GB" altLang="en-US" sz="2000" b="1" dirty="0"/>
              <a:t>A</a:t>
            </a:r>
            <a:r>
              <a:rPr lang="en-GB" altLang="en-US" sz="2000" dirty="0"/>
              <a:t> is a </a:t>
            </a:r>
            <a:r>
              <a:rPr lang="en-GB" altLang="en-US" sz="2000" b="1" dirty="0" err="1"/>
              <a:t>m</a:t>
            </a:r>
            <a:r>
              <a:rPr lang="en-GB" altLang="en-US" sz="2000" dirty="0" err="1"/>
              <a:t>x</a:t>
            </a:r>
            <a:r>
              <a:rPr lang="en-GB" altLang="en-US" sz="2000" b="1" dirty="0" err="1"/>
              <a:t>n</a:t>
            </a:r>
            <a:r>
              <a:rPr lang="en-GB" altLang="en-US" sz="2000" b="1" dirty="0"/>
              <a:t> </a:t>
            </a:r>
            <a:r>
              <a:rPr lang="en-GB" altLang="en-US" sz="2000" dirty="0"/>
              <a:t>matrix &amp; </a:t>
            </a:r>
            <a:r>
              <a:rPr lang="en-GB" altLang="en-US" sz="2000" b="1" dirty="0"/>
              <a:t>B </a:t>
            </a:r>
            <a:r>
              <a:rPr lang="en-GB" altLang="en-US" sz="2000" dirty="0"/>
              <a:t>is a </a:t>
            </a:r>
            <a:r>
              <a:rPr lang="en-GB" altLang="en-US" sz="2000" b="1" dirty="0" err="1"/>
              <a:t>k</a:t>
            </a:r>
            <a:r>
              <a:rPr lang="en-GB" altLang="en-US" sz="2000" dirty="0" err="1"/>
              <a:t>x</a:t>
            </a:r>
            <a:r>
              <a:rPr lang="en-GB" altLang="en-US" sz="2000" b="1" dirty="0" err="1"/>
              <a:t>l</a:t>
            </a:r>
            <a:r>
              <a:rPr lang="en-GB" altLang="en-US" sz="2000" dirty="0"/>
              <a:t> matrix, the multiplication of </a:t>
            </a:r>
            <a:r>
              <a:rPr lang="en-GB" altLang="en-US" sz="2000" b="1" dirty="0"/>
              <a:t>AB</a:t>
            </a:r>
            <a:r>
              <a:rPr lang="en-GB" altLang="en-US" sz="2000" dirty="0"/>
              <a:t> is only viable if </a:t>
            </a:r>
            <a:r>
              <a:rPr lang="en-GB" altLang="en-US" sz="2000" b="1" i="1" dirty="0"/>
              <a:t>n</a:t>
            </a:r>
            <a:r>
              <a:rPr lang="en-GB" altLang="en-US" sz="2000" dirty="0"/>
              <a:t>=</a:t>
            </a:r>
            <a:r>
              <a:rPr lang="en-GB" altLang="en-US" sz="2000" b="1" i="1" dirty="0"/>
              <a:t>k</a:t>
            </a:r>
            <a:r>
              <a:rPr lang="en-GB" altLang="en-US" sz="2000" dirty="0"/>
              <a:t>. The result will be an </a:t>
            </a:r>
            <a:r>
              <a:rPr lang="en-GB" altLang="en-US" sz="2000" b="1" dirty="0"/>
              <a:t>m</a:t>
            </a:r>
            <a:r>
              <a:rPr lang="en-GB" altLang="en-US" sz="2000" dirty="0"/>
              <a:t>x</a:t>
            </a:r>
            <a:r>
              <a:rPr lang="en-GB" altLang="en-US" sz="2000" b="1" dirty="0"/>
              <a:t>l</a:t>
            </a:r>
            <a:r>
              <a:rPr lang="en-GB" altLang="en-US" sz="2000" dirty="0"/>
              <a:t> matrix.</a:t>
            </a:r>
          </a:p>
        </p:txBody>
      </p:sp>
      <p:pic>
        <p:nvPicPr>
          <p:cNvPr id="11270" name="Picture 6" descr="\begin{displaymath}\left(\begin{array}{cc}&#10;a&amp;b\\&#10;c&amp;d\\&#10;\end{array}\right) \lef...&#10;...{array}{cc}&#10;ae+ bg&amp;af+bh\\&#10;ce + dg&amp;cf+dh\\&#10;\end{array}\right)\end{displayma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2426" y="5449888"/>
            <a:ext cx="6011863" cy="931862"/>
          </a:xfrm>
          <a:prstGeom prst="rect">
            <a:avLst/>
          </a:prstGeom>
          <a:solidFill>
            <a:schemeClr val="bg1">
              <a:alpha val="50000"/>
            </a:schemeClr>
          </a:solidFill>
          <a:ln w="9525">
            <a:solidFill>
              <a:schemeClr val="tx1"/>
            </a:solidFill>
            <a:miter lim="800000"/>
            <a:headEnd/>
            <a:tailEnd/>
          </a:ln>
        </p:spPr>
      </p:pic>
      <p:sp>
        <p:nvSpPr>
          <p:cNvPr id="11271" name="Rectangle 7"/>
          <p:cNvSpPr>
            <a:spLocks noChangeArrowheads="1"/>
          </p:cNvSpPr>
          <p:nvPr/>
        </p:nvSpPr>
        <p:spPr bwMode="auto">
          <a:xfrm>
            <a:off x="4405313" y="3107118"/>
            <a:ext cx="182808" cy="643766"/>
          </a:xfrm>
          <a:prstGeom prst="rect">
            <a:avLst/>
          </a:prstGeom>
          <a:noFill/>
          <a:ln>
            <a:noFill/>
          </a:ln>
          <a:effectLst>
            <a:outerShdw dist="71842" dir="2700000" algn="ctr" rotWithShape="0">
              <a:schemeClr val="bg1"/>
            </a:outerShdw>
          </a:effectLst>
          <a:extLst>
            <a:ext uri="{909E8E84-426E-40DD-AFC4-6F175D3DCCD1}">
              <a14:hiddenFill xmlns:a14="http://schemas.microsoft.com/office/drawing/2010/main">
                <a:solidFill>
                  <a:schemeClr val="bg1">
                    <a:alpha val="0"/>
                  </a:schemeClr>
                </a:solidFill>
              </a14:hiddenFill>
            </a:ext>
            <a:ext uri="{91240B29-F687-4F45-9708-019B960494DF}">
              <a14:hiddenLine xmlns:a14="http://schemas.microsoft.com/office/drawing/2010/main" w="47625" cmpd="thickThin">
                <a:solidFill>
                  <a:srgbClr val="C1CEFF"/>
                </a:solidFill>
                <a:miter lim="800000"/>
                <a:headEnd/>
                <a:tailEnd/>
              </a14:hiddenLine>
            </a:ext>
          </a:extLst>
        </p:spPr>
        <p:txBody>
          <a:bodyPr wrap="none" lIns="90488" tIns="44450" rIns="90488" bIns="44450" anchor="ctr">
            <a:spAutoFit/>
          </a:bodyPr>
          <a:lstStyle/>
          <a:p>
            <a:br>
              <a:rPr lang="en-GB" altLang="en-US"/>
            </a:br>
            <a:endParaRPr lang="en-GB" altLang="en-US"/>
          </a:p>
        </p:txBody>
      </p:sp>
      <p:grpSp>
        <p:nvGrpSpPr>
          <p:cNvPr id="11272" name="Group 8"/>
          <p:cNvGrpSpPr>
            <a:grpSpLocks/>
          </p:cNvGrpSpPr>
          <p:nvPr/>
        </p:nvGrpSpPr>
        <p:grpSpPr bwMode="auto">
          <a:xfrm>
            <a:off x="7607300" y="3068639"/>
            <a:ext cx="2160588" cy="2160587"/>
            <a:chOff x="3560" y="1162"/>
            <a:chExt cx="1361" cy="1361"/>
          </a:xfrm>
        </p:grpSpPr>
        <p:sp>
          <p:nvSpPr>
            <p:cNvPr id="11273" name="Line 9"/>
            <p:cNvSpPr>
              <a:spLocks noChangeShapeType="1"/>
            </p:cNvSpPr>
            <p:nvPr/>
          </p:nvSpPr>
          <p:spPr bwMode="auto">
            <a:xfrm>
              <a:off x="3560" y="1480"/>
              <a:ext cx="1361" cy="771"/>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1"/>
                    </a:outerShdw>
                  </a:effectLst>
                </a14:hiddenEffects>
              </a:ext>
            </a:extLst>
          </p:spPr>
          <p:txBody>
            <a:bodyPr lIns="90488" tIns="44450" rIns="90488" bIns="44450">
              <a:spAutoFit/>
            </a:bodyPr>
            <a:lstStyle/>
            <a:p>
              <a:endParaRPr lang="en-US"/>
            </a:p>
          </p:txBody>
        </p:sp>
        <p:sp>
          <p:nvSpPr>
            <p:cNvPr id="11274" name="Line 10"/>
            <p:cNvSpPr>
              <a:spLocks noChangeShapeType="1"/>
            </p:cNvSpPr>
            <p:nvPr/>
          </p:nvSpPr>
          <p:spPr bwMode="auto">
            <a:xfrm rot="18000000">
              <a:off x="3492" y="1457"/>
              <a:ext cx="1361" cy="771"/>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1"/>
                    </a:outerShdw>
                  </a:effectLst>
                </a14:hiddenEffects>
              </a:ext>
            </a:extLst>
          </p:spPr>
          <p:txBody>
            <a:bodyPr lIns="90488" tIns="44450" rIns="90488" bIns="44450">
              <a:spAutoFit/>
            </a:bodyPr>
            <a:lstStyle/>
            <a:p>
              <a:endParaRPr lang="en-US"/>
            </a:p>
          </p:txBody>
        </p:sp>
      </p:grpSp>
      <p:pic>
        <p:nvPicPr>
          <p:cNvPr id="11276" name="Picture 12" descr="\begin{displaymath}\lambda \left(\begin{array}{cccc}&#10;a&amp;b&amp;c\\&#10;d&amp;e&amp;f\\&#10;\end{arra...&#10;...lambda c\\&#10;\lambda d&amp;\lambda e&amp;\lambda f\\&#10;\end{array}\right)\end{displaymat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400" y="1341438"/>
            <a:ext cx="4465638" cy="900112"/>
          </a:xfrm>
          <a:prstGeom prst="rect">
            <a:avLst/>
          </a:prstGeom>
          <a:solidFill>
            <a:schemeClr val="bg1">
              <a:alpha val="50000"/>
            </a:schemeClr>
          </a:solidFill>
          <a:ln w="9525">
            <a:solidFill>
              <a:schemeClr val="tx1"/>
            </a:solidFill>
            <a:miter lim="800000"/>
            <a:headEnd/>
            <a:tailEnd/>
          </a:ln>
        </p:spPr>
      </p:pic>
      <p:sp>
        <p:nvSpPr>
          <p:cNvPr id="11277" name="Text Box 13"/>
          <p:cNvSpPr txBox="1">
            <a:spLocks noChangeArrowheads="1"/>
          </p:cNvSpPr>
          <p:nvPr/>
        </p:nvSpPr>
        <p:spPr bwMode="auto">
          <a:xfrm>
            <a:off x="1992314" y="1412876"/>
            <a:ext cx="3743325" cy="702797"/>
          </a:xfrm>
          <a:prstGeom prst="rect">
            <a:avLst/>
          </a:prstGeom>
          <a:noFill/>
          <a:ln>
            <a:noFill/>
          </a:ln>
          <a:effectLst/>
          <a:extLst>
            <a:ext uri="{909E8E84-426E-40DD-AFC4-6F175D3DCCD1}">
              <a14:hiddenFill xmlns:a14="http://schemas.microsoft.com/office/drawing/2010/main">
                <a:solidFill>
                  <a:schemeClr val="bg1">
                    <a:alpha val="0"/>
                  </a:schemeClr>
                </a:solidFill>
              </a14:hiddenFill>
            </a:ext>
            <a:ext uri="{91240B29-F687-4F45-9708-019B960494DF}">
              <a14:hiddenLine xmlns:a14="http://schemas.microsoft.com/office/drawing/2010/main" w="47625" cmpd="thickThin">
                <a:solidFill>
                  <a:srgbClr val="C1CEFF"/>
                </a:solidFill>
                <a:miter lim="800000"/>
                <a:headEnd/>
                <a:tailEnd/>
              </a14:hiddenLine>
            </a:ext>
            <a:ext uri="{AF507438-7753-43E0-B8FC-AC1667EBCBE1}">
              <a14:hiddenEffects xmlns:a14="http://schemas.microsoft.com/office/drawing/2010/main">
                <a:effectLst>
                  <a:outerShdw dist="71842" dir="2700000" algn="ctr" rotWithShape="0">
                    <a:schemeClr val="bg1"/>
                  </a:outerShdw>
                </a:effectLst>
              </a14:hiddenEffects>
            </a:ext>
          </a:extLst>
        </p:spPr>
        <p:txBody>
          <a:bodyPr lIns="90000" tIns="43200" rIns="90000" bIns="43200">
            <a:spAutoFit/>
          </a:bodyPr>
          <a:lstStyle/>
          <a:p>
            <a:r>
              <a:rPr lang="en-GB" altLang="en-US" sz="2000" b="1"/>
              <a:t>Constant </a:t>
            </a:r>
            <a:r>
              <a:rPr lang="en-GB" altLang="en-US" sz="2000"/>
              <a:t>(or Scalar)</a:t>
            </a:r>
          </a:p>
          <a:p>
            <a:r>
              <a:rPr lang="en-GB" altLang="en-US" sz="2000" b="1"/>
              <a:t>multiplication of a matrix:</a:t>
            </a:r>
            <a:endParaRPr lang="en-GB" altLang="en-US" sz="2000"/>
          </a:p>
        </p:txBody>
      </p:sp>
    </p:spTree>
    <p:extLst>
      <p:ext uri="{BB962C8B-B14F-4D97-AF65-F5344CB8AC3E}">
        <p14:creationId xmlns:p14="http://schemas.microsoft.com/office/powerpoint/2010/main" val="4159622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269">
                                            <p:txEl>
                                              <p:pRg st="0" end="0"/>
                                            </p:txEl>
                                          </p:spTgt>
                                        </p:tgtEl>
                                        <p:attrNameLst>
                                          <p:attrName>style.visibility</p:attrName>
                                        </p:attrNameLst>
                                      </p:cBhvr>
                                      <p:to>
                                        <p:strVal val="visible"/>
                                      </p:to>
                                    </p:set>
                                    <p:animEffect transition="in" filter="box(in)">
                                      <p:cBhvr>
                                        <p:cTn id="7" dur="500"/>
                                        <p:tgtEl>
                                          <p:spTgt spid="11269">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269">
                                            <p:txEl>
                                              <p:pRg st="1" end="1"/>
                                            </p:txEl>
                                          </p:spTgt>
                                        </p:tgtEl>
                                        <p:attrNameLst>
                                          <p:attrName>style.visibility</p:attrName>
                                        </p:attrNameLst>
                                      </p:cBhvr>
                                      <p:to>
                                        <p:strVal val="visible"/>
                                      </p:to>
                                    </p:set>
                                    <p:animEffect transition="in" filter="box(in)">
                                      <p:cBhvr>
                                        <p:cTn id="10" dur="500"/>
                                        <p:tgtEl>
                                          <p:spTgt spid="1126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11267"/>
                                        </p:tgtEl>
                                        <p:attrNameLst>
                                          <p:attrName>style.visibility</p:attrName>
                                        </p:attrNameLst>
                                      </p:cBhvr>
                                      <p:to>
                                        <p:strVal val="visible"/>
                                      </p:to>
                                    </p:set>
                                    <p:animEffect transition="in" filter="box(in)">
                                      <p:cBhvr>
                                        <p:cTn id="15" dur="500"/>
                                        <p:tgtEl>
                                          <p:spTgt spid="11267"/>
                                        </p:tgtEl>
                                      </p:cBhvr>
                                    </p:animEffect>
                                  </p:childTnLst>
                                </p:cTn>
                              </p:par>
                              <p:par>
                                <p:cTn id="16" presetID="4" presetClass="entr" presetSubtype="16" fill="hold"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box(in)">
                                      <p:cBhvr>
                                        <p:cTn id="18" dur="500"/>
                                        <p:tgtEl>
                                          <p:spTgt spid="11268"/>
                                        </p:tgtEl>
                                      </p:cBhvr>
                                    </p:animEffect>
                                  </p:childTnLst>
                                </p:cTn>
                              </p:par>
                              <p:par>
                                <p:cTn id="19" presetID="4" presetClass="entr" presetSubtype="16" fill="hold" nodeType="withEffect">
                                  <p:stCondLst>
                                    <p:cond delay="0"/>
                                  </p:stCondLst>
                                  <p:childTnLst>
                                    <p:set>
                                      <p:cBhvr>
                                        <p:cTn id="20" dur="1" fill="hold">
                                          <p:stCondLst>
                                            <p:cond delay="0"/>
                                          </p:stCondLst>
                                        </p:cTn>
                                        <p:tgtEl>
                                          <p:spTgt spid="11272"/>
                                        </p:tgtEl>
                                        <p:attrNameLst>
                                          <p:attrName>style.visibility</p:attrName>
                                        </p:attrNameLst>
                                      </p:cBhvr>
                                      <p:to>
                                        <p:strVal val="visible"/>
                                      </p:to>
                                    </p:set>
                                    <p:animEffect transition="in" filter="box(in)">
                                      <p:cBhvr>
                                        <p:cTn id="21" dur="500"/>
                                        <p:tgtEl>
                                          <p:spTgt spid="11272"/>
                                        </p:tgtEl>
                                      </p:cBhvr>
                                    </p:animEffect>
                                  </p:childTnLst>
                                </p:cTn>
                              </p:par>
                              <p:par>
                                <p:cTn id="22" presetID="4" presetClass="entr" presetSubtype="16" fill="hold" nodeType="withEffect">
                                  <p:stCondLst>
                                    <p:cond delay="0"/>
                                  </p:stCondLst>
                                  <p:childTnLst>
                                    <p:set>
                                      <p:cBhvr>
                                        <p:cTn id="23" dur="1" fill="hold">
                                          <p:stCondLst>
                                            <p:cond delay="0"/>
                                          </p:stCondLst>
                                        </p:cTn>
                                        <p:tgtEl>
                                          <p:spTgt spid="11270"/>
                                        </p:tgtEl>
                                        <p:attrNameLst>
                                          <p:attrName>style.visibility</p:attrName>
                                        </p:attrNameLst>
                                      </p:cBhvr>
                                      <p:to>
                                        <p:strVal val="visible"/>
                                      </p:to>
                                    </p:set>
                                    <p:animEffect transition="in" filter="box(in)">
                                      <p:cBhvr>
                                        <p:cTn id="24"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DELIMITERS" val="3.1"/>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Lst>
</file>

<file path=ppt/tags/tag18.xml><?xml version="1.0" encoding="utf-8"?>
<p:tagLst xmlns:a="http://schemas.openxmlformats.org/drawingml/2006/main" xmlns:r="http://schemas.openxmlformats.org/officeDocument/2006/relationships" xmlns:p="http://schemas.openxmlformats.org/presentationml/2006/main">
  <p:tag name="NOPREFERENCE" val="False"/>
</p:tagLst>
</file>

<file path=ppt/tags/tag19.xml><?xml version="1.0" encoding="utf-8"?>
<p:tagLst xmlns:a="http://schemas.openxmlformats.org/drawingml/2006/main" xmlns:r="http://schemas.openxmlformats.org/officeDocument/2006/relationships" xmlns:p="http://schemas.openxmlformats.org/presentationml/2006/main">
  <p:tag name="TIMING" val="|0|0.1|0.1|0"/>
</p:tagLst>
</file>

<file path=ppt/tags/tag2.xml><?xml version="1.0" encoding="utf-8"?>
<p:tagLst xmlns:a="http://schemas.openxmlformats.org/drawingml/2006/main" xmlns:r="http://schemas.openxmlformats.org/officeDocument/2006/relationships" xmlns:p="http://schemas.openxmlformats.org/presentationml/2006/main">
  <p:tag name="DELIMITERS" val="3.1"/>
  <p:tag name="NOPREFERENCE" val="False"/>
</p:tagLst>
</file>

<file path=ppt/tags/tag20.xml><?xml version="1.0" encoding="utf-8"?>
<p:tagLst xmlns:a="http://schemas.openxmlformats.org/drawingml/2006/main" xmlns:r="http://schemas.openxmlformats.org/officeDocument/2006/relationships" xmlns:p="http://schemas.openxmlformats.org/presentationml/2006/main">
  <p:tag name="TIMING" val="|0.1|0.1|0.1|0.1|0.1"/>
</p:tagLst>
</file>

<file path=ppt/tags/tag21.xml><?xml version="1.0" encoding="utf-8"?>
<p:tagLst xmlns:a="http://schemas.openxmlformats.org/drawingml/2006/main" xmlns:r="http://schemas.openxmlformats.org/officeDocument/2006/relationships" xmlns:p="http://schemas.openxmlformats.org/presentationml/2006/main">
  <p:tag name="TIMING" val="|0.4|0.3|0.1|0.4|0.3|0.6"/>
</p:tagLst>
</file>

<file path=ppt/tags/tag22.xml><?xml version="1.0" encoding="utf-8"?>
<p:tagLst xmlns:a="http://schemas.openxmlformats.org/drawingml/2006/main" xmlns:r="http://schemas.openxmlformats.org/officeDocument/2006/relationships" xmlns:p="http://schemas.openxmlformats.org/presentationml/2006/main">
  <p:tag name="TIMING" val="|0.4|4.9|7.5|8.3|60.7"/>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7715</TotalTime>
  <Words>4327</Words>
  <Application>Microsoft Office PowerPoint</Application>
  <PresentationFormat>Widescreen</PresentationFormat>
  <Paragraphs>891</Paragraphs>
  <Slides>125</Slides>
  <Notes>50</Notes>
  <HiddenSlides>4</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5</vt:i4>
      </vt:variant>
      <vt:variant>
        <vt:lpstr>Slide Titles</vt:lpstr>
      </vt:variant>
      <vt:variant>
        <vt:i4>125</vt:i4>
      </vt:variant>
    </vt:vector>
  </HeadingPairs>
  <TitlesOfParts>
    <vt:vector size="145" baseType="lpstr">
      <vt:lpstr>Arial</vt:lpstr>
      <vt:lpstr>Calibri</vt:lpstr>
      <vt:lpstr>Calibri Light</vt:lpstr>
      <vt:lpstr>Century Schoolbook</vt:lpstr>
      <vt:lpstr>Constantia</vt:lpstr>
      <vt:lpstr>Courier New</vt:lpstr>
      <vt:lpstr>Rockwell</vt:lpstr>
      <vt:lpstr>Symbol</vt:lpstr>
      <vt:lpstr>Tahoma</vt:lpstr>
      <vt:lpstr>Times New Roman</vt:lpstr>
      <vt:lpstr>Wingdings</vt:lpstr>
      <vt:lpstr>Wingdings 2</vt:lpstr>
      <vt:lpstr>Office Theme</vt:lpstr>
      <vt:lpstr>Default Design</vt:lpstr>
      <vt:lpstr>1_Office Theme</vt:lpstr>
      <vt:lpstr>Equation</vt:lpstr>
      <vt:lpstr>Ligning</vt:lpstr>
      <vt:lpstr>Document</vt:lpstr>
      <vt:lpstr>Microsoft Equation 3.0</vt:lpstr>
      <vt:lpstr>MathType 7.0 Equation</vt:lpstr>
      <vt:lpstr>CSC 402: Numerical Analysis</vt:lpstr>
      <vt:lpstr>Why use Numerical Methods?</vt:lpstr>
      <vt:lpstr>PowerPoint Presentation</vt:lpstr>
      <vt:lpstr>Numerical Analysis</vt:lpstr>
      <vt:lpstr>Numerical Analysis</vt:lpstr>
      <vt:lpstr>PowerPoint Presentation</vt:lpstr>
      <vt:lpstr>PowerPoint Presentation</vt:lpstr>
      <vt:lpstr>PowerPoint Presentation</vt:lpstr>
      <vt:lpstr>PowerPoint Presentation</vt:lpstr>
      <vt:lpstr>Our mathematical module</vt:lpstr>
      <vt:lpstr>PowerPoint Presentation</vt:lpstr>
      <vt:lpstr>PowerPoint Presentation</vt:lpstr>
      <vt:lpstr>PowerPoint Presentation</vt:lpstr>
      <vt:lpstr>Convex function</vt:lpstr>
      <vt:lpstr>PowerPoint Presentation</vt:lpstr>
      <vt:lpstr>PowerPoint Presentation</vt:lpstr>
      <vt:lpstr>Where do Maths problems come from?</vt:lpstr>
      <vt:lpstr>How do we solve an engineering problem?</vt:lpstr>
      <vt:lpstr>PowerPoint Presentation</vt:lpstr>
      <vt:lpstr>Example of computing problem</vt:lpstr>
      <vt:lpstr>Problem statement</vt:lpstr>
      <vt:lpstr>Noise Model</vt:lpstr>
      <vt:lpstr>Example</vt:lpstr>
      <vt:lpstr>Numerical Analysis vs Numerical Linear Algebra</vt:lpstr>
      <vt:lpstr>Mathematical Modelling</vt:lpstr>
      <vt:lpstr>Trade offs</vt:lpstr>
      <vt:lpstr>Trade offs</vt:lpstr>
      <vt:lpstr>PowerPoint Presentation</vt:lpstr>
      <vt:lpstr>PowerPoint Presentation</vt:lpstr>
      <vt:lpstr>PowerPoint Presentation</vt:lpstr>
      <vt:lpstr>PowerPoint Presentation</vt:lpstr>
      <vt:lpstr>PowerPoint Presentation</vt:lpstr>
      <vt:lpstr>   Floating Point Numbers   </vt:lpstr>
      <vt:lpstr>PowerPoint Presentation</vt:lpstr>
      <vt:lpstr>PowerPoint Presentation</vt:lpstr>
      <vt:lpstr>Floating Point Numbers</vt:lpstr>
      <vt:lpstr>PowerPoint Presentation</vt:lpstr>
      <vt:lpstr>PowerPoint Presentation</vt:lpstr>
      <vt:lpstr>Fixed Point</vt:lpstr>
      <vt:lpstr>Fixed Point</vt:lpstr>
      <vt:lpstr>Fixed Point</vt:lpstr>
      <vt:lpstr>PowerPoint Presentation</vt:lpstr>
      <vt:lpstr>PowerPoint Presentation</vt:lpstr>
      <vt:lpstr>PowerPoint Presentation</vt:lpstr>
      <vt:lpstr>PowerPoint Presentation</vt:lpstr>
      <vt:lpstr>PowerPoint Presentation</vt:lpstr>
      <vt:lpstr>Measuring Errors</vt:lpstr>
      <vt:lpstr>PowerPoint Presentation</vt:lpstr>
      <vt:lpstr>True Error</vt:lpstr>
      <vt:lpstr>Approximate Error</vt:lpstr>
      <vt:lpstr>Relative True Error</vt:lpstr>
      <vt:lpstr>Definition of Error</vt:lpstr>
      <vt:lpstr>Example—True Error </vt:lpstr>
      <vt:lpstr>Example (cont.)</vt:lpstr>
      <vt:lpstr>Example (cont.)</vt:lpstr>
      <vt:lpstr>Example—Relative True Error</vt:lpstr>
      <vt:lpstr>Example—Approximate Error</vt:lpstr>
      <vt:lpstr>Example (cont.)</vt:lpstr>
      <vt:lpstr>Example (cont.)</vt:lpstr>
      <vt:lpstr>Relative Approximate Error</vt:lpstr>
      <vt:lpstr>Example—Relative Approximate Error</vt:lpstr>
      <vt:lpstr>Example (cont.)</vt:lpstr>
      <vt:lpstr>How is Absolute Relative Error used as a stopping criterion?</vt:lpstr>
      <vt:lpstr>Table of Values</vt:lpstr>
      <vt:lpstr>PowerPoint Presentation</vt:lpstr>
      <vt:lpstr>PowerPoint Presentation</vt:lpstr>
      <vt:lpstr>Error modelling : Iterative method</vt:lpstr>
      <vt:lpstr>Error modelling : Iterative method</vt:lpstr>
      <vt:lpstr>Error modelling : Iterative method</vt:lpstr>
      <vt:lpstr>Recap from last week</vt:lpstr>
      <vt:lpstr>Representation error: Round off error and truncation error </vt:lpstr>
      <vt:lpstr>Round off error </vt:lpstr>
      <vt:lpstr>PowerPoint Presentation</vt:lpstr>
      <vt:lpstr>Round off error</vt:lpstr>
      <vt:lpstr>Truncation Error</vt:lpstr>
      <vt:lpstr>Truncation Error</vt:lpstr>
      <vt:lpstr>Truncation Error</vt:lpstr>
      <vt:lpstr>PowerPoint Presentation</vt:lpstr>
      <vt:lpstr>Convex function</vt:lpstr>
      <vt:lpstr>Convex and Concave function</vt:lpstr>
      <vt:lpstr>Concept of Convergence</vt:lpstr>
      <vt:lpstr>Week 2: Talk Outline</vt:lpstr>
      <vt:lpstr>PowerPoint Presentation</vt:lpstr>
      <vt:lpstr>PowerPoint Presentation</vt:lpstr>
      <vt:lpstr>PowerPoint Presentation</vt:lpstr>
      <vt:lpstr>Scalar</vt:lpstr>
      <vt:lpstr>Vector</vt:lpstr>
      <vt:lpstr>Scalars, vectors and matrices </vt:lpstr>
      <vt:lpstr>Transposition</vt:lpstr>
      <vt:lpstr>Transposition </vt:lpstr>
      <vt:lpstr>PowerPoint Presentation</vt:lpstr>
      <vt:lpstr>Matrices</vt:lpstr>
      <vt:lpstr>Matrices</vt:lpstr>
      <vt:lpstr>Matrices in Matlab</vt:lpstr>
      <vt:lpstr>Matrix Calculations</vt:lpstr>
      <vt:lpstr>Scalar multiplication</vt:lpstr>
      <vt:lpstr>Matrix multiplication</vt:lpstr>
      <vt:lpstr>Matrix Multiplication</vt:lpstr>
      <vt:lpstr>Matrix multiplication</vt:lpstr>
      <vt:lpstr>Matrix multiplication</vt:lpstr>
      <vt:lpstr>Matrix addition</vt:lpstr>
      <vt:lpstr>Vector Products</vt:lpstr>
      <vt:lpstr>PowerPoint Presentation</vt:lpstr>
      <vt:lpstr>Visualising multiplying</vt:lpstr>
      <vt:lpstr>PowerPoint Presentation</vt:lpstr>
      <vt:lpstr>PowerPoint Presentation</vt:lpstr>
      <vt:lpstr>Identity matrix</vt:lpstr>
      <vt:lpstr>Identity matrix</vt:lpstr>
      <vt:lpstr>Identity matrices</vt:lpstr>
      <vt:lpstr>PowerPoint Presentation</vt:lpstr>
      <vt:lpstr>Matrix inverse</vt:lpstr>
      <vt:lpstr>Inverse matrices</vt:lpstr>
      <vt:lpstr>Matrix inverse</vt:lpstr>
      <vt:lpstr>Matrix Inverse - Calculations</vt:lpstr>
      <vt:lpstr>Determinants</vt:lpstr>
      <vt:lpstr>Determinants</vt:lpstr>
      <vt:lpstr>Determinants</vt:lpstr>
      <vt:lpstr>Solving simultaneous equations using inverse matrices</vt:lpstr>
      <vt:lpstr>With &gt;1 equation and &gt;1 unknown</vt:lpstr>
      <vt:lpstr>PowerPoint Presentation</vt:lpstr>
      <vt:lpstr>PowerPoint Presentation</vt:lpstr>
      <vt:lpstr>How are matrices relevant  to data?  Which areas in computing  and programming do we use matrices?</vt:lpstr>
      <vt:lpstr>Some Application Areas</vt:lpstr>
      <vt:lpstr>Some Application Areas</vt:lpstr>
      <vt:lpstr>System of linear equations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Maame Gyamfua Asante-Mensah</dc:creator>
  <cp:lastModifiedBy>hattie.hmo@gmail.com</cp:lastModifiedBy>
  <cp:revision>178</cp:revision>
  <dcterms:created xsi:type="dcterms:W3CDTF">2023-05-19T12:27:49Z</dcterms:created>
  <dcterms:modified xsi:type="dcterms:W3CDTF">2024-05-29T12:48:08Z</dcterms:modified>
</cp:coreProperties>
</file>